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av" ContentType="audio/x-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92" r:id="rId2"/>
    <p:sldId id="297" r:id="rId3"/>
    <p:sldId id="298" r:id="rId4"/>
    <p:sldId id="351" r:id="rId5"/>
    <p:sldId id="300" r:id="rId6"/>
    <p:sldId id="302" r:id="rId7"/>
    <p:sldId id="350" r:id="rId8"/>
    <p:sldId id="352" r:id="rId9"/>
    <p:sldId id="305" r:id="rId10"/>
    <p:sldId id="310" r:id="rId11"/>
    <p:sldId id="311" r:id="rId12"/>
    <p:sldId id="367" r:id="rId13"/>
    <p:sldId id="368" r:id="rId14"/>
    <p:sldId id="372" r:id="rId15"/>
    <p:sldId id="373" r:id="rId16"/>
    <p:sldId id="374" r:id="rId17"/>
    <p:sldId id="370" r:id="rId18"/>
    <p:sldId id="376" r:id="rId19"/>
    <p:sldId id="377" r:id="rId20"/>
    <p:sldId id="314" r:id="rId21"/>
    <p:sldId id="315" r:id="rId22"/>
    <p:sldId id="316" r:id="rId23"/>
    <p:sldId id="317" r:id="rId24"/>
    <p:sldId id="318" r:id="rId25"/>
    <p:sldId id="361" r:id="rId26"/>
    <p:sldId id="365" r:id="rId27"/>
    <p:sldId id="363" r:id="rId28"/>
    <p:sldId id="364" r:id="rId29"/>
    <p:sldId id="324" r:id="rId30"/>
    <p:sldId id="319" r:id="rId31"/>
    <p:sldId id="325" r:id="rId32"/>
    <p:sldId id="326" r:id="rId33"/>
    <p:sldId id="358" r:id="rId34"/>
    <p:sldId id="359" r:id="rId35"/>
    <p:sldId id="320" r:id="rId36"/>
    <p:sldId id="327" r:id="rId37"/>
    <p:sldId id="328" r:id="rId38"/>
    <p:sldId id="329" r:id="rId39"/>
    <p:sldId id="321" r:id="rId40"/>
    <p:sldId id="330" r:id="rId41"/>
    <p:sldId id="331" r:id="rId42"/>
    <p:sldId id="322" r:id="rId43"/>
    <p:sldId id="332" r:id="rId44"/>
    <p:sldId id="333" r:id="rId45"/>
    <p:sldId id="323" r:id="rId46"/>
    <p:sldId id="334" r:id="rId47"/>
    <p:sldId id="335" r:id="rId48"/>
    <p:sldId id="337" r:id="rId49"/>
    <p:sldId id="338" r:id="rId50"/>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900"/>
    <a:srgbClr val="9900CC"/>
    <a:srgbClr val="0000FF"/>
    <a:srgbClr val="00FF00"/>
    <a:srgbClr val="FF00FF"/>
    <a:srgbClr val="CC3300"/>
    <a:srgbClr val="00FF99"/>
    <a:srgbClr val="47CFFF"/>
    <a:srgbClr val="DF4FC0"/>
    <a:srgbClr val="E628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404" autoAdjust="0"/>
  </p:normalViewPr>
  <p:slideViewPr>
    <p:cSldViewPr>
      <p:cViewPr varScale="1">
        <p:scale>
          <a:sx n="115" d="100"/>
          <a:sy n="115" d="100"/>
        </p:scale>
        <p:origin x="396" y="10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39.wmf"/><Relationship Id="rId5" Type="http://schemas.openxmlformats.org/officeDocument/2006/relationships/image" Target="../media/image44.wmf"/><Relationship Id="rId4" Type="http://schemas.openxmlformats.org/officeDocument/2006/relationships/image" Target="../media/image4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19.wmf"/><Relationship Id="rId5" Type="http://schemas.openxmlformats.org/officeDocument/2006/relationships/image" Target="../media/image48.wmf"/><Relationship Id="rId4" Type="http://schemas.openxmlformats.org/officeDocument/2006/relationships/image" Target="../media/image4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19.wmf"/><Relationship Id="rId6" Type="http://schemas.openxmlformats.org/officeDocument/2006/relationships/image" Target="../media/image54.wmf"/><Relationship Id="rId5" Type="http://schemas.openxmlformats.org/officeDocument/2006/relationships/image" Target="../media/image53.wmf"/><Relationship Id="rId4" Type="http://schemas.openxmlformats.org/officeDocument/2006/relationships/image" Target="../media/image5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5" Type="http://schemas.openxmlformats.org/officeDocument/2006/relationships/image" Target="../media/image61.wmf"/><Relationship Id="rId4" Type="http://schemas.openxmlformats.org/officeDocument/2006/relationships/image" Target="../media/image60.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4.wmf"/><Relationship Id="rId7" Type="http://schemas.openxmlformats.org/officeDocument/2006/relationships/image" Target="../media/image67.wmf"/><Relationship Id="rId2" Type="http://schemas.openxmlformats.org/officeDocument/2006/relationships/image" Target="../media/image63.wmf"/><Relationship Id="rId1" Type="http://schemas.openxmlformats.org/officeDocument/2006/relationships/image" Target="../media/image62.wmf"/><Relationship Id="rId6" Type="http://schemas.openxmlformats.org/officeDocument/2006/relationships/image" Target="../media/image55.wmf"/><Relationship Id="rId5" Type="http://schemas.openxmlformats.org/officeDocument/2006/relationships/image" Target="../media/image66.wmf"/><Relationship Id="rId4" Type="http://schemas.openxmlformats.org/officeDocument/2006/relationships/image" Target="../media/image65.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image" Target="../media/image69.wmf"/><Relationship Id="rId7" Type="http://schemas.openxmlformats.org/officeDocument/2006/relationships/image" Target="../media/image73.wmf"/><Relationship Id="rId2" Type="http://schemas.openxmlformats.org/officeDocument/2006/relationships/image" Target="../media/image68.wmf"/><Relationship Id="rId1" Type="http://schemas.openxmlformats.org/officeDocument/2006/relationships/image" Target="../media/image55.wmf"/><Relationship Id="rId6" Type="http://schemas.openxmlformats.org/officeDocument/2006/relationships/image" Target="../media/image72.wmf"/><Relationship Id="rId5" Type="http://schemas.openxmlformats.org/officeDocument/2006/relationships/image" Target="../media/image71.wmf"/><Relationship Id="rId4" Type="http://schemas.openxmlformats.org/officeDocument/2006/relationships/image" Target="../media/image70.wmf"/><Relationship Id="rId9" Type="http://schemas.openxmlformats.org/officeDocument/2006/relationships/image" Target="../media/image75.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77.wmf"/><Relationship Id="rId7" Type="http://schemas.openxmlformats.org/officeDocument/2006/relationships/image" Target="../media/image81.wmf"/><Relationship Id="rId2" Type="http://schemas.openxmlformats.org/officeDocument/2006/relationships/image" Target="../media/image55.wmf"/><Relationship Id="rId1" Type="http://schemas.openxmlformats.org/officeDocument/2006/relationships/image" Target="../media/image76.wmf"/><Relationship Id="rId6" Type="http://schemas.openxmlformats.org/officeDocument/2006/relationships/image" Target="../media/image80.wmf"/><Relationship Id="rId5" Type="http://schemas.openxmlformats.org/officeDocument/2006/relationships/image" Target="../media/image79.wmf"/><Relationship Id="rId4" Type="http://schemas.openxmlformats.org/officeDocument/2006/relationships/image" Target="../media/image78.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4.wmf"/><Relationship Id="rId7" Type="http://schemas.openxmlformats.org/officeDocument/2006/relationships/image" Target="../media/image88.wmf"/><Relationship Id="rId2" Type="http://schemas.openxmlformats.org/officeDocument/2006/relationships/image" Target="../media/image55.wmf"/><Relationship Id="rId1" Type="http://schemas.openxmlformats.org/officeDocument/2006/relationships/image" Target="../media/image83.wmf"/><Relationship Id="rId6" Type="http://schemas.openxmlformats.org/officeDocument/2006/relationships/image" Target="../media/image87.wmf"/><Relationship Id="rId5" Type="http://schemas.openxmlformats.org/officeDocument/2006/relationships/image" Target="../media/image86.wmf"/><Relationship Id="rId4" Type="http://schemas.openxmlformats.org/officeDocument/2006/relationships/image" Target="../media/image85.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image" Target="../media/image7.wmf"/><Relationship Id="rId7" Type="http://schemas.openxmlformats.org/officeDocument/2006/relationships/image" Target="../media/image11.wmf"/><Relationship Id="rId2" Type="http://schemas.openxmlformats.org/officeDocument/2006/relationships/image" Target="../media/image6.wmf"/><Relationship Id="rId1" Type="http://schemas.openxmlformats.org/officeDocument/2006/relationships/image" Target="../media/image5.wmf"/><Relationship Id="rId6" Type="http://schemas.openxmlformats.org/officeDocument/2006/relationships/image" Target="../media/image10.wmf"/><Relationship Id="rId5" Type="http://schemas.openxmlformats.org/officeDocument/2006/relationships/image" Target="../media/image9.wmf"/><Relationship Id="rId10" Type="http://schemas.openxmlformats.org/officeDocument/2006/relationships/image" Target="../media/image14.wmf"/><Relationship Id="rId4" Type="http://schemas.openxmlformats.org/officeDocument/2006/relationships/image" Target="../media/image8.wmf"/><Relationship Id="rId9" Type="http://schemas.openxmlformats.org/officeDocument/2006/relationships/image" Target="../media/image13.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image" Target="../media/image91.wmf"/><Relationship Id="rId7" Type="http://schemas.openxmlformats.org/officeDocument/2006/relationships/image" Target="../media/image95.wmf"/><Relationship Id="rId2" Type="http://schemas.openxmlformats.org/officeDocument/2006/relationships/image" Target="../media/image90.wmf"/><Relationship Id="rId1" Type="http://schemas.openxmlformats.org/officeDocument/2006/relationships/image" Target="../media/image89.wmf"/><Relationship Id="rId6" Type="http://schemas.openxmlformats.org/officeDocument/2006/relationships/image" Target="../media/image94.wmf"/><Relationship Id="rId5" Type="http://schemas.openxmlformats.org/officeDocument/2006/relationships/image" Target="../media/image93.wmf"/><Relationship Id="rId4" Type="http://schemas.openxmlformats.org/officeDocument/2006/relationships/image" Target="../media/image92.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92.wmf"/><Relationship Id="rId7" Type="http://schemas.openxmlformats.org/officeDocument/2006/relationships/image" Target="../media/image102.wmf"/><Relationship Id="rId2" Type="http://schemas.openxmlformats.org/officeDocument/2006/relationships/image" Target="../media/image98.wmf"/><Relationship Id="rId1" Type="http://schemas.openxmlformats.org/officeDocument/2006/relationships/image" Target="../media/image97.wmf"/><Relationship Id="rId6" Type="http://schemas.openxmlformats.org/officeDocument/2006/relationships/image" Target="../media/image101.wmf"/><Relationship Id="rId5" Type="http://schemas.openxmlformats.org/officeDocument/2006/relationships/image" Target="../media/image100.wmf"/><Relationship Id="rId4" Type="http://schemas.openxmlformats.org/officeDocument/2006/relationships/image" Target="../media/image99.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05.wmf"/><Relationship Id="rId7" Type="http://schemas.openxmlformats.org/officeDocument/2006/relationships/image" Target="../media/image109.wmf"/><Relationship Id="rId2" Type="http://schemas.openxmlformats.org/officeDocument/2006/relationships/image" Target="../media/image104.wmf"/><Relationship Id="rId1" Type="http://schemas.openxmlformats.org/officeDocument/2006/relationships/image" Target="../media/image103.wmf"/><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106.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15.wmf"/><Relationship Id="rId3" Type="http://schemas.openxmlformats.org/officeDocument/2006/relationships/image" Target="../media/image111.wmf"/><Relationship Id="rId7" Type="http://schemas.openxmlformats.org/officeDocument/2006/relationships/image" Target="../media/image114.wmf"/><Relationship Id="rId2" Type="http://schemas.openxmlformats.org/officeDocument/2006/relationships/image" Target="../media/image110.wmf"/><Relationship Id="rId1" Type="http://schemas.openxmlformats.org/officeDocument/2006/relationships/image" Target="../media/image105.wmf"/><Relationship Id="rId6" Type="http://schemas.openxmlformats.org/officeDocument/2006/relationships/image" Target="../media/image113.wmf"/><Relationship Id="rId11" Type="http://schemas.openxmlformats.org/officeDocument/2006/relationships/image" Target="../media/image118.wmf"/><Relationship Id="rId5" Type="http://schemas.openxmlformats.org/officeDocument/2006/relationships/image" Target="../media/image107.wmf"/><Relationship Id="rId10" Type="http://schemas.openxmlformats.org/officeDocument/2006/relationships/image" Target="../media/image117.wmf"/><Relationship Id="rId4" Type="http://schemas.openxmlformats.org/officeDocument/2006/relationships/image" Target="../media/image112.wmf"/><Relationship Id="rId9" Type="http://schemas.openxmlformats.org/officeDocument/2006/relationships/image" Target="../media/image116.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 Id="rId5" Type="http://schemas.openxmlformats.org/officeDocument/2006/relationships/image" Target="../media/image123.emf"/><Relationship Id="rId4" Type="http://schemas.openxmlformats.org/officeDocument/2006/relationships/image" Target="../media/image122.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24.wmf"/><Relationship Id="rId6" Type="http://schemas.openxmlformats.org/officeDocument/2006/relationships/image" Target="../media/image129.wmf"/><Relationship Id="rId5" Type="http://schemas.openxmlformats.org/officeDocument/2006/relationships/image" Target="../media/image128.wmf"/><Relationship Id="rId4" Type="http://schemas.openxmlformats.org/officeDocument/2006/relationships/image" Target="../media/image127.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 Id="rId6" Type="http://schemas.openxmlformats.org/officeDocument/2006/relationships/image" Target="../media/image135.wmf"/><Relationship Id="rId5" Type="http://schemas.openxmlformats.org/officeDocument/2006/relationships/image" Target="../media/image134.wmf"/><Relationship Id="rId4" Type="http://schemas.openxmlformats.org/officeDocument/2006/relationships/image" Target="../media/image133.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41.wmf"/><Relationship Id="rId7" Type="http://schemas.openxmlformats.org/officeDocument/2006/relationships/image" Target="../media/image145.emf"/><Relationship Id="rId2" Type="http://schemas.openxmlformats.org/officeDocument/2006/relationships/image" Target="../media/image140.wmf"/><Relationship Id="rId1" Type="http://schemas.openxmlformats.org/officeDocument/2006/relationships/image" Target="../media/image139.wmf"/><Relationship Id="rId6" Type="http://schemas.openxmlformats.org/officeDocument/2006/relationships/image" Target="../media/image144.emf"/><Relationship Id="rId5" Type="http://schemas.openxmlformats.org/officeDocument/2006/relationships/image" Target="../media/image143.emf"/><Relationship Id="rId4" Type="http://schemas.openxmlformats.org/officeDocument/2006/relationships/image" Target="../media/image142.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46.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image" Target="../media/image156.emf"/><Relationship Id="rId1" Type="http://schemas.openxmlformats.org/officeDocument/2006/relationships/image" Target="../media/image155.wmf"/><Relationship Id="rId5" Type="http://schemas.openxmlformats.org/officeDocument/2006/relationships/image" Target="../media/image159.wmf"/><Relationship Id="rId4" Type="http://schemas.openxmlformats.org/officeDocument/2006/relationships/image" Target="../media/image158.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59.wmf"/><Relationship Id="rId1" Type="http://schemas.openxmlformats.org/officeDocument/2006/relationships/image" Target="../media/image16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AA1778FA-472E-49E7-B33C-4B65DE2F7A06}" type="datetimeFigureOut">
              <a:rPr lang="zh-CN" altLang="en-US"/>
              <a:pPr>
                <a:defRPr/>
              </a:pPr>
              <a:t>2019/12/17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EEBE2123-4D0A-4111-A518-D3D74206C894}" type="slidenum">
              <a:rPr lang="zh-CN" altLang="en-US"/>
              <a:pPr/>
              <a:t>‹#›</a:t>
            </a:fld>
            <a:endParaRPr lang="zh-CN" altLang="en-US"/>
          </a:p>
        </p:txBody>
      </p:sp>
    </p:spTree>
    <p:extLst>
      <p:ext uri="{BB962C8B-B14F-4D97-AF65-F5344CB8AC3E}">
        <p14:creationId xmlns:p14="http://schemas.microsoft.com/office/powerpoint/2010/main" val="358910004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66916" name="灯片编号占位符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395E08D-FFAF-4221-91D9-E748C764F6E3}" type="slidenum">
              <a:rPr lang="zh-CN" altLang="en-US">
                <a:latin typeface="Calibri" panose="020F0502020204030204" pitchFamily="34" charset="0"/>
              </a:rPr>
              <a:pPr eaLnBrk="1" hangingPunct="1"/>
              <a:t>1</a:t>
            </a:fld>
            <a:endParaRPr lang="zh-CN" altLang="en-US">
              <a:latin typeface="Calibri" panose="020F0502020204030204" pitchFamily="34" charset="0"/>
            </a:endParaRPr>
          </a:p>
        </p:txBody>
      </p:sp>
    </p:spTree>
    <p:extLst>
      <p:ext uri="{BB962C8B-B14F-4D97-AF65-F5344CB8AC3E}">
        <p14:creationId xmlns:p14="http://schemas.microsoft.com/office/powerpoint/2010/main" val="611527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BE2123-4D0A-4111-A518-D3D74206C894}" type="slidenum">
              <a:rPr lang="zh-CN" altLang="en-US" smtClean="0"/>
              <a:pPr/>
              <a:t>8</a:t>
            </a:fld>
            <a:endParaRPr lang="zh-CN" altLang="en-US"/>
          </a:p>
        </p:txBody>
      </p:sp>
    </p:spTree>
    <p:extLst>
      <p:ext uri="{BB962C8B-B14F-4D97-AF65-F5344CB8AC3E}">
        <p14:creationId xmlns:p14="http://schemas.microsoft.com/office/powerpoint/2010/main" val="581656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BE2123-4D0A-4111-A518-D3D74206C894}" type="slidenum">
              <a:rPr lang="zh-CN" altLang="en-US" smtClean="0"/>
              <a:pPr/>
              <a:t>18</a:t>
            </a:fld>
            <a:endParaRPr lang="zh-CN" altLang="en-US"/>
          </a:p>
        </p:txBody>
      </p:sp>
    </p:spTree>
    <p:extLst>
      <p:ext uri="{BB962C8B-B14F-4D97-AF65-F5344CB8AC3E}">
        <p14:creationId xmlns:p14="http://schemas.microsoft.com/office/powerpoint/2010/main" val="4134445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 name="灯片编号占位符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C2C555-A67F-42EF-947E-F562A79B2C4A}" type="slidenum">
              <a:rPr lang="zh-CN" altLang="en-US">
                <a:latin typeface="Calibri" panose="020F0502020204030204" pitchFamily="34" charset="0"/>
              </a:rPr>
              <a:pPr eaLnBrk="1" hangingPunct="1"/>
              <a:t>29</a:t>
            </a:fld>
            <a:endParaRPr lang="zh-CN" altLang="en-US">
              <a:latin typeface="Calibri" panose="020F0502020204030204" pitchFamily="34" charset="0"/>
            </a:endParaRPr>
          </a:p>
        </p:txBody>
      </p:sp>
    </p:spTree>
    <p:extLst>
      <p:ext uri="{BB962C8B-B14F-4D97-AF65-F5344CB8AC3E}">
        <p14:creationId xmlns:p14="http://schemas.microsoft.com/office/powerpoint/2010/main" val="4122040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BE2123-4D0A-4111-A518-D3D74206C894}" type="slidenum">
              <a:rPr lang="zh-CN" altLang="en-US" smtClean="0"/>
              <a:pPr/>
              <a:t>30</a:t>
            </a:fld>
            <a:endParaRPr lang="zh-CN" altLang="en-US"/>
          </a:p>
        </p:txBody>
      </p:sp>
    </p:spTree>
    <p:extLst>
      <p:ext uri="{BB962C8B-B14F-4D97-AF65-F5344CB8AC3E}">
        <p14:creationId xmlns:p14="http://schemas.microsoft.com/office/powerpoint/2010/main" val="1734529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BE2123-4D0A-4111-A518-D3D74206C894}" type="slidenum">
              <a:rPr lang="zh-CN" altLang="en-US" smtClean="0"/>
              <a:pPr/>
              <a:t>35</a:t>
            </a:fld>
            <a:endParaRPr lang="zh-CN" altLang="en-US"/>
          </a:p>
        </p:txBody>
      </p:sp>
    </p:spTree>
    <p:extLst>
      <p:ext uri="{BB962C8B-B14F-4D97-AF65-F5344CB8AC3E}">
        <p14:creationId xmlns:p14="http://schemas.microsoft.com/office/powerpoint/2010/main" val="2422959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 name="灯片编号占位符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8DF5A48-5EB9-48E5-9449-0E75E2535696}" type="slidenum">
              <a:rPr lang="zh-CN" altLang="en-US">
                <a:latin typeface="Calibri" panose="020F0502020204030204" pitchFamily="34" charset="0"/>
              </a:rPr>
              <a:pPr eaLnBrk="1" hangingPunct="1"/>
              <a:t>47</a:t>
            </a:fld>
            <a:endParaRPr lang="zh-CN" altLang="en-US">
              <a:latin typeface="Calibri" panose="020F0502020204030204" pitchFamily="34" charset="0"/>
            </a:endParaRPr>
          </a:p>
        </p:txBody>
      </p:sp>
    </p:spTree>
    <p:extLst>
      <p:ext uri="{BB962C8B-B14F-4D97-AF65-F5344CB8AC3E}">
        <p14:creationId xmlns:p14="http://schemas.microsoft.com/office/powerpoint/2010/main" val="3347455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1F807657-210B-465A-B93A-65FC81D0DE9A}" type="datetimeFigureOut">
              <a:rPr lang="zh-CN" altLang="en-US"/>
              <a:pPr>
                <a:defRPr/>
              </a:pPr>
              <a:t>2019/12/17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3768A61-BBE5-40E8-BD70-9686B6F15414}" type="slidenum">
              <a:rPr lang="zh-CN" altLang="en-US"/>
              <a:pPr/>
              <a:t>‹#›</a:t>
            </a:fld>
            <a:endParaRPr lang="zh-CN" altLang="en-US"/>
          </a:p>
        </p:txBody>
      </p:sp>
    </p:spTree>
    <p:extLst>
      <p:ext uri="{BB962C8B-B14F-4D97-AF65-F5344CB8AC3E}">
        <p14:creationId xmlns:p14="http://schemas.microsoft.com/office/powerpoint/2010/main" val="3229400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863150B5-8E13-4A85-9828-A5CCE1FC8948}" type="datetimeFigureOut">
              <a:rPr lang="zh-CN" altLang="en-US"/>
              <a:pPr>
                <a:defRPr/>
              </a:pPr>
              <a:t>2019/12/17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20F69953-567E-477E-8B0F-AAE7A0F55FBF}" type="slidenum">
              <a:rPr lang="zh-CN" altLang="en-US"/>
              <a:pPr/>
              <a:t>‹#›</a:t>
            </a:fld>
            <a:endParaRPr lang="zh-CN" altLang="en-US"/>
          </a:p>
        </p:txBody>
      </p:sp>
    </p:spTree>
    <p:extLst>
      <p:ext uri="{BB962C8B-B14F-4D97-AF65-F5344CB8AC3E}">
        <p14:creationId xmlns:p14="http://schemas.microsoft.com/office/powerpoint/2010/main" val="1954742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4A89753F-7379-4E4A-B49A-6FB977F477DC}" type="datetimeFigureOut">
              <a:rPr lang="zh-CN" altLang="en-US"/>
              <a:pPr>
                <a:defRPr/>
              </a:pPr>
              <a:t>2019/12/17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DEBFAB9C-86C6-4CBB-8363-6B732D7051DB}" type="slidenum">
              <a:rPr lang="zh-CN" altLang="en-US"/>
              <a:pPr/>
              <a:t>‹#›</a:t>
            </a:fld>
            <a:endParaRPr lang="zh-CN" altLang="en-US"/>
          </a:p>
        </p:txBody>
      </p:sp>
    </p:spTree>
    <p:extLst>
      <p:ext uri="{BB962C8B-B14F-4D97-AF65-F5344CB8AC3E}">
        <p14:creationId xmlns:p14="http://schemas.microsoft.com/office/powerpoint/2010/main" val="300919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084F46A1-B18B-46F6-8588-CF03D89978B5}" type="datetimeFigureOut">
              <a:rPr lang="zh-CN" altLang="en-US"/>
              <a:pPr>
                <a:defRPr/>
              </a:pPr>
              <a:t>2019/12/17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DB98BD2-2688-4B03-AEF7-29E1A7C3374D}" type="slidenum">
              <a:rPr lang="zh-CN" altLang="en-US"/>
              <a:pPr/>
              <a:t>‹#›</a:t>
            </a:fld>
            <a:endParaRPr lang="zh-CN" altLang="en-US"/>
          </a:p>
        </p:txBody>
      </p:sp>
    </p:spTree>
    <p:extLst>
      <p:ext uri="{BB962C8B-B14F-4D97-AF65-F5344CB8AC3E}">
        <p14:creationId xmlns:p14="http://schemas.microsoft.com/office/powerpoint/2010/main" val="3948972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F333A09E-B6C4-4D89-ACEE-D186D2420F59}" type="datetimeFigureOut">
              <a:rPr lang="zh-CN" altLang="en-US"/>
              <a:pPr>
                <a:defRPr/>
              </a:pPr>
              <a:t>2019/12/17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E7441553-9EFB-437C-A5E7-F0E7508F5D88}" type="slidenum">
              <a:rPr lang="zh-CN" altLang="en-US"/>
              <a:pPr/>
              <a:t>‹#›</a:t>
            </a:fld>
            <a:endParaRPr lang="zh-CN" altLang="en-US"/>
          </a:p>
        </p:txBody>
      </p:sp>
    </p:spTree>
    <p:extLst>
      <p:ext uri="{BB962C8B-B14F-4D97-AF65-F5344CB8AC3E}">
        <p14:creationId xmlns:p14="http://schemas.microsoft.com/office/powerpoint/2010/main" val="1749073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47431DE3-799D-4627-B715-6B33F0B11489}" type="datetimeFigureOut">
              <a:rPr lang="zh-CN" altLang="en-US"/>
              <a:pPr>
                <a:defRPr/>
              </a:pPr>
              <a:t>2019/12/17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90B1ECB8-224C-46FE-A86E-CAB9AF7AC740}" type="slidenum">
              <a:rPr lang="zh-CN" altLang="en-US"/>
              <a:pPr/>
              <a:t>‹#›</a:t>
            </a:fld>
            <a:endParaRPr lang="zh-CN" altLang="en-US"/>
          </a:p>
        </p:txBody>
      </p:sp>
    </p:spTree>
    <p:extLst>
      <p:ext uri="{BB962C8B-B14F-4D97-AF65-F5344CB8AC3E}">
        <p14:creationId xmlns:p14="http://schemas.microsoft.com/office/powerpoint/2010/main" val="2732335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AB33BA37-C82D-4E30-AA2C-69D035D1E820}" type="datetimeFigureOut">
              <a:rPr lang="zh-CN" altLang="en-US"/>
              <a:pPr>
                <a:defRPr/>
              </a:pPr>
              <a:t>2019/12/17</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FB2AE6A9-72A3-4AB7-89AC-12F75B05C809}" type="slidenum">
              <a:rPr lang="zh-CN" altLang="en-US"/>
              <a:pPr/>
              <a:t>‹#›</a:t>
            </a:fld>
            <a:endParaRPr lang="zh-CN" altLang="en-US"/>
          </a:p>
        </p:txBody>
      </p:sp>
    </p:spTree>
    <p:extLst>
      <p:ext uri="{BB962C8B-B14F-4D97-AF65-F5344CB8AC3E}">
        <p14:creationId xmlns:p14="http://schemas.microsoft.com/office/powerpoint/2010/main" val="1272940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45439103-A617-4284-AA6B-32A9B40C3ADD}" type="datetimeFigureOut">
              <a:rPr lang="zh-CN" altLang="en-US"/>
              <a:pPr>
                <a:defRPr/>
              </a:pPr>
              <a:t>2019/12/17</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A71336F6-8CB0-4133-8778-7B0A0C591518}" type="slidenum">
              <a:rPr lang="zh-CN" altLang="en-US"/>
              <a:pPr/>
              <a:t>‹#›</a:t>
            </a:fld>
            <a:endParaRPr lang="zh-CN" altLang="en-US"/>
          </a:p>
        </p:txBody>
      </p:sp>
    </p:spTree>
    <p:extLst>
      <p:ext uri="{BB962C8B-B14F-4D97-AF65-F5344CB8AC3E}">
        <p14:creationId xmlns:p14="http://schemas.microsoft.com/office/powerpoint/2010/main" val="366158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501AEF6-D80F-464E-AA09-4BBDFEB0ACDB}" type="datetimeFigureOut">
              <a:rPr lang="zh-CN" altLang="en-US"/>
              <a:pPr>
                <a:defRPr/>
              </a:pPr>
              <a:t>2019/12/17</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A8143D2B-4D29-49BB-8018-476EE53831DA}" type="slidenum">
              <a:rPr lang="zh-CN" altLang="en-US"/>
              <a:pPr/>
              <a:t>‹#›</a:t>
            </a:fld>
            <a:endParaRPr lang="zh-CN" altLang="en-US"/>
          </a:p>
        </p:txBody>
      </p:sp>
    </p:spTree>
    <p:extLst>
      <p:ext uri="{BB962C8B-B14F-4D97-AF65-F5344CB8AC3E}">
        <p14:creationId xmlns:p14="http://schemas.microsoft.com/office/powerpoint/2010/main" val="3510079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846A4D45-5501-44E0-A4BB-DCC8C84DF343}" type="datetimeFigureOut">
              <a:rPr lang="zh-CN" altLang="en-US"/>
              <a:pPr>
                <a:defRPr/>
              </a:pPr>
              <a:t>2019/12/17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51B4446D-EDD5-4EC0-9AAA-839971E66605}" type="slidenum">
              <a:rPr lang="zh-CN" altLang="en-US"/>
              <a:pPr/>
              <a:t>‹#›</a:t>
            </a:fld>
            <a:endParaRPr lang="zh-CN" altLang="en-US"/>
          </a:p>
        </p:txBody>
      </p:sp>
    </p:spTree>
    <p:extLst>
      <p:ext uri="{BB962C8B-B14F-4D97-AF65-F5344CB8AC3E}">
        <p14:creationId xmlns:p14="http://schemas.microsoft.com/office/powerpoint/2010/main" val="54877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F5E78510-ACFF-4DEC-86E6-6BAB6170F9F7}" type="datetimeFigureOut">
              <a:rPr lang="zh-CN" altLang="en-US"/>
              <a:pPr>
                <a:defRPr/>
              </a:pPr>
              <a:t>2019/12/17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EF070B7B-3904-40B5-A141-61215B5602EA}" type="slidenum">
              <a:rPr lang="zh-CN" altLang="en-US"/>
              <a:pPr/>
              <a:t>‹#›</a:t>
            </a:fld>
            <a:endParaRPr lang="zh-CN" altLang="en-US"/>
          </a:p>
        </p:txBody>
      </p:sp>
    </p:spTree>
    <p:extLst>
      <p:ext uri="{BB962C8B-B14F-4D97-AF65-F5344CB8AC3E}">
        <p14:creationId xmlns:p14="http://schemas.microsoft.com/office/powerpoint/2010/main" val="3983405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E383BD65-2F0D-4862-9913-07B1B9E2EB77}" type="datetimeFigureOut">
              <a:rPr lang="zh-CN" altLang="en-US"/>
              <a:pPr>
                <a:defRPr/>
              </a:pPr>
              <a:t>2019/12/17</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6C783032-7CF1-40F2-BE03-5424EB072E66}"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xml"/><Relationship Id="rId7" Type="http://schemas.openxmlformats.org/officeDocument/2006/relationships/image" Target="../media/image2.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wmf"/><Relationship Id="rId5" Type="http://schemas.openxmlformats.org/officeDocument/2006/relationships/image" Target="../media/image1.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wmf"/></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jpe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39.wmf"/><Relationship Id="rId5" Type="http://schemas.openxmlformats.org/officeDocument/2006/relationships/oleObject" Target="../embeddings/oleObject28.bin"/><Relationship Id="rId4" Type="http://schemas.openxmlformats.org/officeDocument/2006/relationships/image" Target="../media/image38.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40.wmf"/><Relationship Id="rId5" Type="http://schemas.openxmlformats.org/officeDocument/2006/relationships/oleObject" Target="../embeddings/oleObject29.bin"/><Relationship Id="rId4" Type="http://schemas.openxmlformats.org/officeDocument/2006/relationships/image" Target="../media/image39.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2.wmf"/><Relationship Id="rId13" Type="http://schemas.openxmlformats.org/officeDocument/2006/relationships/oleObject" Target="../embeddings/oleObject36.bin"/><Relationship Id="rId3" Type="http://schemas.openxmlformats.org/officeDocument/2006/relationships/oleObject" Target="../embeddings/oleObject30.bin"/><Relationship Id="rId7" Type="http://schemas.openxmlformats.org/officeDocument/2006/relationships/oleObject" Target="../embeddings/oleObject32.bin"/><Relationship Id="rId12" Type="http://schemas.openxmlformats.org/officeDocument/2006/relationships/image" Target="../media/image43.wmf"/><Relationship Id="rId2" Type="http://schemas.openxmlformats.org/officeDocument/2006/relationships/slideLayout" Target="../slideLayouts/slideLayout7.xml"/><Relationship Id="rId16" Type="http://schemas.openxmlformats.org/officeDocument/2006/relationships/oleObject" Target="../embeddings/oleObject38.bin"/><Relationship Id="rId1" Type="http://schemas.openxmlformats.org/officeDocument/2006/relationships/vmlDrawing" Target="../drawings/vmlDrawing10.vml"/><Relationship Id="rId6" Type="http://schemas.openxmlformats.org/officeDocument/2006/relationships/image" Target="../media/image41.wmf"/><Relationship Id="rId11" Type="http://schemas.openxmlformats.org/officeDocument/2006/relationships/oleObject" Target="../embeddings/oleObject35.bin"/><Relationship Id="rId5" Type="http://schemas.openxmlformats.org/officeDocument/2006/relationships/oleObject" Target="../embeddings/oleObject31.bin"/><Relationship Id="rId15" Type="http://schemas.openxmlformats.org/officeDocument/2006/relationships/oleObject" Target="../embeddings/oleObject37.bin"/><Relationship Id="rId10" Type="http://schemas.openxmlformats.org/officeDocument/2006/relationships/oleObject" Target="../embeddings/oleObject34.bin"/><Relationship Id="rId4" Type="http://schemas.openxmlformats.org/officeDocument/2006/relationships/image" Target="../media/image39.wmf"/><Relationship Id="rId9" Type="http://schemas.openxmlformats.org/officeDocument/2006/relationships/oleObject" Target="../embeddings/oleObject33.bin"/><Relationship Id="rId14" Type="http://schemas.openxmlformats.org/officeDocument/2006/relationships/image" Target="../media/image44.wmf"/></Relationships>
</file>

<file path=ppt/slides/_rels/slide18.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oleObject" Target="../embeddings/oleObject42.bin"/><Relationship Id="rId3" Type="http://schemas.openxmlformats.org/officeDocument/2006/relationships/notesSlide" Target="../notesSlides/notesSlide3.xml"/><Relationship Id="rId7" Type="http://schemas.openxmlformats.org/officeDocument/2006/relationships/oleObject" Target="../embeddings/oleObject39.bin"/><Relationship Id="rId12" Type="http://schemas.openxmlformats.org/officeDocument/2006/relationships/image" Target="../media/image47.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49.png"/><Relationship Id="rId11" Type="http://schemas.openxmlformats.org/officeDocument/2006/relationships/oleObject" Target="../embeddings/oleObject41.bin"/><Relationship Id="rId5" Type="http://schemas.openxmlformats.org/officeDocument/2006/relationships/image" Target="../media/image19.wmf"/><Relationship Id="rId10" Type="http://schemas.openxmlformats.org/officeDocument/2006/relationships/image" Target="../media/image46.wmf"/><Relationship Id="rId4" Type="http://schemas.openxmlformats.org/officeDocument/2006/relationships/oleObject" Target="../embeddings/oleObject19.bin"/><Relationship Id="rId9" Type="http://schemas.openxmlformats.org/officeDocument/2006/relationships/oleObject" Target="../embeddings/oleObject40.bin"/><Relationship Id="rId14" Type="http://schemas.openxmlformats.org/officeDocument/2006/relationships/image" Target="../media/image48.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image" Target="../media/image53.wmf"/><Relationship Id="rId3" Type="http://schemas.openxmlformats.org/officeDocument/2006/relationships/oleObject" Target="../embeddings/oleObject19.bin"/><Relationship Id="rId7" Type="http://schemas.openxmlformats.org/officeDocument/2006/relationships/image" Target="../media/image50.wmf"/><Relationship Id="rId12" Type="http://schemas.openxmlformats.org/officeDocument/2006/relationships/oleObject" Target="../embeddings/oleObject46.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43.bin"/><Relationship Id="rId11" Type="http://schemas.openxmlformats.org/officeDocument/2006/relationships/image" Target="../media/image52.wmf"/><Relationship Id="rId5" Type="http://schemas.openxmlformats.org/officeDocument/2006/relationships/image" Target="../media/image49.png"/><Relationship Id="rId15" Type="http://schemas.openxmlformats.org/officeDocument/2006/relationships/image" Target="../media/image54.wmf"/><Relationship Id="rId10" Type="http://schemas.openxmlformats.org/officeDocument/2006/relationships/oleObject" Target="../embeddings/oleObject45.bin"/><Relationship Id="rId4" Type="http://schemas.openxmlformats.org/officeDocument/2006/relationships/image" Target="../media/image19.wmf"/><Relationship Id="rId9" Type="http://schemas.openxmlformats.org/officeDocument/2006/relationships/image" Target="../media/image51.wmf"/><Relationship Id="rId14" Type="http://schemas.openxmlformats.org/officeDocument/2006/relationships/oleObject" Target="../embeddings/oleObject47.bin"/></Relationships>
</file>

<file path=ppt/slides/_rels/slide2.xml.rels><?xml version="1.0" encoding="UTF-8" standalone="yes"?>
<Relationships xmlns="http://schemas.openxmlformats.org/package/2006/relationships"><Relationship Id="rId8" Type="http://schemas.openxmlformats.org/officeDocument/2006/relationships/image" Target="../media/image7.wmf"/><Relationship Id="rId13" Type="http://schemas.openxmlformats.org/officeDocument/2006/relationships/oleObject" Target="../embeddings/oleObject10.bin"/><Relationship Id="rId18" Type="http://schemas.openxmlformats.org/officeDocument/2006/relationships/image" Target="../media/image12.wmf"/><Relationship Id="rId3" Type="http://schemas.openxmlformats.org/officeDocument/2006/relationships/oleObject" Target="../embeddings/oleObject5.bin"/><Relationship Id="rId21" Type="http://schemas.openxmlformats.org/officeDocument/2006/relationships/oleObject" Target="../embeddings/oleObject14.bin"/><Relationship Id="rId7" Type="http://schemas.openxmlformats.org/officeDocument/2006/relationships/oleObject" Target="../embeddings/oleObject7.bin"/><Relationship Id="rId12" Type="http://schemas.openxmlformats.org/officeDocument/2006/relationships/image" Target="../media/image9.wmf"/><Relationship Id="rId17" Type="http://schemas.openxmlformats.org/officeDocument/2006/relationships/oleObject" Target="../embeddings/oleObject12.bin"/><Relationship Id="rId2" Type="http://schemas.openxmlformats.org/officeDocument/2006/relationships/slideLayout" Target="../slideLayouts/slideLayout7.xml"/><Relationship Id="rId16" Type="http://schemas.openxmlformats.org/officeDocument/2006/relationships/image" Target="../media/image11.wmf"/><Relationship Id="rId20" Type="http://schemas.openxmlformats.org/officeDocument/2006/relationships/image" Target="../media/image13.wmf"/><Relationship Id="rId1" Type="http://schemas.openxmlformats.org/officeDocument/2006/relationships/vmlDrawing" Target="../drawings/vmlDrawing2.vml"/><Relationship Id="rId6" Type="http://schemas.openxmlformats.org/officeDocument/2006/relationships/image" Target="../media/image6.wmf"/><Relationship Id="rId11" Type="http://schemas.openxmlformats.org/officeDocument/2006/relationships/oleObject" Target="../embeddings/oleObject9.bin"/><Relationship Id="rId5" Type="http://schemas.openxmlformats.org/officeDocument/2006/relationships/oleObject" Target="../embeddings/oleObject6.bin"/><Relationship Id="rId15" Type="http://schemas.openxmlformats.org/officeDocument/2006/relationships/oleObject" Target="../embeddings/oleObject11.bin"/><Relationship Id="rId10" Type="http://schemas.openxmlformats.org/officeDocument/2006/relationships/image" Target="../media/image8.wmf"/><Relationship Id="rId19" Type="http://schemas.openxmlformats.org/officeDocument/2006/relationships/oleObject" Target="../embeddings/oleObject13.bin"/><Relationship Id="rId4" Type="http://schemas.openxmlformats.org/officeDocument/2006/relationships/image" Target="../media/image5.wmf"/><Relationship Id="rId9" Type="http://schemas.openxmlformats.org/officeDocument/2006/relationships/oleObject" Target="../embeddings/oleObject8.bin"/><Relationship Id="rId14" Type="http://schemas.openxmlformats.org/officeDocument/2006/relationships/image" Target="../media/image10.wmf"/><Relationship Id="rId22" Type="http://schemas.openxmlformats.org/officeDocument/2006/relationships/image" Target="../media/image14.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55.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56.wmf"/><Relationship Id="rId5" Type="http://schemas.openxmlformats.org/officeDocument/2006/relationships/oleObject" Target="../embeddings/oleObject50.bin"/><Relationship Id="rId4" Type="http://schemas.openxmlformats.org/officeDocument/2006/relationships/image" Target="../media/image55.wmf"/></Relationships>
</file>

<file path=ppt/slides/_rels/slide24.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oleObject" Target="../embeddings/oleObject51.bin"/><Relationship Id="rId7" Type="http://schemas.openxmlformats.org/officeDocument/2006/relationships/oleObject" Target="../embeddings/oleObject53.bin"/><Relationship Id="rId12" Type="http://schemas.openxmlformats.org/officeDocument/2006/relationships/image" Target="../media/image61.w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58.wmf"/><Relationship Id="rId11" Type="http://schemas.openxmlformats.org/officeDocument/2006/relationships/oleObject" Target="../embeddings/oleObject55.bin"/><Relationship Id="rId5" Type="http://schemas.openxmlformats.org/officeDocument/2006/relationships/oleObject" Target="../embeddings/oleObject52.bin"/><Relationship Id="rId10" Type="http://schemas.openxmlformats.org/officeDocument/2006/relationships/image" Target="../media/image60.wmf"/><Relationship Id="rId4" Type="http://schemas.openxmlformats.org/officeDocument/2006/relationships/image" Target="../media/image57.wmf"/><Relationship Id="rId9" Type="http://schemas.openxmlformats.org/officeDocument/2006/relationships/oleObject" Target="../embeddings/oleObject54.bin"/></Relationships>
</file>

<file path=ppt/slides/_rels/slide25.xml.rels><?xml version="1.0" encoding="UTF-8" standalone="yes"?>
<Relationships xmlns="http://schemas.openxmlformats.org/package/2006/relationships"><Relationship Id="rId8" Type="http://schemas.openxmlformats.org/officeDocument/2006/relationships/image" Target="../media/image64.wmf"/><Relationship Id="rId13" Type="http://schemas.openxmlformats.org/officeDocument/2006/relationships/oleObject" Target="../embeddings/oleObject48.bin"/><Relationship Id="rId3" Type="http://schemas.openxmlformats.org/officeDocument/2006/relationships/oleObject" Target="../embeddings/oleObject56.bin"/><Relationship Id="rId7" Type="http://schemas.openxmlformats.org/officeDocument/2006/relationships/oleObject" Target="../embeddings/oleObject58.bin"/><Relationship Id="rId12" Type="http://schemas.openxmlformats.org/officeDocument/2006/relationships/image" Target="../media/image66.wmf"/><Relationship Id="rId2" Type="http://schemas.openxmlformats.org/officeDocument/2006/relationships/slideLayout" Target="../slideLayouts/slideLayout7.xml"/><Relationship Id="rId16" Type="http://schemas.openxmlformats.org/officeDocument/2006/relationships/image" Target="../media/image67.wmf"/><Relationship Id="rId1" Type="http://schemas.openxmlformats.org/officeDocument/2006/relationships/vmlDrawing" Target="../drawings/vmlDrawing16.vml"/><Relationship Id="rId6" Type="http://schemas.openxmlformats.org/officeDocument/2006/relationships/image" Target="../media/image63.wmf"/><Relationship Id="rId11" Type="http://schemas.openxmlformats.org/officeDocument/2006/relationships/oleObject" Target="../embeddings/oleObject60.bin"/><Relationship Id="rId5" Type="http://schemas.openxmlformats.org/officeDocument/2006/relationships/oleObject" Target="../embeddings/oleObject57.bin"/><Relationship Id="rId15" Type="http://schemas.openxmlformats.org/officeDocument/2006/relationships/oleObject" Target="../embeddings/oleObject61.bin"/><Relationship Id="rId10" Type="http://schemas.openxmlformats.org/officeDocument/2006/relationships/image" Target="../media/image65.wmf"/><Relationship Id="rId4" Type="http://schemas.openxmlformats.org/officeDocument/2006/relationships/image" Target="../media/image62.wmf"/><Relationship Id="rId9" Type="http://schemas.openxmlformats.org/officeDocument/2006/relationships/oleObject" Target="../embeddings/oleObject59.bin"/><Relationship Id="rId14" Type="http://schemas.openxmlformats.org/officeDocument/2006/relationships/image" Target="../media/image55.wmf"/></Relationships>
</file>

<file path=ppt/slides/_rels/slide26.xml.rels><?xml version="1.0" encoding="UTF-8" standalone="yes"?>
<Relationships xmlns="http://schemas.openxmlformats.org/package/2006/relationships"><Relationship Id="rId8" Type="http://schemas.openxmlformats.org/officeDocument/2006/relationships/image" Target="../media/image69.wmf"/><Relationship Id="rId13" Type="http://schemas.openxmlformats.org/officeDocument/2006/relationships/oleObject" Target="../embeddings/oleObject67.bin"/><Relationship Id="rId18" Type="http://schemas.openxmlformats.org/officeDocument/2006/relationships/image" Target="../media/image74.wmf"/><Relationship Id="rId3" Type="http://schemas.openxmlformats.org/officeDocument/2006/relationships/oleObject" Target="../embeddings/oleObject62.bin"/><Relationship Id="rId7" Type="http://schemas.openxmlformats.org/officeDocument/2006/relationships/oleObject" Target="../embeddings/oleObject64.bin"/><Relationship Id="rId12" Type="http://schemas.openxmlformats.org/officeDocument/2006/relationships/image" Target="../media/image71.wmf"/><Relationship Id="rId17" Type="http://schemas.openxmlformats.org/officeDocument/2006/relationships/oleObject" Target="../embeddings/oleObject69.bin"/><Relationship Id="rId2" Type="http://schemas.openxmlformats.org/officeDocument/2006/relationships/slideLayout" Target="../slideLayouts/slideLayout7.xml"/><Relationship Id="rId16" Type="http://schemas.openxmlformats.org/officeDocument/2006/relationships/image" Target="../media/image73.wmf"/><Relationship Id="rId20" Type="http://schemas.openxmlformats.org/officeDocument/2006/relationships/image" Target="../media/image75.wmf"/><Relationship Id="rId1" Type="http://schemas.openxmlformats.org/officeDocument/2006/relationships/vmlDrawing" Target="../drawings/vmlDrawing17.vml"/><Relationship Id="rId6" Type="http://schemas.openxmlformats.org/officeDocument/2006/relationships/image" Target="../media/image68.wmf"/><Relationship Id="rId11" Type="http://schemas.openxmlformats.org/officeDocument/2006/relationships/oleObject" Target="../embeddings/oleObject66.bin"/><Relationship Id="rId5" Type="http://schemas.openxmlformats.org/officeDocument/2006/relationships/oleObject" Target="../embeddings/oleObject63.bin"/><Relationship Id="rId15" Type="http://schemas.openxmlformats.org/officeDocument/2006/relationships/oleObject" Target="../embeddings/oleObject68.bin"/><Relationship Id="rId10" Type="http://schemas.openxmlformats.org/officeDocument/2006/relationships/image" Target="../media/image70.wmf"/><Relationship Id="rId19" Type="http://schemas.openxmlformats.org/officeDocument/2006/relationships/oleObject" Target="../embeddings/oleObject70.bin"/><Relationship Id="rId4" Type="http://schemas.openxmlformats.org/officeDocument/2006/relationships/image" Target="../media/image55.wmf"/><Relationship Id="rId9" Type="http://schemas.openxmlformats.org/officeDocument/2006/relationships/oleObject" Target="../embeddings/oleObject65.bin"/><Relationship Id="rId14" Type="http://schemas.openxmlformats.org/officeDocument/2006/relationships/image" Target="../media/image72.wmf"/></Relationships>
</file>

<file path=ppt/slides/_rels/slide27.xml.rels><?xml version="1.0" encoding="UTF-8" standalone="yes"?>
<Relationships xmlns="http://schemas.openxmlformats.org/package/2006/relationships"><Relationship Id="rId8" Type="http://schemas.openxmlformats.org/officeDocument/2006/relationships/image" Target="../media/image77.wmf"/><Relationship Id="rId13" Type="http://schemas.openxmlformats.org/officeDocument/2006/relationships/oleObject" Target="../embeddings/oleObject76.bin"/><Relationship Id="rId18" Type="http://schemas.openxmlformats.org/officeDocument/2006/relationships/image" Target="../media/image82.wmf"/><Relationship Id="rId3" Type="http://schemas.openxmlformats.org/officeDocument/2006/relationships/oleObject" Target="../embeddings/oleObject71.bin"/><Relationship Id="rId7" Type="http://schemas.openxmlformats.org/officeDocument/2006/relationships/oleObject" Target="../embeddings/oleObject73.bin"/><Relationship Id="rId12" Type="http://schemas.openxmlformats.org/officeDocument/2006/relationships/image" Target="../media/image79.wmf"/><Relationship Id="rId17" Type="http://schemas.openxmlformats.org/officeDocument/2006/relationships/oleObject" Target="../embeddings/oleObject78.bin"/><Relationship Id="rId2" Type="http://schemas.openxmlformats.org/officeDocument/2006/relationships/slideLayout" Target="../slideLayouts/slideLayout7.xml"/><Relationship Id="rId16" Type="http://schemas.openxmlformats.org/officeDocument/2006/relationships/image" Target="../media/image81.wmf"/><Relationship Id="rId1" Type="http://schemas.openxmlformats.org/officeDocument/2006/relationships/vmlDrawing" Target="../drawings/vmlDrawing18.vml"/><Relationship Id="rId6" Type="http://schemas.openxmlformats.org/officeDocument/2006/relationships/image" Target="../media/image55.wmf"/><Relationship Id="rId11" Type="http://schemas.openxmlformats.org/officeDocument/2006/relationships/oleObject" Target="../embeddings/oleObject75.bin"/><Relationship Id="rId5" Type="http://schemas.openxmlformats.org/officeDocument/2006/relationships/oleObject" Target="../embeddings/oleObject72.bin"/><Relationship Id="rId15" Type="http://schemas.openxmlformats.org/officeDocument/2006/relationships/oleObject" Target="../embeddings/oleObject77.bin"/><Relationship Id="rId10" Type="http://schemas.openxmlformats.org/officeDocument/2006/relationships/image" Target="../media/image78.wmf"/><Relationship Id="rId4" Type="http://schemas.openxmlformats.org/officeDocument/2006/relationships/image" Target="../media/image76.wmf"/><Relationship Id="rId9" Type="http://schemas.openxmlformats.org/officeDocument/2006/relationships/oleObject" Target="../embeddings/oleObject74.bin"/><Relationship Id="rId14" Type="http://schemas.openxmlformats.org/officeDocument/2006/relationships/image" Target="../media/image80.wmf"/></Relationships>
</file>

<file path=ppt/slides/_rels/slide28.xml.rels><?xml version="1.0" encoding="UTF-8" standalone="yes"?>
<Relationships xmlns="http://schemas.openxmlformats.org/package/2006/relationships"><Relationship Id="rId8" Type="http://schemas.openxmlformats.org/officeDocument/2006/relationships/image" Target="../media/image84.wmf"/><Relationship Id="rId13" Type="http://schemas.openxmlformats.org/officeDocument/2006/relationships/oleObject" Target="../embeddings/oleObject84.bin"/><Relationship Id="rId3" Type="http://schemas.openxmlformats.org/officeDocument/2006/relationships/oleObject" Target="../embeddings/oleObject79.bin"/><Relationship Id="rId7" Type="http://schemas.openxmlformats.org/officeDocument/2006/relationships/oleObject" Target="../embeddings/oleObject81.bin"/><Relationship Id="rId12" Type="http://schemas.openxmlformats.org/officeDocument/2006/relationships/image" Target="../media/image86.wmf"/><Relationship Id="rId2" Type="http://schemas.openxmlformats.org/officeDocument/2006/relationships/slideLayout" Target="../slideLayouts/slideLayout7.xml"/><Relationship Id="rId16" Type="http://schemas.openxmlformats.org/officeDocument/2006/relationships/image" Target="../media/image88.wmf"/><Relationship Id="rId1" Type="http://schemas.openxmlformats.org/officeDocument/2006/relationships/vmlDrawing" Target="../drawings/vmlDrawing19.vml"/><Relationship Id="rId6" Type="http://schemas.openxmlformats.org/officeDocument/2006/relationships/image" Target="../media/image55.wmf"/><Relationship Id="rId11" Type="http://schemas.openxmlformats.org/officeDocument/2006/relationships/oleObject" Target="../embeddings/oleObject83.bin"/><Relationship Id="rId5" Type="http://schemas.openxmlformats.org/officeDocument/2006/relationships/oleObject" Target="../embeddings/oleObject80.bin"/><Relationship Id="rId15" Type="http://schemas.openxmlformats.org/officeDocument/2006/relationships/oleObject" Target="../embeddings/oleObject85.bin"/><Relationship Id="rId10" Type="http://schemas.openxmlformats.org/officeDocument/2006/relationships/image" Target="../media/image85.wmf"/><Relationship Id="rId4" Type="http://schemas.openxmlformats.org/officeDocument/2006/relationships/image" Target="../media/image83.wmf"/><Relationship Id="rId9" Type="http://schemas.openxmlformats.org/officeDocument/2006/relationships/oleObject" Target="../embeddings/oleObject82.bin"/><Relationship Id="rId14" Type="http://schemas.openxmlformats.org/officeDocument/2006/relationships/image" Target="../media/image87.w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88.bin"/><Relationship Id="rId13" Type="http://schemas.openxmlformats.org/officeDocument/2006/relationships/image" Target="../media/image93.wmf"/><Relationship Id="rId18" Type="http://schemas.openxmlformats.org/officeDocument/2006/relationships/oleObject" Target="../embeddings/oleObject93.bin"/><Relationship Id="rId3" Type="http://schemas.openxmlformats.org/officeDocument/2006/relationships/notesSlide" Target="../notesSlides/notesSlide4.xml"/><Relationship Id="rId7" Type="http://schemas.openxmlformats.org/officeDocument/2006/relationships/image" Target="../media/image90.wmf"/><Relationship Id="rId12" Type="http://schemas.openxmlformats.org/officeDocument/2006/relationships/oleObject" Target="../embeddings/oleObject90.bin"/><Relationship Id="rId17" Type="http://schemas.openxmlformats.org/officeDocument/2006/relationships/image" Target="../media/image95.wmf"/><Relationship Id="rId2" Type="http://schemas.openxmlformats.org/officeDocument/2006/relationships/slideLayout" Target="../slideLayouts/slideLayout7.xml"/><Relationship Id="rId16" Type="http://schemas.openxmlformats.org/officeDocument/2006/relationships/oleObject" Target="../embeddings/oleObject92.bin"/><Relationship Id="rId1" Type="http://schemas.openxmlformats.org/officeDocument/2006/relationships/vmlDrawing" Target="../drawings/vmlDrawing20.vml"/><Relationship Id="rId6" Type="http://schemas.openxmlformats.org/officeDocument/2006/relationships/oleObject" Target="../embeddings/oleObject87.bin"/><Relationship Id="rId11" Type="http://schemas.openxmlformats.org/officeDocument/2006/relationships/image" Target="../media/image92.wmf"/><Relationship Id="rId5" Type="http://schemas.openxmlformats.org/officeDocument/2006/relationships/image" Target="../media/image89.wmf"/><Relationship Id="rId15" Type="http://schemas.openxmlformats.org/officeDocument/2006/relationships/image" Target="../media/image94.wmf"/><Relationship Id="rId10" Type="http://schemas.openxmlformats.org/officeDocument/2006/relationships/oleObject" Target="../embeddings/oleObject89.bin"/><Relationship Id="rId19" Type="http://schemas.openxmlformats.org/officeDocument/2006/relationships/image" Target="../media/image96.wmf"/><Relationship Id="rId4" Type="http://schemas.openxmlformats.org/officeDocument/2006/relationships/oleObject" Target="../embeddings/oleObject86.bin"/><Relationship Id="rId9" Type="http://schemas.openxmlformats.org/officeDocument/2006/relationships/image" Target="../media/image91.wmf"/><Relationship Id="rId14" Type="http://schemas.openxmlformats.org/officeDocument/2006/relationships/oleObject" Target="../embeddings/oleObject91.bin"/></Relationships>
</file>

<file path=ppt/slides/_rels/slide3.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6.wmf"/><Relationship Id="rId5" Type="http://schemas.openxmlformats.org/officeDocument/2006/relationships/oleObject" Target="../embeddings/oleObject16.bin"/><Relationship Id="rId10" Type="http://schemas.openxmlformats.org/officeDocument/2006/relationships/image" Target="../media/image18.wmf"/><Relationship Id="rId4" Type="http://schemas.openxmlformats.org/officeDocument/2006/relationships/image" Target="../media/image15.wmf"/><Relationship Id="rId9" Type="http://schemas.openxmlformats.org/officeDocument/2006/relationships/oleObject" Target="../embeddings/oleObject18.bin"/></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96.bin"/><Relationship Id="rId13" Type="http://schemas.openxmlformats.org/officeDocument/2006/relationships/image" Target="../media/image100.wmf"/><Relationship Id="rId3" Type="http://schemas.openxmlformats.org/officeDocument/2006/relationships/notesSlide" Target="../notesSlides/notesSlide5.xml"/><Relationship Id="rId7" Type="http://schemas.openxmlformats.org/officeDocument/2006/relationships/image" Target="../media/image98.wmf"/><Relationship Id="rId12" Type="http://schemas.openxmlformats.org/officeDocument/2006/relationships/oleObject" Target="../embeddings/oleObject98.bin"/><Relationship Id="rId17" Type="http://schemas.openxmlformats.org/officeDocument/2006/relationships/image" Target="../media/image102.wmf"/><Relationship Id="rId2" Type="http://schemas.openxmlformats.org/officeDocument/2006/relationships/slideLayout" Target="../slideLayouts/slideLayout7.xml"/><Relationship Id="rId16" Type="http://schemas.openxmlformats.org/officeDocument/2006/relationships/oleObject" Target="../embeddings/oleObject100.bin"/><Relationship Id="rId1" Type="http://schemas.openxmlformats.org/officeDocument/2006/relationships/vmlDrawing" Target="../drawings/vmlDrawing21.vml"/><Relationship Id="rId6" Type="http://schemas.openxmlformats.org/officeDocument/2006/relationships/oleObject" Target="../embeddings/oleObject95.bin"/><Relationship Id="rId11" Type="http://schemas.openxmlformats.org/officeDocument/2006/relationships/image" Target="../media/image99.wmf"/><Relationship Id="rId5" Type="http://schemas.openxmlformats.org/officeDocument/2006/relationships/image" Target="../media/image97.wmf"/><Relationship Id="rId15" Type="http://schemas.openxmlformats.org/officeDocument/2006/relationships/image" Target="../media/image101.wmf"/><Relationship Id="rId10" Type="http://schemas.openxmlformats.org/officeDocument/2006/relationships/oleObject" Target="../embeddings/oleObject97.bin"/><Relationship Id="rId4" Type="http://schemas.openxmlformats.org/officeDocument/2006/relationships/oleObject" Target="../embeddings/oleObject94.bin"/><Relationship Id="rId9" Type="http://schemas.openxmlformats.org/officeDocument/2006/relationships/image" Target="../media/image92.wmf"/><Relationship Id="rId14" Type="http://schemas.openxmlformats.org/officeDocument/2006/relationships/oleObject" Target="../embeddings/oleObject99.bin"/></Relationships>
</file>

<file path=ppt/slides/_rels/slide31.xml.rels><?xml version="1.0" encoding="UTF-8" standalone="yes"?>
<Relationships xmlns="http://schemas.openxmlformats.org/package/2006/relationships"><Relationship Id="rId8" Type="http://schemas.openxmlformats.org/officeDocument/2006/relationships/image" Target="../media/image105.wmf"/><Relationship Id="rId13" Type="http://schemas.openxmlformats.org/officeDocument/2006/relationships/oleObject" Target="../embeddings/oleObject106.bin"/><Relationship Id="rId3" Type="http://schemas.openxmlformats.org/officeDocument/2006/relationships/oleObject" Target="../embeddings/oleObject101.bin"/><Relationship Id="rId7" Type="http://schemas.openxmlformats.org/officeDocument/2006/relationships/oleObject" Target="../embeddings/oleObject103.bin"/><Relationship Id="rId12" Type="http://schemas.openxmlformats.org/officeDocument/2006/relationships/image" Target="../media/image107.wmf"/><Relationship Id="rId17" Type="http://schemas.openxmlformats.org/officeDocument/2006/relationships/image" Target="../media/image109.wmf"/><Relationship Id="rId2" Type="http://schemas.openxmlformats.org/officeDocument/2006/relationships/slideLayout" Target="../slideLayouts/slideLayout7.xml"/><Relationship Id="rId16" Type="http://schemas.openxmlformats.org/officeDocument/2006/relationships/oleObject" Target="../embeddings/oleObject108.bin"/><Relationship Id="rId1" Type="http://schemas.openxmlformats.org/officeDocument/2006/relationships/vmlDrawing" Target="../drawings/vmlDrawing22.vml"/><Relationship Id="rId6" Type="http://schemas.openxmlformats.org/officeDocument/2006/relationships/image" Target="../media/image104.wmf"/><Relationship Id="rId11" Type="http://schemas.openxmlformats.org/officeDocument/2006/relationships/oleObject" Target="../embeddings/oleObject105.bin"/><Relationship Id="rId5" Type="http://schemas.openxmlformats.org/officeDocument/2006/relationships/oleObject" Target="../embeddings/oleObject102.bin"/><Relationship Id="rId15" Type="http://schemas.openxmlformats.org/officeDocument/2006/relationships/oleObject" Target="../embeddings/oleObject107.bin"/><Relationship Id="rId10" Type="http://schemas.openxmlformats.org/officeDocument/2006/relationships/image" Target="../media/image106.wmf"/><Relationship Id="rId4" Type="http://schemas.openxmlformats.org/officeDocument/2006/relationships/image" Target="../media/image103.wmf"/><Relationship Id="rId9" Type="http://schemas.openxmlformats.org/officeDocument/2006/relationships/oleObject" Target="../embeddings/oleObject104.bin"/><Relationship Id="rId14" Type="http://schemas.openxmlformats.org/officeDocument/2006/relationships/image" Target="../media/image108.wmf"/></Relationships>
</file>

<file path=ppt/slides/_rels/slide32.xml.rels><?xml version="1.0" encoding="UTF-8" standalone="yes"?>
<Relationships xmlns="http://schemas.openxmlformats.org/package/2006/relationships"><Relationship Id="rId8" Type="http://schemas.openxmlformats.org/officeDocument/2006/relationships/image" Target="../media/image111.wmf"/><Relationship Id="rId13" Type="http://schemas.openxmlformats.org/officeDocument/2006/relationships/oleObject" Target="../embeddings/oleObject114.bin"/><Relationship Id="rId18" Type="http://schemas.openxmlformats.org/officeDocument/2006/relationships/image" Target="../media/image115.wmf"/><Relationship Id="rId3" Type="http://schemas.openxmlformats.org/officeDocument/2006/relationships/oleObject" Target="../embeddings/oleObject109.bin"/><Relationship Id="rId21" Type="http://schemas.openxmlformats.org/officeDocument/2006/relationships/oleObject" Target="../embeddings/oleObject118.bin"/><Relationship Id="rId7" Type="http://schemas.openxmlformats.org/officeDocument/2006/relationships/oleObject" Target="../embeddings/oleObject111.bin"/><Relationship Id="rId12" Type="http://schemas.openxmlformats.org/officeDocument/2006/relationships/image" Target="../media/image107.wmf"/><Relationship Id="rId17" Type="http://schemas.openxmlformats.org/officeDocument/2006/relationships/oleObject" Target="../embeddings/oleObject116.bin"/><Relationship Id="rId25" Type="http://schemas.openxmlformats.org/officeDocument/2006/relationships/image" Target="../media/image118.wmf"/><Relationship Id="rId2" Type="http://schemas.openxmlformats.org/officeDocument/2006/relationships/slideLayout" Target="../slideLayouts/slideLayout7.xml"/><Relationship Id="rId16" Type="http://schemas.openxmlformats.org/officeDocument/2006/relationships/image" Target="../media/image114.wmf"/><Relationship Id="rId20" Type="http://schemas.openxmlformats.org/officeDocument/2006/relationships/image" Target="../media/image116.wmf"/><Relationship Id="rId1" Type="http://schemas.openxmlformats.org/officeDocument/2006/relationships/vmlDrawing" Target="../drawings/vmlDrawing23.vml"/><Relationship Id="rId6" Type="http://schemas.openxmlformats.org/officeDocument/2006/relationships/image" Target="../media/image110.wmf"/><Relationship Id="rId11" Type="http://schemas.openxmlformats.org/officeDocument/2006/relationships/oleObject" Target="../embeddings/oleObject113.bin"/><Relationship Id="rId24" Type="http://schemas.openxmlformats.org/officeDocument/2006/relationships/oleObject" Target="../embeddings/oleObject120.bin"/><Relationship Id="rId5" Type="http://schemas.openxmlformats.org/officeDocument/2006/relationships/oleObject" Target="../embeddings/oleObject110.bin"/><Relationship Id="rId15" Type="http://schemas.openxmlformats.org/officeDocument/2006/relationships/oleObject" Target="../embeddings/oleObject115.bin"/><Relationship Id="rId23" Type="http://schemas.openxmlformats.org/officeDocument/2006/relationships/oleObject" Target="../embeddings/oleObject119.bin"/><Relationship Id="rId10" Type="http://schemas.openxmlformats.org/officeDocument/2006/relationships/image" Target="../media/image112.wmf"/><Relationship Id="rId19" Type="http://schemas.openxmlformats.org/officeDocument/2006/relationships/oleObject" Target="../embeddings/oleObject117.bin"/><Relationship Id="rId4" Type="http://schemas.openxmlformats.org/officeDocument/2006/relationships/image" Target="../media/image105.wmf"/><Relationship Id="rId9" Type="http://schemas.openxmlformats.org/officeDocument/2006/relationships/oleObject" Target="../embeddings/oleObject112.bin"/><Relationship Id="rId14" Type="http://schemas.openxmlformats.org/officeDocument/2006/relationships/image" Target="../media/image113.wmf"/><Relationship Id="rId22" Type="http://schemas.openxmlformats.org/officeDocument/2006/relationships/image" Target="../media/image117.wmf"/></Relationships>
</file>

<file path=ppt/slides/_rels/slide33.xml.rels><?xml version="1.0" encoding="UTF-8" standalone="yes"?>
<Relationships xmlns="http://schemas.openxmlformats.org/package/2006/relationships"><Relationship Id="rId8" Type="http://schemas.openxmlformats.org/officeDocument/2006/relationships/image" Target="../media/image121.wmf"/><Relationship Id="rId3" Type="http://schemas.openxmlformats.org/officeDocument/2006/relationships/oleObject" Target="../embeddings/oleObject121.bin"/><Relationship Id="rId7" Type="http://schemas.openxmlformats.org/officeDocument/2006/relationships/oleObject" Target="../embeddings/oleObject123.bin"/><Relationship Id="rId12" Type="http://schemas.openxmlformats.org/officeDocument/2006/relationships/image" Target="../media/image123.emf"/><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120.wmf"/><Relationship Id="rId11" Type="http://schemas.openxmlformats.org/officeDocument/2006/relationships/oleObject" Target="../embeddings/oleObject125.bin"/><Relationship Id="rId5" Type="http://schemas.openxmlformats.org/officeDocument/2006/relationships/oleObject" Target="../embeddings/oleObject122.bin"/><Relationship Id="rId10" Type="http://schemas.openxmlformats.org/officeDocument/2006/relationships/image" Target="../media/image122.wmf"/><Relationship Id="rId4" Type="http://schemas.openxmlformats.org/officeDocument/2006/relationships/image" Target="../media/image119.wmf"/><Relationship Id="rId9" Type="http://schemas.openxmlformats.org/officeDocument/2006/relationships/oleObject" Target="../embeddings/oleObject124.bin"/></Relationships>
</file>

<file path=ppt/slides/_rels/slide34.xml.rels><?xml version="1.0" encoding="UTF-8" standalone="yes"?>
<Relationships xmlns="http://schemas.openxmlformats.org/package/2006/relationships"><Relationship Id="rId8" Type="http://schemas.openxmlformats.org/officeDocument/2006/relationships/image" Target="../media/image126.wmf"/><Relationship Id="rId13" Type="http://schemas.openxmlformats.org/officeDocument/2006/relationships/oleObject" Target="../embeddings/oleObject131.bin"/><Relationship Id="rId3" Type="http://schemas.openxmlformats.org/officeDocument/2006/relationships/oleObject" Target="../embeddings/oleObject126.bin"/><Relationship Id="rId7" Type="http://schemas.openxmlformats.org/officeDocument/2006/relationships/oleObject" Target="../embeddings/oleObject128.bin"/><Relationship Id="rId12" Type="http://schemas.openxmlformats.org/officeDocument/2006/relationships/image" Target="../media/image128.wmf"/><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125.wmf"/><Relationship Id="rId11" Type="http://schemas.openxmlformats.org/officeDocument/2006/relationships/oleObject" Target="../embeddings/oleObject130.bin"/><Relationship Id="rId5" Type="http://schemas.openxmlformats.org/officeDocument/2006/relationships/oleObject" Target="../embeddings/oleObject127.bin"/><Relationship Id="rId10" Type="http://schemas.openxmlformats.org/officeDocument/2006/relationships/image" Target="../media/image127.wmf"/><Relationship Id="rId4" Type="http://schemas.openxmlformats.org/officeDocument/2006/relationships/image" Target="../media/image124.wmf"/><Relationship Id="rId9" Type="http://schemas.openxmlformats.org/officeDocument/2006/relationships/oleObject" Target="../embeddings/oleObject129.bin"/><Relationship Id="rId14" Type="http://schemas.openxmlformats.org/officeDocument/2006/relationships/image" Target="../media/image129.wmf"/></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34.bin"/><Relationship Id="rId13" Type="http://schemas.openxmlformats.org/officeDocument/2006/relationships/image" Target="../media/image134.wmf"/><Relationship Id="rId3" Type="http://schemas.openxmlformats.org/officeDocument/2006/relationships/notesSlide" Target="../notesSlides/notesSlide6.xml"/><Relationship Id="rId7" Type="http://schemas.openxmlformats.org/officeDocument/2006/relationships/image" Target="../media/image131.wmf"/><Relationship Id="rId12" Type="http://schemas.openxmlformats.org/officeDocument/2006/relationships/oleObject" Target="../embeddings/oleObject136.bin"/><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oleObject" Target="../embeddings/oleObject133.bin"/><Relationship Id="rId11" Type="http://schemas.openxmlformats.org/officeDocument/2006/relationships/image" Target="../media/image133.wmf"/><Relationship Id="rId5" Type="http://schemas.openxmlformats.org/officeDocument/2006/relationships/image" Target="../media/image130.wmf"/><Relationship Id="rId15" Type="http://schemas.openxmlformats.org/officeDocument/2006/relationships/image" Target="../media/image135.wmf"/><Relationship Id="rId10" Type="http://schemas.openxmlformats.org/officeDocument/2006/relationships/oleObject" Target="../embeddings/oleObject135.bin"/><Relationship Id="rId4" Type="http://schemas.openxmlformats.org/officeDocument/2006/relationships/oleObject" Target="../embeddings/oleObject132.bin"/><Relationship Id="rId9" Type="http://schemas.openxmlformats.org/officeDocument/2006/relationships/image" Target="../media/image132.wmf"/><Relationship Id="rId14" Type="http://schemas.openxmlformats.org/officeDocument/2006/relationships/oleObject" Target="../embeddings/oleObject137.bin"/></Relationships>
</file>

<file path=ppt/slides/_rels/slide36.xml.rels><?xml version="1.0" encoding="UTF-8" standalone="yes"?>
<Relationships xmlns="http://schemas.openxmlformats.org/package/2006/relationships"><Relationship Id="rId8" Type="http://schemas.openxmlformats.org/officeDocument/2006/relationships/image" Target="../media/image138.wmf"/><Relationship Id="rId3" Type="http://schemas.openxmlformats.org/officeDocument/2006/relationships/oleObject" Target="../embeddings/oleObject138.bin"/><Relationship Id="rId7" Type="http://schemas.openxmlformats.org/officeDocument/2006/relationships/oleObject" Target="../embeddings/oleObject140.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137.wmf"/><Relationship Id="rId5" Type="http://schemas.openxmlformats.org/officeDocument/2006/relationships/oleObject" Target="../embeddings/oleObject139.bin"/><Relationship Id="rId4" Type="http://schemas.openxmlformats.org/officeDocument/2006/relationships/image" Target="../media/image136.wmf"/></Relationships>
</file>

<file path=ppt/slides/_rels/slide37.xml.rels><?xml version="1.0" encoding="UTF-8" standalone="yes"?>
<Relationships xmlns="http://schemas.openxmlformats.org/package/2006/relationships"><Relationship Id="rId8" Type="http://schemas.openxmlformats.org/officeDocument/2006/relationships/image" Target="../media/image141.wmf"/><Relationship Id="rId13" Type="http://schemas.openxmlformats.org/officeDocument/2006/relationships/oleObject" Target="../embeddings/oleObject146.bin"/><Relationship Id="rId3" Type="http://schemas.openxmlformats.org/officeDocument/2006/relationships/oleObject" Target="../embeddings/oleObject141.bin"/><Relationship Id="rId7" Type="http://schemas.openxmlformats.org/officeDocument/2006/relationships/oleObject" Target="../embeddings/oleObject143.bin"/><Relationship Id="rId12" Type="http://schemas.openxmlformats.org/officeDocument/2006/relationships/image" Target="../media/image143.emf"/><Relationship Id="rId2" Type="http://schemas.openxmlformats.org/officeDocument/2006/relationships/slideLayout" Target="../slideLayouts/slideLayout7.xml"/><Relationship Id="rId16" Type="http://schemas.openxmlformats.org/officeDocument/2006/relationships/image" Target="../media/image145.emf"/><Relationship Id="rId1" Type="http://schemas.openxmlformats.org/officeDocument/2006/relationships/vmlDrawing" Target="../drawings/vmlDrawing28.vml"/><Relationship Id="rId6" Type="http://schemas.openxmlformats.org/officeDocument/2006/relationships/image" Target="../media/image140.wmf"/><Relationship Id="rId11" Type="http://schemas.openxmlformats.org/officeDocument/2006/relationships/oleObject" Target="../embeddings/oleObject145.bin"/><Relationship Id="rId5" Type="http://schemas.openxmlformats.org/officeDocument/2006/relationships/oleObject" Target="../embeddings/oleObject142.bin"/><Relationship Id="rId15" Type="http://schemas.openxmlformats.org/officeDocument/2006/relationships/oleObject" Target="../embeddings/oleObject147.bin"/><Relationship Id="rId10" Type="http://schemas.openxmlformats.org/officeDocument/2006/relationships/image" Target="../media/image142.wmf"/><Relationship Id="rId4" Type="http://schemas.openxmlformats.org/officeDocument/2006/relationships/image" Target="../media/image139.wmf"/><Relationship Id="rId9" Type="http://schemas.openxmlformats.org/officeDocument/2006/relationships/oleObject" Target="../embeddings/oleObject144.bin"/><Relationship Id="rId14" Type="http://schemas.openxmlformats.org/officeDocument/2006/relationships/image" Target="../media/image144.emf"/></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7.xml"/><Relationship Id="rId1" Type="http://schemas.openxmlformats.org/officeDocument/2006/relationships/vmlDrawing" Target="../drawings/vmlDrawing29.vml"/><Relationship Id="rId5" Type="http://schemas.openxmlformats.org/officeDocument/2006/relationships/image" Target="../media/image146.png"/><Relationship Id="rId4" Type="http://schemas.openxmlformats.org/officeDocument/2006/relationships/oleObject" Target="../embeddings/oleObject148.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47.w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152.wmf"/><Relationship Id="rId3" Type="http://schemas.openxmlformats.org/officeDocument/2006/relationships/notesSlide" Target="../notesSlides/notesSlide7.xml"/><Relationship Id="rId7" Type="http://schemas.openxmlformats.org/officeDocument/2006/relationships/oleObject" Target="../embeddings/oleObject150.bin"/><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151.wmf"/><Relationship Id="rId5" Type="http://schemas.openxmlformats.org/officeDocument/2006/relationships/oleObject" Target="../embeddings/oleObject149.bin"/><Relationship Id="rId10" Type="http://schemas.openxmlformats.org/officeDocument/2006/relationships/image" Target="../media/image153.wmf"/><Relationship Id="rId4" Type="http://schemas.openxmlformats.org/officeDocument/2006/relationships/image" Target="../media/image154.png"/><Relationship Id="rId9" Type="http://schemas.openxmlformats.org/officeDocument/2006/relationships/oleObject" Target="../embeddings/oleObject151.bin"/></Relationships>
</file>

<file path=ppt/slides/_rels/slide48.xml.rels><?xml version="1.0" encoding="UTF-8" standalone="yes"?>
<Relationships xmlns="http://schemas.openxmlformats.org/package/2006/relationships"><Relationship Id="rId8" Type="http://schemas.openxmlformats.org/officeDocument/2006/relationships/image" Target="../media/image157.emf"/><Relationship Id="rId13" Type="http://schemas.openxmlformats.org/officeDocument/2006/relationships/oleObject" Target="../embeddings/oleObject157.bin"/><Relationship Id="rId3" Type="http://schemas.openxmlformats.org/officeDocument/2006/relationships/oleObject" Target="../embeddings/oleObject152.bin"/><Relationship Id="rId7" Type="http://schemas.openxmlformats.org/officeDocument/2006/relationships/oleObject" Target="../embeddings/oleObject154.bin"/><Relationship Id="rId12" Type="http://schemas.openxmlformats.org/officeDocument/2006/relationships/image" Target="../media/image159.wmf"/><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156.emf"/><Relationship Id="rId11" Type="http://schemas.openxmlformats.org/officeDocument/2006/relationships/oleObject" Target="../embeddings/oleObject156.bin"/><Relationship Id="rId5" Type="http://schemas.openxmlformats.org/officeDocument/2006/relationships/oleObject" Target="../embeddings/oleObject153.bin"/><Relationship Id="rId10" Type="http://schemas.openxmlformats.org/officeDocument/2006/relationships/image" Target="../media/image158.wmf"/><Relationship Id="rId4" Type="http://schemas.openxmlformats.org/officeDocument/2006/relationships/image" Target="../media/image155.wmf"/><Relationship Id="rId9" Type="http://schemas.openxmlformats.org/officeDocument/2006/relationships/oleObject" Target="../embeddings/oleObject155.bin"/><Relationship Id="rId14" Type="http://schemas.openxmlformats.org/officeDocument/2006/relationships/oleObject" Target="../embeddings/oleObject158.bin"/></Relationships>
</file>

<file path=ppt/slides/_rels/slide49.xml.rels><?xml version="1.0" encoding="UTF-8" standalone="yes"?>
<Relationships xmlns="http://schemas.openxmlformats.org/package/2006/relationships"><Relationship Id="rId8" Type="http://schemas.openxmlformats.org/officeDocument/2006/relationships/image" Target="../media/image161.wmf"/><Relationship Id="rId3" Type="http://schemas.openxmlformats.org/officeDocument/2006/relationships/oleObject" Target="../embeddings/oleObject159.bin"/><Relationship Id="rId7" Type="http://schemas.openxmlformats.org/officeDocument/2006/relationships/oleObject" Target="../embeddings/oleObject161.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59.wmf"/><Relationship Id="rId5" Type="http://schemas.openxmlformats.org/officeDocument/2006/relationships/oleObject" Target="../embeddings/oleObject160.bin"/><Relationship Id="rId4" Type="http://schemas.openxmlformats.org/officeDocument/2006/relationships/image" Target="../media/image160.w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9.wmf"/></Relationships>
</file>

<file path=ppt/slides/_rels/slide6.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1.wmf"/><Relationship Id="rId5" Type="http://schemas.openxmlformats.org/officeDocument/2006/relationships/oleObject" Target="../embeddings/oleObject21.bin"/><Relationship Id="rId4" Type="http://schemas.openxmlformats.org/officeDocument/2006/relationships/image" Target="../media/image20.wmf"/></Relationships>
</file>

<file path=ppt/slides/_rels/slide7.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24.wmf"/><Relationship Id="rId5" Type="http://schemas.openxmlformats.org/officeDocument/2006/relationships/oleObject" Target="../embeddings/oleObject24.bin"/><Relationship Id="rId4" Type="http://schemas.openxmlformats.org/officeDocument/2006/relationships/image" Target="../media/image23.wmf"/></Relationships>
</file>

<file path=ppt/slides/_rels/slide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76400" y="434975"/>
            <a:ext cx="2590800" cy="609600"/>
            <a:chOff x="0" y="0"/>
            <a:chExt cx="1680" cy="384"/>
          </a:xfrm>
        </p:grpSpPr>
        <p:sp>
          <p:nvSpPr>
            <p:cNvPr id="2065" name="Oval 3"/>
            <p:cNvSpPr>
              <a:spLocks noChangeArrowheads="1"/>
            </p:cNvSpPr>
            <p:nvPr/>
          </p:nvSpPr>
          <p:spPr bwMode="auto">
            <a:xfrm>
              <a:off x="0" y="0"/>
              <a:ext cx="1680" cy="384"/>
            </a:xfrm>
            <a:prstGeom prst="ellipse">
              <a:avLst/>
            </a:prstGeom>
            <a:solidFill>
              <a:srgbClr val="FFFF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b="1">
                <a:latin typeface="Calibri" panose="020F0502020204030204" pitchFamily="34" charset="0"/>
              </a:endParaRPr>
            </a:p>
          </p:txBody>
        </p:sp>
        <p:sp>
          <p:nvSpPr>
            <p:cNvPr id="4" name="Text Box 4"/>
            <p:cNvSpPr txBox="1">
              <a:spLocks noChangeArrowheads="1"/>
            </p:cNvSpPr>
            <p:nvPr/>
          </p:nvSpPr>
          <p:spPr bwMode="auto">
            <a:xfrm>
              <a:off x="96" y="0"/>
              <a:ext cx="1505" cy="330"/>
            </a:xfrm>
            <a:prstGeom prst="rect">
              <a:avLst/>
            </a:prstGeom>
            <a:noFill/>
            <a:ln w="9525">
              <a:noFill/>
              <a:miter lim="800000"/>
              <a:headEnd/>
              <a:tailEnd/>
            </a:ln>
            <a:effectLst/>
          </p:spPr>
          <p:txBody>
            <a:bodyPr>
              <a:spAutoFit/>
            </a:bodyPr>
            <a:lstStyle/>
            <a:p>
              <a:pPr fontAlgn="auto">
                <a:spcBef>
                  <a:spcPct val="50000"/>
                </a:spcBef>
                <a:spcAft>
                  <a:spcPts val="0"/>
                </a:spcAft>
                <a:defRPr/>
              </a:pPr>
              <a:r>
                <a:rPr lang="zh-CN" altLang="en-US" sz="2800" b="1" dirty="0">
                  <a:solidFill>
                    <a:schemeClr val="accent2"/>
                  </a:solidFill>
                  <a:effectLst>
                    <a:outerShdw blurRad="38100" dist="38100" dir="2700000" algn="tl">
                      <a:srgbClr val="C0C0C0"/>
                    </a:outerShdw>
                  </a:effectLst>
                  <a:latin typeface="Century Schoolbook" pitchFamily="18" charset="0"/>
                  <a:ea typeface="楷体_GB2312" pitchFamily="1" charset="-122"/>
                </a:rPr>
                <a:t>一、</a:t>
              </a:r>
              <a:r>
                <a:rPr lang="zh-CN" altLang="en-US" sz="2800" b="1" dirty="0">
                  <a:solidFill>
                    <a:srgbClr val="002060"/>
                  </a:solidFill>
                  <a:effectLst>
                    <a:outerShdw blurRad="38100" dist="38100" dir="2700000" algn="tl">
                      <a:srgbClr val="C0C0C0"/>
                    </a:outerShdw>
                  </a:effectLst>
                  <a:latin typeface="Century Schoolbook" pitchFamily="18" charset="0"/>
                  <a:ea typeface="楷体_GB2312" pitchFamily="1" charset="-122"/>
                </a:rPr>
                <a:t>波函数</a:t>
              </a:r>
            </a:p>
          </p:txBody>
        </p:sp>
      </p:grpSp>
      <p:sp>
        <p:nvSpPr>
          <p:cNvPr id="5" name="Text Box 5"/>
          <p:cNvSpPr txBox="1">
            <a:spLocks noChangeArrowheads="1"/>
          </p:cNvSpPr>
          <p:nvPr/>
        </p:nvSpPr>
        <p:spPr bwMode="auto">
          <a:xfrm>
            <a:off x="1687513" y="1081088"/>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solidFill>
                  <a:srgbClr val="0070C0"/>
                </a:solidFill>
                <a:latin typeface="Century Schoolbook" panose="02040604050505020304" pitchFamily="18" charset="0"/>
              </a:rPr>
              <a:t>       </a:t>
            </a:r>
            <a:r>
              <a:rPr lang="zh-CN" altLang="zh-CN" sz="2800" b="1" dirty="0">
                <a:solidFill>
                  <a:srgbClr val="0000FF"/>
                </a:solidFill>
                <a:latin typeface="Century Schoolbook" panose="02040604050505020304" pitchFamily="18" charset="0"/>
              </a:rPr>
              <a:t>物质波可以用一个随时间和空间变化的函数来描述，这个函数称为</a:t>
            </a:r>
            <a:r>
              <a:rPr lang="zh-CN" altLang="zh-CN" sz="2800" b="1" dirty="0">
                <a:solidFill>
                  <a:srgbClr val="C00000"/>
                </a:solidFill>
                <a:latin typeface="Century Schoolbook" panose="02040604050505020304" pitchFamily="18" charset="0"/>
              </a:rPr>
              <a:t>波函数</a:t>
            </a:r>
            <a:r>
              <a:rPr lang="zh-CN" altLang="zh-CN" sz="2800" b="1" dirty="0">
                <a:solidFill>
                  <a:srgbClr val="0000FF"/>
                </a:solidFill>
                <a:latin typeface="Century Schoolbook" panose="02040604050505020304" pitchFamily="18" charset="0"/>
              </a:rPr>
              <a:t>，通常用</a:t>
            </a:r>
            <a:r>
              <a:rPr lang="zh-CN" altLang="zh-CN" sz="2800" b="1" dirty="0">
                <a:solidFill>
                  <a:srgbClr val="FF0000"/>
                </a:solidFill>
                <a:latin typeface="Century Schoolbook" panose="02040604050505020304" pitchFamily="18" charset="0"/>
                <a:sym typeface="Symbol" panose="05050102010706020507" pitchFamily="18" charset="2"/>
              </a:rPr>
              <a:t></a:t>
            </a:r>
            <a:r>
              <a:rPr lang="zh-CN" altLang="zh-CN" sz="2800" b="1" dirty="0">
                <a:solidFill>
                  <a:srgbClr val="0000FF"/>
                </a:solidFill>
                <a:latin typeface="Century Schoolbook" panose="02040604050505020304" pitchFamily="18" charset="0"/>
                <a:sym typeface="Symbol" panose="05050102010706020507" pitchFamily="18" charset="2"/>
              </a:rPr>
              <a:t>来表示。</a:t>
            </a:r>
            <a:endParaRPr lang="zh-CN" altLang="zh-CN" sz="2800" b="1" dirty="0">
              <a:solidFill>
                <a:srgbClr val="0000FF"/>
              </a:solidFill>
              <a:latin typeface="Century Schoolbook" panose="02040604050505020304" pitchFamily="18" charset="0"/>
            </a:endParaRPr>
          </a:p>
        </p:txBody>
      </p:sp>
      <p:grpSp>
        <p:nvGrpSpPr>
          <p:cNvPr id="3" name="Group 6"/>
          <p:cNvGrpSpPr>
            <a:grpSpLocks/>
          </p:cNvGrpSpPr>
          <p:nvPr/>
        </p:nvGrpSpPr>
        <p:grpSpPr bwMode="auto">
          <a:xfrm>
            <a:off x="1839913" y="2068514"/>
            <a:ext cx="8534400" cy="1050925"/>
            <a:chOff x="-21" y="-1217"/>
            <a:chExt cx="5376" cy="662"/>
          </a:xfrm>
        </p:grpSpPr>
        <p:graphicFrame>
          <p:nvGraphicFramePr>
            <p:cNvPr id="2061" name="Object 7"/>
            <p:cNvGraphicFramePr>
              <a:graphicFrameLocks noChangeAspect="1"/>
            </p:cNvGraphicFramePr>
            <p:nvPr/>
          </p:nvGraphicFramePr>
          <p:xfrm>
            <a:off x="3207" y="-1197"/>
            <a:ext cx="814" cy="350"/>
          </p:xfrm>
          <a:graphic>
            <a:graphicData uri="http://schemas.openxmlformats.org/presentationml/2006/ole">
              <mc:AlternateContent xmlns:mc="http://schemas.openxmlformats.org/markup-compatibility/2006">
                <mc:Choice xmlns:v="urn:schemas-microsoft-com:vml" Requires="v">
                  <p:oleObj spid="_x0000_s2551" name="公式" r:id="rId4" imgW="469900" imgH="203200" progId="Equation.3">
                    <p:embed/>
                  </p:oleObj>
                </mc:Choice>
                <mc:Fallback>
                  <p:oleObj name="公式" r:id="rId4" imgW="469900" imgH="2032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7" y="-1197"/>
                          <a:ext cx="814" cy="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62" name="Group 8"/>
            <p:cNvGrpSpPr>
              <a:grpSpLocks/>
            </p:cNvGrpSpPr>
            <p:nvPr/>
          </p:nvGrpSpPr>
          <p:grpSpPr bwMode="auto">
            <a:xfrm>
              <a:off x="-21" y="-1217"/>
              <a:ext cx="5376" cy="662"/>
              <a:chOff x="-21" y="-1217"/>
              <a:chExt cx="5376" cy="662"/>
            </a:xfrm>
          </p:grpSpPr>
          <p:graphicFrame>
            <p:nvGraphicFramePr>
              <p:cNvPr id="2063" name="Object 9"/>
              <p:cNvGraphicFramePr>
                <a:graphicFrameLocks noChangeAspect="1"/>
              </p:cNvGraphicFramePr>
              <p:nvPr/>
            </p:nvGraphicFramePr>
            <p:xfrm>
              <a:off x="1047" y="-927"/>
              <a:ext cx="868" cy="372"/>
            </p:xfrm>
            <a:graphic>
              <a:graphicData uri="http://schemas.openxmlformats.org/presentationml/2006/ole">
                <mc:AlternateContent xmlns:mc="http://schemas.openxmlformats.org/markup-compatibility/2006">
                  <mc:Choice xmlns:v="urn:schemas-microsoft-com:vml" Requires="v">
                    <p:oleObj spid="_x0000_s2552" name="公式" r:id="rId6" imgW="469900" imgH="203200" progId="Equation.3">
                      <p:embed/>
                    </p:oleObj>
                  </mc:Choice>
                  <mc:Fallback>
                    <p:oleObj name="公式" r:id="rId6" imgW="469900" imgH="2032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7" y="-927"/>
                            <a:ext cx="868" cy="3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64" name="Text Box 10"/>
              <p:cNvSpPr txBox="1">
                <a:spLocks noChangeArrowheads="1"/>
              </p:cNvSpPr>
              <p:nvPr/>
            </p:nvSpPr>
            <p:spPr bwMode="auto">
              <a:xfrm>
                <a:off x="-21" y="-1217"/>
                <a:ext cx="537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solidFill>
                      <a:schemeClr val="accent2"/>
                    </a:solidFill>
                    <a:latin typeface="Century Schoolbook" panose="02040604050505020304" pitchFamily="18" charset="0"/>
                  </a:rPr>
                  <a:t>      </a:t>
                </a:r>
                <a:r>
                  <a:rPr lang="zh-CN" altLang="zh-CN" sz="2800" b="1" dirty="0">
                    <a:solidFill>
                      <a:srgbClr val="008000"/>
                    </a:solidFill>
                    <a:latin typeface="Century Schoolbook" panose="02040604050505020304" pitchFamily="18" charset="0"/>
                  </a:rPr>
                  <a:t>在一维空间</a:t>
                </a:r>
                <a:r>
                  <a:rPr lang="zh-CN" altLang="en-US" sz="2800" b="1" dirty="0">
                    <a:solidFill>
                      <a:srgbClr val="008000"/>
                    </a:solidFill>
                    <a:latin typeface="Century Schoolbook" panose="02040604050505020304" pitchFamily="18" charset="0"/>
                  </a:rPr>
                  <a:t>里</a:t>
                </a:r>
                <a:r>
                  <a:rPr lang="zh-CN" altLang="zh-CN" sz="2800" b="1" dirty="0">
                    <a:solidFill>
                      <a:srgbClr val="008000"/>
                    </a:solidFill>
                    <a:latin typeface="Century Schoolbook" panose="02040604050505020304" pitchFamily="18" charset="0"/>
                  </a:rPr>
                  <a:t>，波函数写成               ，在三维空间里写成      </a:t>
                </a:r>
                <a:r>
                  <a:rPr lang="en-US" altLang="zh-CN" sz="2800" b="1" dirty="0">
                    <a:solidFill>
                      <a:srgbClr val="008000"/>
                    </a:solidFill>
                    <a:latin typeface="Century Schoolbook" panose="02040604050505020304" pitchFamily="18" charset="0"/>
                  </a:rPr>
                  <a:t>        </a:t>
                </a:r>
                <a:r>
                  <a:rPr lang="zh-CN" altLang="zh-CN" sz="2800" b="1" dirty="0">
                    <a:solidFill>
                      <a:srgbClr val="008000"/>
                    </a:solidFill>
                    <a:latin typeface="Century Schoolbook" panose="02040604050505020304" pitchFamily="18" charset="0"/>
                  </a:rPr>
                  <a:t>         。                   </a:t>
                </a:r>
              </a:p>
            </p:txBody>
          </p:sp>
        </p:grpSp>
      </p:grpSp>
      <p:sp>
        <p:nvSpPr>
          <p:cNvPr id="11" name="Rectangle 11"/>
          <p:cNvSpPr>
            <a:spLocks noChangeArrowheads="1"/>
          </p:cNvSpPr>
          <p:nvPr/>
        </p:nvSpPr>
        <p:spPr bwMode="auto">
          <a:xfrm>
            <a:off x="1839913" y="3152776"/>
            <a:ext cx="3505200" cy="519113"/>
          </a:xfrm>
          <a:prstGeom prst="rect">
            <a:avLst/>
          </a:prstGeom>
          <a:solidFill>
            <a:srgbClr val="FFFF00"/>
          </a:solidFill>
          <a:ln w="9525">
            <a:noFill/>
            <a:miter lim="800000"/>
            <a:headEnd/>
            <a:tailEnd/>
          </a:ln>
          <a:effectLst>
            <a:outerShdw dist="35921" dir="2700000" algn="ctr" rotWithShape="0">
              <a:schemeClr val="bg2"/>
            </a:outerShdw>
          </a:effectLst>
        </p:spPr>
        <p:txBody>
          <a:bodyPr>
            <a:spAutoFit/>
          </a:bodyPr>
          <a:lstStyle/>
          <a:p>
            <a:pPr fontAlgn="auto">
              <a:spcBef>
                <a:spcPts val="0"/>
              </a:spcBef>
              <a:spcAft>
                <a:spcPts val="0"/>
              </a:spcAft>
              <a:defRPr/>
            </a:pPr>
            <a:r>
              <a:rPr lang="zh-CN" altLang="zh-CN" sz="2800" b="1" dirty="0">
                <a:solidFill>
                  <a:srgbClr val="FF3300"/>
                </a:solidFill>
                <a:latin typeface="楷体_GB2312" pitchFamily="1" charset="-122"/>
                <a:ea typeface="楷体_GB2312" pitchFamily="1" charset="-122"/>
              </a:rPr>
              <a:t>1.</a:t>
            </a:r>
            <a:r>
              <a:rPr lang="zh-CN" altLang="en-US" sz="2800" b="1" dirty="0">
                <a:solidFill>
                  <a:srgbClr val="FF0000"/>
                </a:solidFill>
                <a:latin typeface="楷体_GB2312" pitchFamily="1" charset="-122"/>
                <a:ea typeface="楷体_GB2312" pitchFamily="1" charset="-122"/>
              </a:rPr>
              <a:t>自由粒子的波函数</a:t>
            </a:r>
            <a:endParaRPr lang="zh-CN" altLang="en-US" sz="2800" b="1" dirty="0">
              <a:solidFill>
                <a:srgbClr val="FF0000"/>
              </a:solidFill>
              <a:effectLst>
                <a:outerShdw blurRad="38100" dist="38100" dir="2700000" algn="tl">
                  <a:srgbClr val="000000"/>
                </a:outerShdw>
              </a:effectLst>
              <a:latin typeface="楷体_GB2312" pitchFamily="1" charset="-122"/>
              <a:ea typeface="楷体_GB2312" pitchFamily="1" charset="-122"/>
            </a:endParaRPr>
          </a:p>
        </p:txBody>
      </p:sp>
      <p:sp>
        <p:nvSpPr>
          <p:cNvPr id="12" name="Text Box 12"/>
          <p:cNvSpPr txBox="1">
            <a:spLocks noChangeArrowheads="1"/>
          </p:cNvSpPr>
          <p:nvPr/>
        </p:nvSpPr>
        <p:spPr bwMode="auto">
          <a:xfrm>
            <a:off x="1535113" y="3743325"/>
            <a:ext cx="8839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solidFill>
                  <a:srgbClr val="FF3300"/>
                </a:solidFill>
                <a:latin typeface="Century Schoolbook" panose="02040604050505020304" pitchFamily="18" charset="0"/>
              </a:rPr>
              <a:t>    </a:t>
            </a:r>
            <a:r>
              <a:rPr lang="zh-CN" altLang="zh-CN" sz="2800" b="1" dirty="0">
                <a:solidFill>
                  <a:srgbClr val="9900CC"/>
                </a:solidFill>
                <a:latin typeface="Century Schoolbook" panose="02040604050505020304" pitchFamily="18" charset="0"/>
              </a:rPr>
              <a:t>自由粒子是不受外力作用的粒子，它在运动过程中作匀速直线运动（</a:t>
            </a:r>
            <a:r>
              <a:rPr lang="zh-CN" altLang="zh-CN" sz="2800" b="1" dirty="0">
                <a:solidFill>
                  <a:srgbClr val="9900CC"/>
                </a:solidFill>
                <a:latin typeface="Calibri" panose="020F0502020204030204" pitchFamily="34" charset="0"/>
              </a:rPr>
              <a:t>设沿</a:t>
            </a:r>
            <a:r>
              <a:rPr lang="zh-CN" altLang="zh-CN" sz="2800" b="1" dirty="0">
                <a:latin typeface="Calibri" panose="020F0502020204030204" pitchFamily="34" charset="0"/>
              </a:rPr>
              <a:t>X</a:t>
            </a:r>
            <a:r>
              <a:rPr lang="zh-CN" altLang="zh-CN" sz="2800" b="1" dirty="0">
                <a:solidFill>
                  <a:srgbClr val="9900CC"/>
                </a:solidFill>
                <a:latin typeface="Calibri" panose="020F0502020204030204" pitchFamily="34" charset="0"/>
              </a:rPr>
              <a:t>轴），</a:t>
            </a:r>
            <a:r>
              <a:rPr lang="zh-CN" altLang="zh-CN" sz="2800" b="1" dirty="0">
                <a:solidFill>
                  <a:srgbClr val="9900CC"/>
                </a:solidFill>
                <a:latin typeface="Century Schoolbook" panose="02040604050505020304" pitchFamily="18" charset="0"/>
              </a:rPr>
              <a:t>其能量和动量保持不变。</a:t>
            </a:r>
          </a:p>
        </p:txBody>
      </p:sp>
      <p:sp>
        <p:nvSpPr>
          <p:cNvPr id="13" name="Text Box 13"/>
          <p:cNvSpPr txBox="1">
            <a:spLocks noChangeArrowheads="1"/>
          </p:cNvSpPr>
          <p:nvPr/>
        </p:nvSpPr>
        <p:spPr bwMode="auto">
          <a:xfrm>
            <a:off x="1763713" y="5743576"/>
            <a:ext cx="807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solidFill>
                  <a:srgbClr val="FF00FF"/>
                </a:solidFill>
                <a:latin typeface="Century Schoolbook" panose="02040604050505020304" pitchFamily="18" charset="0"/>
              </a:rPr>
              <a:t>自由粒子物质波的频率和波长也是保持不变的。</a:t>
            </a:r>
          </a:p>
        </p:txBody>
      </p:sp>
      <p:sp>
        <p:nvSpPr>
          <p:cNvPr id="14" name="Text Box 14"/>
          <p:cNvSpPr txBox="1">
            <a:spLocks noChangeArrowheads="1"/>
          </p:cNvSpPr>
          <p:nvPr/>
        </p:nvSpPr>
        <p:spPr bwMode="auto">
          <a:xfrm>
            <a:off x="1839913" y="6338888"/>
            <a:ext cx="7467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solidFill>
                  <a:srgbClr val="FF0000"/>
                </a:solidFill>
                <a:latin typeface="Century Schoolbook" panose="02040604050505020304" pitchFamily="18" charset="0"/>
              </a:rPr>
              <a:t>结论：</a:t>
            </a:r>
            <a:r>
              <a:rPr lang="zh-CN" altLang="zh-CN" sz="2800" b="1" dirty="0">
                <a:latin typeface="Century Schoolbook" panose="02040604050505020304" pitchFamily="18" charset="0"/>
              </a:rPr>
              <a:t>自由粒子的物质波是单色平面波。</a:t>
            </a:r>
          </a:p>
        </p:txBody>
      </p:sp>
      <p:graphicFrame>
        <p:nvGraphicFramePr>
          <p:cNvPr id="15" name="Object 15"/>
          <p:cNvGraphicFramePr>
            <a:graphicFrameLocks noChangeAspect="1"/>
          </p:cNvGraphicFramePr>
          <p:nvPr>
            <p:extLst>
              <p:ext uri="{D42A27DB-BD31-4B8C-83A1-F6EECF244321}">
                <p14:modId xmlns:p14="http://schemas.microsoft.com/office/powerpoint/2010/main" val="3796047132"/>
              </p:ext>
            </p:extLst>
          </p:nvPr>
        </p:nvGraphicFramePr>
        <p:xfrm>
          <a:off x="9301135" y="4802401"/>
          <a:ext cx="1016000" cy="915987"/>
        </p:xfrm>
        <a:graphic>
          <a:graphicData uri="http://schemas.openxmlformats.org/presentationml/2006/ole">
            <mc:AlternateContent xmlns:mc="http://schemas.openxmlformats.org/markup-compatibility/2006">
              <mc:Choice xmlns:v="urn:schemas-microsoft-com:vml" Requires="v">
                <p:oleObj spid="_x0000_s2553" name="公式" r:id="rId8" imgW="1168907" imgH="1054558" progId="Equation.3">
                  <p:embed/>
                </p:oleObj>
              </mc:Choice>
              <mc:Fallback>
                <p:oleObj name="公式" r:id="rId8" imgW="1168907" imgH="1054558"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1135" y="4802401"/>
                        <a:ext cx="1016000" cy="915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6"/>
          <p:cNvGraphicFramePr>
            <a:graphicFrameLocks noChangeAspect="1"/>
          </p:cNvGraphicFramePr>
          <p:nvPr>
            <p:extLst>
              <p:ext uri="{D42A27DB-BD31-4B8C-83A1-F6EECF244321}">
                <p14:modId xmlns:p14="http://schemas.microsoft.com/office/powerpoint/2010/main" val="134206538"/>
              </p:ext>
            </p:extLst>
          </p:nvPr>
        </p:nvGraphicFramePr>
        <p:xfrm>
          <a:off x="7561263" y="4786314"/>
          <a:ext cx="1054100" cy="1019175"/>
        </p:xfrm>
        <a:graphic>
          <a:graphicData uri="http://schemas.openxmlformats.org/presentationml/2006/ole">
            <mc:AlternateContent xmlns:mc="http://schemas.openxmlformats.org/markup-compatibility/2006">
              <mc:Choice xmlns:v="urn:schemas-microsoft-com:vml" Requires="v">
                <p:oleObj spid="_x0000_s2554" name="公式" r:id="rId10" imgW="406080" imgH="393480" progId="Equation.3">
                  <p:embed/>
                </p:oleObj>
              </mc:Choice>
              <mc:Fallback>
                <p:oleObj name="公式" r:id="rId10" imgW="406080" imgH="393480" progId="Equation.3">
                  <p:embed/>
                  <p:pic>
                    <p:nvPicPr>
                      <p:cNvPr id="0" name="Object 16"/>
                      <p:cNvPicPr>
                        <a:picLocks noChangeAspect="1" noChangeArrowheads="1"/>
                      </p:cNvPicPr>
                      <p:nvPr/>
                    </p:nvPicPr>
                    <p:blipFill>
                      <a:blip r:embed="rId11"/>
                      <a:srcRect/>
                      <a:stretch>
                        <a:fillRect/>
                      </a:stretch>
                    </p:blipFill>
                    <p:spPr bwMode="auto">
                      <a:xfrm>
                        <a:off x="7561263" y="4786314"/>
                        <a:ext cx="1054100"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Rectangle 17"/>
          <p:cNvSpPr>
            <a:spLocks noChangeArrowheads="1"/>
          </p:cNvSpPr>
          <p:nvPr/>
        </p:nvSpPr>
        <p:spPr bwMode="auto">
          <a:xfrm>
            <a:off x="1763713" y="4981576"/>
            <a:ext cx="7162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solidFill>
                  <a:srgbClr val="009900"/>
                </a:solidFill>
                <a:latin typeface="Calibri" panose="020F0502020204030204" pitchFamily="34" charset="0"/>
              </a:rPr>
              <a:t>对应的德布罗意波具有频率和波长：</a:t>
            </a:r>
          </a:p>
        </p:txBody>
      </p:sp>
      <p:sp>
        <p:nvSpPr>
          <p:cNvPr id="18" name="Rectangle 2"/>
          <p:cNvSpPr>
            <a:spLocks noChangeArrowheads="1"/>
          </p:cNvSpPr>
          <p:nvPr/>
        </p:nvSpPr>
        <p:spPr bwMode="auto">
          <a:xfrm>
            <a:off x="4102101" y="50801"/>
            <a:ext cx="6253163" cy="646113"/>
          </a:xfrm>
          <a:prstGeom prst="rect">
            <a:avLst/>
          </a:prstGeom>
          <a:noFill/>
          <a:ln w="7938">
            <a:noFill/>
            <a:miter lim="800000"/>
            <a:headEnd/>
            <a:tailEnd/>
          </a:ln>
        </p:spPr>
        <p:txBody>
          <a:bodyPr>
            <a:spAutoFit/>
          </a:bodyPr>
          <a:lstStyle/>
          <a:p>
            <a:pPr fontAlgn="auto" latinLnBrk="1">
              <a:spcBef>
                <a:spcPts val="0"/>
              </a:spcBef>
              <a:spcAft>
                <a:spcPts val="0"/>
              </a:spcAft>
              <a:defRPr/>
            </a:pPr>
            <a:r>
              <a:rPr lang="en-US" altLang="zh-CN" sz="3600" b="1" dirty="0">
                <a:solidFill>
                  <a:srgbClr val="FF0000"/>
                </a:solidFill>
                <a:effectLst>
                  <a:outerShdw blurRad="38100" dist="38100" dir="2700000" algn="tl">
                    <a:srgbClr val="000000"/>
                  </a:outerShdw>
                </a:effectLst>
                <a:latin typeface="+mn-lt"/>
                <a:ea typeface="+mn-ea"/>
              </a:rPr>
              <a:t>22.2</a:t>
            </a:r>
            <a:r>
              <a:rPr lang="en-US" altLang="zh-CN" sz="3600" b="1" dirty="0">
                <a:solidFill>
                  <a:srgbClr val="FF0000"/>
                </a:solidFill>
                <a:latin typeface="华文新魏" pitchFamily="2" charset="-122"/>
                <a:ea typeface="华文新魏" pitchFamily="2" charset="-122"/>
              </a:rPr>
              <a:t> </a:t>
            </a:r>
            <a:r>
              <a:rPr lang="zh-CN" altLang="en-US" sz="3600" b="1" dirty="0">
                <a:solidFill>
                  <a:srgbClr val="FF0000"/>
                </a:solidFill>
                <a:latin typeface="华文新魏" pitchFamily="2" charset="-122"/>
                <a:ea typeface="华文新魏" pitchFamily="2" charset="-122"/>
              </a:rPr>
              <a:t>波函数及其统计解释</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6" presetClass="entr" presetSubtype="16"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circle(in)">
                                      <p:cBhvr>
                                        <p:cTn id="18" dur="2000"/>
                                        <p:tgtEl>
                                          <p:spTgt spid="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ppt_w</p:attrName>
                                        </p:attrNameLst>
                                      </p:cBhvr>
                                      <p:tavLst>
                                        <p:tav tm="0">
                                          <p:val>
                                            <p:fltVal val="0"/>
                                          </p:val>
                                        </p:tav>
                                        <p:tav tm="100000">
                                          <p:val>
                                            <p:strVal val="#ppt_w"/>
                                          </p:val>
                                        </p:tav>
                                      </p:tavLst>
                                    </p:anim>
                                    <p:anim calcmode="lin" valueType="num">
                                      <p:cBhvr>
                                        <p:cTn id="31" dur="500" fill="hold"/>
                                        <p:tgtEl>
                                          <p:spTgt spid="12"/>
                                        </p:tgtEl>
                                        <p:attrNameLst>
                                          <p:attrName>ppt_h</p:attrName>
                                        </p:attrNameLst>
                                      </p:cBhvr>
                                      <p:tavLst>
                                        <p:tav tm="0">
                                          <p:val>
                                            <p:fltVal val="0"/>
                                          </p:val>
                                        </p:tav>
                                        <p:tav tm="100000">
                                          <p:val>
                                            <p:strVal val="#ppt_h"/>
                                          </p:val>
                                        </p:tav>
                                      </p:tavLst>
                                    </p:anim>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circle(in)">
                                      <p:cBhvr>
                                        <p:cTn id="37" dur="2000"/>
                                        <p:tgtEl>
                                          <p:spTgt spid="1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ppt_x"/>
                                          </p:val>
                                        </p:tav>
                                        <p:tav tm="100000">
                                          <p:val>
                                            <p:strVal val="#ppt_x"/>
                                          </p:val>
                                        </p:tav>
                                      </p:tavLst>
                                    </p:anim>
                                    <p:anim calcmode="lin" valueType="num">
                                      <p:cBhvr additive="base">
                                        <p:cTn id="4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42"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1000" fill="hold"/>
                                        <p:tgtEl>
                                          <p:spTgt spid="13"/>
                                        </p:tgtEl>
                                        <p:attrNameLst>
                                          <p:attrName>ppt_w</p:attrName>
                                        </p:attrNameLst>
                                      </p:cBhvr>
                                      <p:tavLst>
                                        <p:tav tm="0">
                                          <p:val>
                                            <p:fltVal val="0"/>
                                          </p:val>
                                        </p:tav>
                                        <p:tav tm="100000">
                                          <p:val>
                                            <p:strVal val="#ppt_w"/>
                                          </p:val>
                                        </p:tav>
                                      </p:tavLst>
                                    </p:anim>
                                    <p:anim calcmode="lin" valueType="num">
                                      <p:cBhvr>
                                        <p:cTn id="56" dur="1000" fill="hold"/>
                                        <p:tgtEl>
                                          <p:spTgt spid="13"/>
                                        </p:tgtEl>
                                        <p:attrNameLst>
                                          <p:attrName>ppt_h</p:attrName>
                                        </p:attrNameLst>
                                      </p:cBhvr>
                                      <p:tavLst>
                                        <p:tav tm="0">
                                          <p:val>
                                            <p:fltVal val="0"/>
                                          </p:val>
                                        </p:tav>
                                        <p:tav tm="100000">
                                          <p:val>
                                            <p:strVal val="#ppt_h"/>
                                          </p:val>
                                        </p:tav>
                                      </p:tavLst>
                                    </p:anim>
                                    <p:anim calcmode="lin" valueType="num">
                                      <p:cBhvr>
                                        <p:cTn id="57" dur="1000" fill="hold"/>
                                        <p:tgtEl>
                                          <p:spTgt spid="13"/>
                                        </p:tgtEl>
                                        <p:attrNameLst>
                                          <p:attrName>style.rotation</p:attrName>
                                        </p:attrNameLst>
                                      </p:cBhvr>
                                      <p:tavLst>
                                        <p:tav tm="0">
                                          <p:val>
                                            <p:fltVal val="90"/>
                                          </p:val>
                                        </p:tav>
                                        <p:tav tm="100000">
                                          <p:val>
                                            <p:fltVal val="0"/>
                                          </p:val>
                                        </p:tav>
                                      </p:tavLst>
                                    </p:anim>
                                    <p:animEffect transition="in" filter="fade">
                                      <p:cBhvr>
                                        <p:cTn id="58" dur="10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23" presetClass="entr" presetSubtype="16"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P spid="12" grpId="0"/>
      <p:bldP spid="13" grpId="0"/>
      <p:bldP spid="14" grpId="0" autoUpdateAnimBg="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Group 2"/>
          <p:cNvGrpSpPr>
            <a:grpSpLocks/>
          </p:cNvGrpSpPr>
          <p:nvPr/>
        </p:nvGrpSpPr>
        <p:grpSpPr bwMode="auto">
          <a:xfrm>
            <a:off x="4137373" y="1124393"/>
            <a:ext cx="7026275" cy="2792412"/>
            <a:chOff x="1690" y="1228"/>
            <a:chExt cx="11064" cy="4396"/>
          </a:xfrm>
        </p:grpSpPr>
        <p:pic>
          <p:nvPicPr>
            <p:cNvPr id="11274" name="Picture 3" descr="电子双缝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0" y="1228"/>
              <a:ext cx="11064" cy="3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75" name="Group 4"/>
            <p:cNvGrpSpPr>
              <a:grpSpLocks/>
            </p:cNvGrpSpPr>
            <p:nvPr/>
          </p:nvGrpSpPr>
          <p:grpSpPr bwMode="auto">
            <a:xfrm>
              <a:off x="2170" y="4988"/>
              <a:ext cx="8832" cy="636"/>
              <a:chOff x="2170" y="11784"/>
              <a:chExt cx="8832" cy="636"/>
            </a:xfrm>
          </p:grpSpPr>
          <p:sp>
            <p:nvSpPr>
              <p:cNvPr id="11276" name="Text Box 5"/>
              <p:cNvSpPr txBox="1">
                <a:spLocks noChangeArrowheads="1"/>
              </p:cNvSpPr>
              <p:nvPr/>
            </p:nvSpPr>
            <p:spPr bwMode="auto">
              <a:xfrm>
                <a:off x="2170" y="11796"/>
                <a:ext cx="2654"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b="1">
                    <a:solidFill>
                      <a:srgbClr val="0000FF"/>
                    </a:solidFill>
                    <a:latin typeface="Calibri" panose="020F0502020204030204" pitchFamily="34" charset="0"/>
                  </a:rPr>
                  <a:t>7</a:t>
                </a:r>
                <a:r>
                  <a:rPr lang="zh-CN" altLang="en-US" sz="2400" b="1">
                    <a:solidFill>
                      <a:srgbClr val="0000FF"/>
                    </a:solidFill>
                    <a:latin typeface="Calibri" panose="020F0502020204030204" pitchFamily="34" charset="0"/>
                  </a:rPr>
                  <a:t>个电子</a:t>
                </a:r>
                <a:endParaRPr lang="zh-CN" altLang="en-US" sz="2400" b="1">
                  <a:latin typeface="Calibri" panose="020F0502020204030204" pitchFamily="34" charset="0"/>
                </a:endParaRPr>
              </a:p>
            </p:txBody>
          </p:sp>
          <p:sp>
            <p:nvSpPr>
              <p:cNvPr id="11277" name="Text Box 6"/>
              <p:cNvSpPr txBox="1">
                <a:spLocks noChangeArrowheads="1"/>
              </p:cNvSpPr>
              <p:nvPr/>
            </p:nvSpPr>
            <p:spPr bwMode="auto">
              <a:xfrm>
                <a:off x="8386" y="11784"/>
                <a:ext cx="2616"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b="1">
                    <a:solidFill>
                      <a:srgbClr val="0000FF"/>
                    </a:solidFill>
                    <a:latin typeface="Calibri" panose="020F0502020204030204" pitchFamily="34" charset="0"/>
                  </a:rPr>
                  <a:t>100</a:t>
                </a:r>
                <a:r>
                  <a:rPr lang="zh-CN" altLang="en-US" sz="2400" b="1">
                    <a:solidFill>
                      <a:srgbClr val="0000FF"/>
                    </a:solidFill>
                    <a:latin typeface="Calibri" panose="020F0502020204030204" pitchFamily="34" charset="0"/>
                  </a:rPr>
                  <a:t>个电子</a:t>
                </a:r>
                <a:endParaRPr lang="zh-CN" altLang="en-US" sz="2400" b="1">
                  <a:latin typeface="Calibri" panose="020F0502020204030204" pitchFamily="34" charset="0"/>
                </a:endParaRPr>
              </a:p>
            </p:txBody>
          </p:sp>
        </p:grpSp>
      </p:grpSp>
      <p:grpSp>
        <p:nvGrpSpPr>
          <p:cNvPr id="16387" name="Group 7"/>
          <p:cNvGrpSpPr>
            <a:grpSpLocks/>
          </p:cNvGrpSpPr>
          <p:nvPr/>
        </p:nvGrpSpPr>
        <p:grpSpPr bwMode="auto">
          <a:xfrm>
            <a:off x="3935760" y="3872356"/>
            <a:ext cx="7154862" cy="2982913"/>
            <a:chOff x="248" y="5200"/>
            <a:chExt cx="11267" cy="4697"/>
          </a:xfrm>
        </p:grpSpPr>
        <p:pic>
          <p:nvPicPr>
            <p:cNvPr id="11270" name="Picture 8" descr="电子双缝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 y="5200"/>
              <a:ext cx="11267" cy="3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71" name="Group 9"/>
            <p:cNvGrpSpPr>
              <a:grpSpLocks/>
            </p:cNvGrpSpPr>
            <p:nvPr/>
          </p:nvGrpSpPr>
          <p:grpSpPr bwMode="auto">
            <a:xfrm>
              <a:off x="2964" y="8984"/>
              <a:ext cx="6559" cy="913"/>
              <a:chOff x="2964" y="15840"/>
              <a:chExt cx="6559" cy="913"/>
            </a:xfrm>
          </p:grpSpPr>
          <p:sp>
            <p:nvSpPr>
              <p:cNvPr id="11272" name="Text Box 10"/>
              <p:cNvSpPr txBox="1">
                <a:spLocks noChangeArrowheads="1"/>
              </p:cNvSpPr>
              <p:nvPr/>
            </p:nvSpPr>
            <p:spPr bwMode="auto">
              <a:xfrm>
                <a:off x="7428" y="15840"/>
                <a:ext cx="2095" cy="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b="1">
                    <a:solidFill>
                      <a:srgbClr val="0000FF"/>
                    </a:solidFill>
                    <a:latin typeface="Calibri" panose="020F0502020204030204" pitchFamily="34" charset="0"/>
                  </a:rPr>
                  <a:t>20000</a:t>
                </a:r>
                <a:r>
                  <a:rPr lang="zh-CN" altLang="en-US" sz="2400" b="1">
                    <a:solidFill>
                      <a:srgbClr val="0000FF"/>
                    </a:solidFill>
                    <a:latin typeface="Calibri" panose="020F0502020204030204" pitchFamily="34" charset="0"/>
                  </a:rPr>
                  <a:t>个</a:t>
                </a:r>
                <a:endParaRPr lang="zh-CN" altLang="en-US" sz="2400" b="1">
                  <a:latin typeface="Calibri" panose="020F0502020204030204" pitchFamily="34" charset="0"/>
                </a:endParaRPr>
              </a:p>
            </p:txBody>
          </p:sp>
          <p:sp>
            <p:nvSpPr>
              <p:cNvPr id="11273" name="Text Box 11"/>
              <p:cNvSpPr txBox="1">
                <a:spLocks noChangeArrowheads="1"/>
              </p:cNvSpPr>
              <p:nvPr/>
            </p:nvSpPr>
            <p:spPr bwMode="auto">
              <a:xfrm>
                <a:off x="2964" y="16008"/>
                <a:ext cx="198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b="1">
                    <a:solidFill>
                      <a:srgbClr val="0000FF"/>
                    </a:solidFill>
                    <a:latin typeface="Calibri" panose="020F0502020204030204" pitchFamily="34" charset="0"/>
                  </a:rPr>
                  <a:t>3000</a:t>
                </a:r>
                <a:r>
                  <a:rPr lang="zh-CN" altLang="en-US" sz="2400" b="1">
                    <a:solidFill>
                      <a:srgbClr val="0000FF"/>
                    </a:solidFill>
                    <a:latin typeface="Calibri" panose="020F0502020204030204" pitchFamily="34" charset="0"/>
                  </a:rPr>
                  <a:t>个</a:t>
                </a:r>
                <a:endParaRPr lang="zh-CN" altLang="en-US" sz="2400" b="1">
                  <a:latin typeface="Calibri" panose="020F0502020204030204" pitchFamily="34" charset="0"/>
                </a:endParaRPr>
              </a:p>
            </p:txBody>
          </p:sp>
        </p:grpSp>
      </p:grpSp>
      <p:sp>
        <p:nvSpPr>
          <p:cNvPr id="45" name="Text Box 12"/>
          <p:cNvSpPr txBox="1">
            <a:spLocks noChangeArrowheads="1"/>
          </p:cNvSpPr>
          <p:nvPr/>
        </p:nvSpPr>
        <p:spPr bwMode="auto">
          <a:xfrm>
            <a:off x="3978623" y="594169"/>
            <a:ext cx="8074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009900"/>
                </a:solidFill>
                <a:latin typeface="Calibri" panose="020F0502020204030204" pitchFamily="34" charset="0"/>
                <a:ea typeface="黑体" panose="02010609060101010101" pitchFamily="49" charset="-122"/>
              </a:rPr>
              <a:t>一个一个电子依次入射双缝的衍射实验：</a:t>
            </a:r>
          </a:p>
        </p:txBody>
      </p:sp>
      <p:sp>
        <p:nvSpPr>
          <p:cNvPr id="14" name="矩形 66"/>
          <p:cNvSpPr>
            <a:spLocks noChangeArrowheads="1"/>
          </p:cNvSpPr>
          <p:nvPr/>
        </p:nvSpPr>
        <p:spPr bwMode="auto">
          <a:xfrm>
            <a:off x="1970089" y="11113"/>
            <a:ext cx="2452687" cy="584200"/>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3200" b="1" kern="0" dirty="0">
                <a:solidFill>
                  <a:srgbClr val="C00000"/>
                </a:solidFill>
                <a:latin typeface="楷体_GB2312" pitchFamily="49" charset="-122"/>
                <a:ea typeface="楷体_GB2312" pitchFamily="49" charset="-122"/>
              </a:rPr>
              <a:t>2. </a:t>
            </a:r>
            <a:r>
              <a:rPr lang="zh-CN" altLang="en-US" sz="3200" b="1" kern="0" dirty="0">
                <a:solidFill>
                  <a:srgbClr val="C00000"/>
                </a:solidFill>
                <a:latin typeface="楷体_GB2312" pitchFamily="49" charset="-122"/>
                <a:ea typeface="楷体_GB2312" pitchFamily="49" charset="-122"/>
              </a:rPr>
              <a:t>电子衍射</a:t>
            </a:r>
            <a:endParaRPr lang="zh-CN" altLang="en-US" sz="3200" b="1" kern="0" dirty="0">
              <a:solidFill>
                <a:srgbClr val="C00000"/>
              </a:solidFill>
              <a:latin typeface="+mn-lt"/>
              <a:ea typeface="+mn-ea"/>
            </a:endParaRPr>
          </a:p>
        </p:txBody>
      </p:sp>
      <p:sp>
        <p:nvSpPr>
          <p:cNvPr id="15" name="矩形 14"/>
          <p:cNvSpPr/>
          <p:nvPr/>
        </p:nvSpPr>
        <p:spPr>
          <a:xfrm>
            <a:off x="454046" y="1118044"/>
            <a:ext cx="2614791" cy="954107"/>
          </a:xfrm>
          <a:prstGeom prst="rect">
            <a:avLst/>
          </a:prstGeom>
        </p:spPr>
        <p:txBody>
          <a:bodyPr wrap="square">
            <a:spAutoFit/>
          </a:bodyPr>
          <a:lstStyle/>
          <a:p>
            <a:r>
              <a:rPr lang="zh-CN" altLang="en-US" sz="2800" b="1" dirty="0">
                <a:latin typeface="Calibri" panose="020F0502020204030204" pitchFamily="34" charset="0"/>
                <a:ea typeface="楷体_GB2312" pitchFamily="49" charset="-122"/>
              </a:rPr>
              <a:t>证明物质波是概率波的实验</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nodeType="clickEffect">
                                  <p:stCondLst>
                                    <p:cond delay="0"/>
                                  </p:stCondLst>
                                  <p:childTnLst>
                                    <p:set>
                                      <p:cBhvr>
                                        <p:cTn id="13" dur="1" fill="hold">
                                          <p:stCondLst>
                                            <p:cond delay="0"/>
                                          </p:stCondLst>
                                        </p:cTn>
                                        <p:tgtEl>
                                          <p:spTgt spid="16386"/>
                                        </p:tgtEl>
                                        <p:attrNameLst>
                                          <p:attrName>style.visibility</p:attrName>
                                        </p:attrNameLst>
                                      </p:cBhvr>
                                      <p:to>
                                        <p:strVal val="visible"/>
                                      </p:to>
                                    </p:set>
                                    <p:anim calcmode="lin" valueType="num">
                                      <p:cBhvr additive="base">
                                        <p:cTn id="14" dur="500" fill="hold"/>
                                        <p:tgtEl>
                                          <p:spTgt spid="16386"/>
                                        </p:tgtEl>
                                        <p:attrNameLst>
                                          <p:attrName>ppt_x</p:attrName>
                                        </p:attrNameLst>
                                      </p:cBhvr>
                                      <p:tavLst>
                                        <p:tav tm="0">
                                          <p:val>
                                            <p:strVal val="#ppt_x"/>
                                          </p:val>
                                        </p:tav>
                                        <p:tav tm="100000">
                                          <p:val>
                                            <p:strVal val="#ppt_x"/>
                                          </p:val>
                                        </p:tav>
                                      </p:tavLst>
                                    </p:anim>
                                    <p:anim calcmode="lin" valueType="num">
                                      <p:cBhvr additive="base">
                                        <p:cTn id="15" dur="500" fill="hold"/>
                                        <p:tgtEl>
                                          <p:spTgt spid="16386"/>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entr" presetSubtype="0" fill="hold" nodeType="clickEffect">
                                  <p:stCondLst>
                                    <p:cond delay="0"/>
                                  </p:stCondLst>
                                  <p:childTnLst>
                                    <p:set>
                                      <p:cBhvr>
                                        <p:cTn id="19" dur="1" fill="hold">
                                          <p:stCondLst>
                                            <p:cond delay="0"/>
                                          </p:stCondLst>
                                        </p:cTn>
                                        <p:tgtEl>
                                          <p:spTgt spid="16387"/>
                                        </p:tgtEl>
                                        <p:attrNameLst>
                                          <p:attrName>style.visibility</p:attrName>
                                        </p:attrNameLst>
                                      </p:cBhvr>
                                      <p:to>
                                        <p:strVal val="visible"/>
                                      </p:to>
                                    </p:set>
                                    <p:animEffect transition="in" filter="fade">
                                      <p:cBhvr>
                                        <p:cTn id="20" dur="1000"/>
                                        <p:tgtEl>
                                          <p:spTgt spid="16387"/>
                                        </p:tgtEl>
                                      </p:cBhvr>
                                    </p:animEffect>
                                    <p:anim calcmode="lin" valueType="num">
                                      <p:cBhvr>
                                        <p:cTn id="21" dur="1000" fill="hold"/>
                                        <p:tgtEl>
                                          <p:spTgt spid="16387"/>
                                        </p:tgtEl>
                                        <p:attrNameLst>
                                          <p:attrName>ppt_x</p:attrName>
                                        </p:attrNameLst>
                                      </p:cBhvr>
                                      <p:tavLst>
                                        <p:tav tm="0">
                                          <p:val>
                                            <p:strVal val="#ppt_x"/>
                                          </p:val>
                                        </p:tav>
                                        <p:tav tm="100000">
                                          <p:val>
                                            <p:strVal val="#ppt_x"/>
                                          </p:val>
                                        </p:tav>
                                      </p:tavLst>
                                    </p:anim>
                                    <p:anim calcmode="lin" valueType="num">
                                      <p:cBhvr>
                                        <p:cTn id="22" dur="1000" fill="hold"/>
                                        <p:tgtEl>
                                          <p:spTgt spid="163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2"/>
          <p:cNvGrpSpPr>
            <a:grpSpLocks/>
          </p:cNvGrpSpPr>
          <p:nvPr/>
        </p:nvGrpSpPr>
        <p:grpSpPr bwMode="auto">
          <a:xfrm>
            <a:off x="2172493" y="43307"/>
            <a:ext cx="4608634" cy="3623326"/>
            <a:chOff x="3910" y="9366"/>
            <a:chExt cx="3780" cy="3361"/>
          </a:xfrm>
        </p:grpSpPr>
        <p:graphicFrame>
          <p:nvGraphicFramePr>
            <p:cNvPr id="12297" name="Object 3"/>
            <p:cNvGraphicFramePr>
              <a:graphicFrameLocks noChangeAspect="1"/>
            </p:cNvGraphicFramePr>
            <p:nvPr/>
          </p:nvGraphicFramePr>
          <p:xfrm>
            <a:off x="3910" y="9366"/>
            <a:ext cx="3780" cy="2496"/>
          </p:xfrm>
          <a:graphic>
            <a:graphicData uri="http://schemas.openxmlformats.org/presentationml/2006/ole">
              <mc:AlternateContent xmlns:mc="http://schemas.openxmlformats.org/markup-compatibility/2006">
                <mc:Choice xmlns:v="urn:schemas-microsoft-com:vml" Requires="v">
                  <p:oleObj spid="_x0000_s12421" name="Photo Editor 照片" r:id="rId3" imgW="4505954" imgH="2295238" progId="MSPhotoEd.3">
                    <p:embed/>
                  </p:oleObj>
                </mc:Choice>
                <mc:Fallback>
                  <p:oleObj name="Photo Editor 照片" r:id="rId3" imgW="4505954" imgH="2295238" progId="MSPhotoEd.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0" y="9366"/>
                          <a:ext cx="3780" cy="2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8" name="Text Box 4"/>
            <p:cNvSpPr txBox="1">
              <a:spLocks noChangeArrowheads="1"/>
            </p:cNvSpPr>
            <p:nvPr/>
          </p:nvSpPr>
          <p:spPr bwMode="auto">
            <a:xfrm>
              <a:off x="4470" y="11815"/>
              <a:ext cx="1890"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b="1" dirty="0">
                  <a:solidFill>
                    <a:srgbClr val="0000FF"/>
                  </a:solidFill>
                  <a:latin typeface="Calibri" panose="020F0502020204030204" pitchFamily="34" charset="0"/>
                </a:rPr>
                <a:t>70000</a:t>
              </a:r>
              <a:r>
                <a:rPr lang="zh-CN" altLang="en-US" sz="2400" b="1" dirty="0">
                  <a:solidFill>
                    <a:srgbClr val="0000FF"/>
                  </a:solidFill>
                  <a:latin typeface="Calibri" panose="020F0502020204030204" pitchFamily="34" charset="0"/>
                </a:rPr>
                <a:t>个</a:t>
              </a:r>
              <a:endParaRPr lang="zh-CN" altLang="en-US" sz="2400" b="1" dirty="0">
                <a:latin typeface="Calibri" panose="020F0502020204030204" pitchFamily="34" charset="0"/>
              </a:endParaRPr>
            </a:p>
          </p:txBody>
        </p:sp>
      </p:grpSp>
      <p:sp>
        <p:nvSpPr>
          <p:cNvPr id="5" name="Text Box 2"/>
          <p:cNvSpPr txBox="1">
            <a:spLocks noChangeArrowheads="1"/>
          </p:cNvSpPr>
          <p:nvPr/>
        </p:nvSpPr>
        <p:spPr bwMode="auto">
          <a:xfrm>
            <a:off x="2252664" y="400050"/>
            <a:ext cx="54768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latin typeface="Calibri" panose="020F0502020204030204" pitchFamily="34" charset="0"/>
              <a:ea typeface="黑体" panose="02010609060101010101" pitchFamily="49" charset="-122"/>
            </a:endParaRPr>
          </a:p>
          <a:p>
            <a:pPr eaLnBrk="1" hangingPunct="1"/>
            <a:endParaRPr lang="zh-CN" altLang="en-US" sz="2400" b="1">
              <a:solidFill>
                <a:srgbClr val="FF3300"/>
              </a:solidFill>
              <a:latin typeface="Calibri" panose="020F0502020204030204" pitchFamily="34" charset="0"/>
              <a:ea typeface="黑体" panose="02010609060101010101" pitchFamily="49" charset="-122"/>
            </a:endParaRPr>
          </a:p>
          <a:p>
            <a:pPr eaLnBrk="1" hangingPunct="1"/>
            <a:endParaRPr lang="zh-CN" altLang="en-US" sz="2400" b="1">
              <a:solidFill>
                <a:srgbClr val="0000FF"/>
              </a:solidFill>
              <a:latin typeface="Calibri" panose="020F0502020204030204" pitchFamily="34" charset="0"/>
              <a:ea typeface="黑体" panose="02010609060101010101" pitchFamily="49" charset="-122"/>
            </a:endParaRPr>
          </a:p>
          <a:p>
            <a:pPr eaLnBrk="1" hangingPunct="1"/>
            <a:endParaRPr lang="zh-CN" altLang="en-US" sz="2400" b="1">
              <a:solidFill>
                <a:srgbClr val="0000FF"/>
              </a:solidFill>
              <a:latin typeface="Calibri" panose="020F0502020204030204" pitchFamily="34" charset="0"/>
              <a:ea typeface="黑体" panose="02010609060101010101" pitchFamily="49" charset="-122"/>
            </a:endParaRPr>
          </a:p>
          <a:p>
            <a:pPr eaLnBrk="1" hangingPunct="1"/>
            <a:endParaRPr lang="zh-CN" altLang="en-US" sz="2400" b="1">
              <a:latin typeface="Calibri" panose="020F0502020204030204" pitchFamily="34" charset="0"/>
              <a:ea typeface="黑体" panose="02010609060101010101" pitchFamily="49" charset="-122"/>
            </a:endParaRPr>
          </a:p>
        </p:txBody>
      </p:sp>
      <p:sp>
        <p:nvSpPr>
          <p:cNvPr id="6" name="Text Box 10"/>
          <p:cNvSpPr txBox="1">
            <a:spLocks noChangeArrowheads="1"/>
          </p:cNvSpPr>
          <p:nvPr/>
        </p:nvSpPr>
        <p:spPr bwMode="auto">
          <a:xfrm>
            <a:off x="2343150" y="4514851"/>
            <a:ext cx="68008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sz="2400" b="1">
              <a:solidFill>
                <a:srgbClr val="FF3300"/>
              </a:solidFill>
              <a:latin typeface="Calibri" panose="020F0502020204030204" pitchFamily="34" charset="0"/>
              <a:ea typeface="华文新魏" panose="02010800040101010101" pitchFamily="2" charset="-122"/>
            </a:endParaRPr>
          </a:p>
          <a:p>
            <a:pPr eaLnBrk="1" hangingPunct="1">
              <a:spcBef>
                <a:spcPct val="50000"/>
              </a:spcBef>
            </a:pPr>
            <a:endParaRPr lang="zh-CN" altLang="en-US" sz="2400" b="1">
              <a:solidFill>
                <a:srgbClr val="0000FF"/>
              </a:solidFill>
              <a:latin typeface="Calibri" panose="020F0502020204030204" pitchFamily="34" charset="0"/>
              <a:ea typeface="华文新魏" panose="02010800040101010101" pitchFamily="2" charset="-122"/>
            </a:endParaRPr>
          </a:p>
          <a:p>
            <a:pPr eaLnBrk="1" hangingPunct="1">
              <a:spcBef>
                <a:spcPct val="50000"/>
              </a:spcBef>
            </a:pPr>
            <a:endParaRPr lang="zh-CN" altLang="en-US" sz="2400" b="1">
              <a:solidFill>
                <a:srgbClr val="0000FF"/>
              </a:solidFill>
              <a:latin typeface="Calibri" panose="020F0502020204030204" pitchFamily="34" charset="0"/>
              <a:ea typeface="华文新魏" panose="02010800040101010101" pitchFamily="2" charset="-122"/>
            </a:endParaRPr>
          </a:p>
          <a:p>
            <a:pPr eaLnBrk="1" hangingPunct="1">
              <a:spcBef>
                <a:spcPct val="50000"/>
              </a:spcBef>
            </a:pPr>
            <a:endParaRPr lang="zh-CN" altLang="en-US" sz="2400" b="1">
              <a:latin typeface="Calibri" panose="020F0502020204030204" pitchFamily="34" charset="0"/>
              <a:ea typeface="黑体" panose="02010609060101010101" pitchFamily="49" charset="-122"/>
            </a:endParaRPr>
          </a:p>
        </p:txBody>
      </p:sp>
      <p:sp>
        <p:nvSpPr>
          <p:cNvPr id="7" name="Rectangle 15"/>
          <p:cNvSpPr>
            <a:spLocks noChangeArrowheads="1"/>
          </p:cNvSpPr>
          <p:nvPr/>
        </p:nvSpPr>
        <p:spPr bwMode="auto">
          <a:xfrm>
            <a:off x="1809750" y="3570288"/>
            <a:ext cx="71707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latin typeface="Calibri" panose="020F0502020204030204" pitchFamily="34" charset="0"/>
              <a:ea typeface="黑体" panose="02010609060101010101" pitchFamily="49" charset="-122"/>
            </a:endParaRPr>
          </a:p>
          <a:p>
            <a:pPr eaLnBrk="1" hangingPunct="1"/>
            <a:endParaRPr lang="zh-CN" altLang="en-US" sz="2400" b="1">
              <a:latin typeface="Calibri" panose="020F0502020204030204" pitchFamily="34" charset="0"/>
              <a:ea typeface="黑体" panose="02010609060101010101" pitchFamily="49" charset="-122"/>
            </a:endParaRPr>
          </a:p>
        </p:txBody>
      </p:sp>
      <p:sp>
        <p:nvSpPr>
          <p:cNvPr id="12295" name="矩形 20"/>
          <p:cNvSpPr>
            <a:spLocks noChangeArrowheads="1"/>
          </p:cNvSpPr>
          <p:nvPr/>
        </p:nvSpPr>
        <p:spPr bwMode="auto">
          <a:xfrm>
            <a:off x="1752601" y="4486275"/>
            <a:ext cx="86407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9900"/>
                </a:solidFill>
                <a:latin typeface="Calibri" panose="020F0502020204030204" pitchFamily="34" charset="0"/>
                <a:ea typeface="黑体" panose="02010609060101010101" pitchFamily="49" charset="-122"/>
              </a:rPr>
              <a:t>尽管单个电子的去向是概率性的，但其概率在一定条件下（如双缝），还是有确定的规律的。</a:t>
            </a:r>
          </a:p>
        </p:txBody>
      </p:sp>
      <p:sp>
        <p:nvSpPr>
          <p:cNvPr id="12296" name="矩形 21"/>
          <p:cNvSpPr>
            <a:spLocks noChangeArrowheads="1"/>
          </p:cNvSpPr>
          <p:nvPr/>
        </p:nvSpPr>
        <p:spPr bwMode="auto">
          <a:xfrm>
            <a:off x="2180651" y="3129856"/>
            <a:ext cx="847382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9900CC"/>
                </a:solidFill>
                <a:latin typeface="Calibri" panose="020F0502020204030204" pitchFamily="34" charset="0"/>
                <a:ea typeface="黑体" panose="02010609060101010101" pitchFamily="49" charset="-122"/>
              </a:rPr>
              <a:t>底片上出现一个个的点子</a:t>
            </a:r>
            <a:r>
              <a:rPr lang="zh-CN" altLang="en-US" sz="2800" b="1" dirty="0">
                <a:solidFill>
                  <a:srgbClr val="9900CC"/>
                </a:solidFill>
                <a:latin typeface="Calibri" panose="020F0502020204030204" pitchFamily="34" charset="0"/>
                <a:ea typeface="黑体" panose="02010609060101010101" pitchFamily="49" charset="-122"/>
                <a:sym typeface="Symbol" panose="05050102010706020507" pitchFamily="18" charset="2"/>
              </a:rPr>
              <a:t></a:t>
            </a:r>
            <a:r>
              <a:rPr lang="zh-CN" altLang="en-US" sz="2800" b="1" dirty="0">
                <a:solidFill>
                  <a:srgbClr val="9900CC"/>
                </a:solidFill>
                <a:latin typeface="Calibri" panose="020F0502020204030204" pitchFamily="34" charset="0"/>
                <a:ea typeface="黑体" panose="02010609060101010101" pitchFamily="49" charset="-122"/>
              </a:rPr>
              <a:t>电子具有粒子性。随着电子增多，逐渐形成衍射图样</a:t>
            </a:r>
            <a:r>
              <a:rPr lang="en-US" altLang="zh-CN" sz="2800" b="1" dirty="0">
                <a:solidFill>
                  <a:srgbClr val="9900CC"/>
                </a:solidFill>
                <a:latin typeface="Calibri" panose="020F0502020204030204" pitchFamily="34" charset="0"/>
                <a:ea typeface="黑体" panose="02010609060101010101" pitchFamily="49" charset="-122"/>
              </a:rPr>
              <a:t>,</a:t>
            </a:r>
            <a:r>
              <a:rPr lang="zh-CN" altLang="en-US" sz="2800" b="1" dirty="0">
                <a:solidFill>
                  <a:srgbClr val="9900CC"/>
                </a:solidFill>
                <a:latin typeface="Calibri" panose="020F0502020204030204" pitchFamily="34" charset="0"/>
                <a:ea typeface="黑体" panose="02010609060101010101" pitchFamily="49" charset="-122"/>
                <a:sym typeface="Symbol" panose="05050102010706020507" pitchFamily="18" charset="2"/>
              </a:rPr>
              <a:t> </a:t>
            </a:r>
            <a:r>
              <a:rPr lang="zh-CN" altLang="en-US" sz="2800" b="1" dirty="0">
                <a:solidFill>
                  <a:srgbClr val="9900CC"/>
                </a:solidFill>
                <a:latin typeface="Calibri" panose="020F0502020204030204" pitchFamily="34" charset="0"/>
                <a:ea typeface="黑体" panose="02010609060101010101" pitchFamily="49" charset="-122"/>
                <a:sym typeface="Monotype Sorts" pitchFamily="2" charset="2"/>
              </a:rPr>
              <a:t> </a:t>
            </a:r>
            <a:r>
              <a:rPr lang="zh-CN" altLang="en-US" sz="2800" b="1" dirty="0">
                <a:solidFill>
                  <a:srgbClr val="9900CC"/>
                </a:solidFill>
                <a:latin typeface="Calibri" panose="020F0502020204030204" pitchFamily="34" charset="0"/>
                <a:ea typeface="黑体" panose="02010609060101010101" pitchFamily="49" charset="-122"/>
              </a:rPr>
              <a:t>来源于</a:t>
            </a:r>
            <a:r>
              <a:rPr lang="zh-CN" altLang="en-US" sz="2800" b="1" dirty="0">
                <a:solidFill>
                  <a:srgbClr val="FF3300"/>
                </a:solidFill>
                <a:latin typeface="Calibri" panose="020F0502020204030204" pitchFamily="34" charset="0"/>
                <a:ea typeface="黑体" panose="02010609060101010101" pitchFamily="49" charset="-122"/>
              </a:rPr>
              <a:t>“一个电子”所具有的波动性，</a:t>
            </a:r>
            <a:r>
              <a:rPr lang="zh-CN" altLang="en-US" sz="2800" b="1" dirty="0">
                <a:solidFill>
                  <a:srgbClr val="9900CC"/>
                </a:solidFill>
                <a:latin typeface="Calibri" panose="020F0502020204030204" pitchFamily="34" charset="0"/>
                <a:ea typeface="黑体" panose="02010609060101010101" pitchFamily="49" charset="-122"/>
              </a:rPr>
              <a:t>而不是电子间相互作用的结果。</a:t>
            </a:r>
          </a:p>
        </p:txBody>
      </p:sp>
      <p:sp>
        <p:nvSpPr>
          <p:cNvPr id="11" name="Text Box 12"/>
          <p:cNvSpPr txBox="1">
            <a:spLocks noChangeArrowheads="1"/>
          </p:cNvSpPr>
          <p:nvPr/>
        </p:nvSpPr>
        <p:spPr bwMode="auto">
          <a:xfrm>
            <a:off x="7046393" y="4319"/>
            <a:ext cx="3346971"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009900"/>
                </a:solidFill>
                <a:latin typeface="+mn-ea"/>
              </a:rPr>
              <a:t>一次入射一个</a:t>
            </a:r>
            <a:r>
              <a:rPr lang="zh-CN" altLang="en-US" sz="2800" b="1" dirty="0">
                <a:solidFill>
                  <a:srgbClr val="009900"/>
                </a:solidFill>
                <a:latin typeface="Times New Roman" panose="02020603050405020304" pitchFamily="18" charset="0"/>
              </a:rPr>
              <a:t>电</a:t>
            </a:r>
            <a:r>
              <a:rPr lang="zh-CN" altLang="en-US" sz="2800" b="1" dirty="0">
                <a:solidFill>
                  <a:srgbClr val="009900"/>
                </a:solidFill>
                <a:latin typeface="+mn-ea"/>
              </a:rPr>
              <a:t>子，</a:t>
            </a:r>
            <a:r>
              <a:rPr lang="zh-CN" altLang="en-US" sz="2800" b="1" dirty="0">
                <a:solidFill>
                  <a:srgbClr val="009900"/>
                </a:solidFill>
                <a:latin typeface="+mn-ea"/>
                <a:ea typeface="+mn-ea"/>
              </a:rPr>
              <a:t>经过足够长时间，所得</a:t>
            </a:r>
            <a:r>
              <a:rPr lang="zh-CN" altLang="en-US" sz="2800" b="1" dirty="0">
                <a:solidFill>
                  <a:srgbClr val="009900"/>
                </a:solidFill>
                <a:latin typeface="+mn-ea"/>
              </a:rPr>
              <a:t>衍射图像与一次入射很多</a:t>
            </a:r>
            <a:r>
              <a:rPr lang="zh-CN" altLang="en-US" sz="2800" b="1" dirty="0">
                <a:solidFill>
                  <a:srgbClr val="009900"/>
                </a:solidFill>
                <a:latin typeface="Times New Roman" panose="02020603050405020304" pitchFamily="18" charset="0"/>
              </a:rPr>
              <a:t>电</a:t>
            </a:r>
            <a:r>
              <a:rPr lang="zh-CN" altLang="en-US" sz="2800" b="1" dirty="0">
                <a:solidFill>
                  <a:srgbClr val="009900"/>
                </a:solidFill>
                <a:latin typeface="+mn-ea"/>
              </a:rPr>
              <a:t>子所得衍射图像相同</a:t>
            </a:r>
            <a:endParaRPr lang="zh-CN" altLang="en-US" sz="2800" b="1" dirty="0">
              <a:solidFill>
                <a:srgbClr val="009900"/>
              </a:solidFill>
              <a:latin typeface="+mn-ea"/>
              <a:ea typeface="+mn-ea"/>
            </a:endParaRPr>
          </a:p>
        </p:txBody>
      </p:sp>
      <p:sp>
        <p:nvSpPr>
          <p:cNvPr id="12" name="Text Box 12"/>
          <p:cNvSpPr txBox="1">
            <a:spLocks noChangeArrowheads="1"/>
          </p:cNvSpPr>
          <p:nvPr/>
        </p:nvSpPr>
        <p:spPr bwMode="auto">
          <a:xfrm>
            <a:off x="6861297" y="2193368"/>
            <a:ext cx="406688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latin typeface="+mn-ea"/>
              </a:rPr>
              <a:t>说明衍射图像是由</a:t>
            </a:r>
            <a:r>
              <a:rPr lang="zh-CN" altLang="en-US" sz="2800" b="1" dirty="0">
                <a:latin typeface="Times New Roman" panose="02020603050405020304" pitchFamily="18" charset="0"/>
              </a:rPr>
              <a:t>电子出现的概率密度决定的</a:t>
            </a:r>
            <a:endParaRPr lang="zh-CN" altLang="en-US" sz="2800" b="1"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additive="base">
                                        <p:cTn id="7" dur="500" fill="hold"/>
                                        <p:tgtEl>
                                          <p:spTgt spid="12290"/>
                                        </p:tgtEl>
                                        <p:attrNameLst>
                                          <p:attrName>ppt_x</p:attrName>
                                        </p:attrNameLst>
                                      </p:cBhvr>
                                      <p:tavLst>
                                        <p:tav tm="0">
                                          <p:val>
                                            <p:strVal val="#ppt_x"/>
                                          </p:val>
                                        </p:tav>
                                        <p:tav tm="100000">
                                          <p:val>
                                            <p:strVal val="#ppt_x"/>
                                          </p:val>
                                        </p:tav>
                                      </p:tavLst>
                                    </p:anim>
                                    <p:anim calcmode="lin" valueType="num">
                                      <p:cBhvr additive="base">
                                        <p:cTn id="8" dur="500" fill="hold"/>
                                        <p:tgtEl>
                                          <p:spTgt spid="1229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nodePh="1">
                                  <p:stCondLst>
                                    <p:cond delay="0"/>
                                  </p:stCondLst>
                                  <p:endCondLst>
                                    <p:cond evt="begin" delay="0">
                                      <p:tn val="9"/>
                                    </p:cond>
                                  </p:end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2296"/>
                                        </p:tgtEl>
                                        <p:attrNameLst>
                                          <p:attrName>style.visibility</p:attrName>
                                        </p:attrNameLst>
                                      </p:cBhvr>
                                      <p:to>
                                        <p:strVal val="visible"/>
                                      </p:to>
                                    </p:set>
                                    <p:animEffect transition="in" filter="circle(in)">
                                      <p:cBhvr>
                                        <p:cTn id="17" dur="2000"/>
                                        <p:tgtEl>
                                          <p:spTgt spid="12296"/>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12295"/>
                                        </p:tgtEl>
                                        <p:attrNameLst>
                                          <p:attrName>style.visibility</p:attrName>
                                        </p:attrNameLst>
                                      </p:cBhvr>
                                      <p:to>
                                        <p:strVal val="visible"/>
                                      </p:to>
                                    </p:set>
                                    <p:anim calcmode="lin" valueType="num">
                                      <p:cBhvr>
                                        <p:cTn id="22" dur="500" fill="hold"/>
                                        <p:tgtEl>
                                          <p:spTgt spid="12295"/>
                                        </p:tgtEl>
                                        <p:attrNameLst>
                                          <p:attrName>ppt_w</p:attrName>
                                        </p:attrNameLst>
                                      </p:cBhvr>
                                      <p:tavLst>
                                        <p:tav tm="0">
                                          <p:val>
                                            <p:fltVal val="0"/>
                                          </p:val>
                                        </p:tav>
                                        <p:tav tm="100000">
                                          <p:val>
                                            <p:strVal val="#ppt_w"/>
                                          </p:val>
                                        </p:tav>
                                      </p:tavLst>
                                    </p:anim>
                                    <p:anim calcmode="lin" valueType="num">
                                      <p:cBhvr>
                                        <p:cTn id="23" dur="500" fill="hold"/>
                                        <p:tgtEl>
                                          <p:spTgt spid="12295"/>
                                        </p:tgtEl>
                                        <p:attrNameLst>
                                          <p:attrName>ppt_h</p:attrName>
                                        </p:attrNameLst>
                                      </p:cBhvr>
                                      <p:tavLst>
                                        <p:tav tm="0">
                                          <p:val>
                                            <p:fltVal val="0"/>
                                          </p:val>
                                        </p:tav>
                                        <p:tav tm="100000">
                                          <p:val>
                                            <p:strVal val="#ppt_h"/>
                                          </p:val>
                                        </p:tav>
                                      </p:tavLst>
                                    </p:anim>
                                    <p:animEffect transition="in" filter="fade">
                                      <p:cBhvr>
                                        <p:cTn id="24" dur="500"/>
                                        <p:tgtEl>
                                          <p:spTgt spid="12295"/>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circle(in)">
                                      <p:cBhvr>
                                        <p:cTn id="29" dur="20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6"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80">
                                          <p:stCondLst>
                                            <p:cond delay="0"/>
                                          </p:stCondLst>
                                        </p:cTn>
                                        <p:tgtEl>
                                          <p:spTgt spid="12"/>
                                        </p:tgtEl>
                                      </p:cBhvr>
                                    </p:animEffect>
                                    <p:anim calcmode="lin" valueType="num">
                                      <p:cBhvr>
                                        <p:cTn id="35"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40" dur="26">
                                          <p:stCondLst>
                                            <p:cond delay="650"/>
                                          </p:stCondLst>
                                        </p:cTn>
                                        <p:tgtEl>
                                          <p:spTgt spid="12"/>
                                        </p:tgtEl>
                                      </p:cBhvr>
                                      <p:to x="100000" y="60000"/>
                                    </p:animScale>
                                    <p:animScale>
                                      <p:cBhvr>
                                        <p:cTn id="41" dur="166" decel="50000">
                                          <p:stCondLst>
                                            <p:cond delay="676"/>
                                          </p:stCondLst>
                                        </p:cTn>
                                        <p:tgtEl>
                                          <p:spTgt spid="12"/>
                                        </p:tgtEl>
                                      </p:cBhvr>
                                      <p:to x="100000" y="100000"/>
                                    </p:animScale>
                                    <p:animScale>
                                      <p:cBhvr>
                                        <p:cTn id="42" dur="26">
                                          <p:stCondLst>
                                            <p:cond delay="1312"/>
                                          </p:stCondLst>
                                        </p:cTn>
                                        <p:tgtEl>
                                          <p:spTgt spid="12"/>
                                        </p:tgtEl>
                                      </p:cBhvr>
                                      <p:to x="100000" y="80000"/>
                                    </p:animScale>
                                    <p:animScale>
                                      <p:cBhvr>
                                        <p:cTn id="43" dur="166" decel="50000">
                                          <p:stCondLst>
                                            <p:cond delay="1338"/>
                                          </p:stCondLst>
                                        </p:cTn>
                                        <p:tgtEl>
                                          <p:spTgt spid="12"/>
                                        </p:tgtEl>
                                      </p:cBhvr>
                                      <p:to x="100000" y="100000"/>
                                    </p:animScale>
                                    <p:animScale>
                                      <p:cBhvr>
                                        <p:cTn id="44" dur="26">
                                          <p:stCondLst>
                                            <p:cond delay="1642"/>
                                          </p:stCondLst>
                                        </p:cTn>
                                        <p:tgtEl>
                                          <p:spTgt spid="12"/>
                                        </p:tgtEl>
                                      </p:cBhvr>
                                      <p:to x="100000" y="90000"/>
                                    </p:animScale>
                                    <p:animScale>
                                      <p:cBhvr>
                                        <p:cTn id="45" dur="166" decel="50000">
                                          <p:stCondLst>
                                            <p:cond delay="1668"/>
                                          </p:stCondLst>
                                        </p:cTn>
                                        <p:tgtEl>
                                          <p:spTgt spid="12"/>
                                        </p:tgtEl>
                                      </p:cBhvr>
                                      <p:to x="100000" y="100000"/>
                                    </p:animScale>
                                    <p:animScale>
                                      <p:cBhvr>
                                        <p:cTn id="46" dur="26">
                                          <p:stCondLst>
                                            <p:cond delay="1808"/>
                                          </p:stCondLst>
                                        </p:cTn>
                                        <p:tgtEl>
                                          <p:spTgt spid="12"/>
                                        </p:tgtEl>
                                      </p:cBhvr>
                                      <p:to x="100000" y="95000"/>
                                    </p:animScale>
                                    <p:animScale>
                                      <p:cBhvr>
                                        <p:cTn id="47"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295" grpId="0"/>
      <p:bldP spid="12296"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297320" y="1102212"/>
            <a:ext cx="6697663" cy="3197225"/>
          </a:xfrm>
          <a:prstGeom prst="rect">
            <a:avLst/>
          </a:prstGeom>
          <a:solidFill>
            <a:srgbClr val="4D4D4D"/>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3200" kern="0">
              <a:solidFill>
                <a:sysClr val="windowText" lastClr="000000"/>
              </a:solidFill>
              <a:latin typeface="+mn-lt"/>
              <a:ea typeface="+mn-ea"/>
            </a:endParaRPr>
          </a:p>
        </p:txBody>
      </p:sp>
      <p:pic>
        <p:nvPicPr>
          <p:cNvPr id="3" name="Picture 3" descr="未标题-1 副本"/>
          <p:cNvPicPr>
            <a:picLocks noChangeAspect="1" noChangeArrowheads="1"/>
          </p:cNvPicPr>
          <p:nvPr/>
        </p:nvPicPr>
        <p:blipFill>
          <a:blip r:embed="rId2" cstate="print">
            <a:extLst>
              <a:ext uri="{28A0092B-C50C-407E-A947-70E740481C1C}">
                <a14:useLocalDpi xmlns:a14="http://schemas.microsoft.com/office/drawing/2010/main" val="0"/>
              </a:ext>
            </a:extLst>
          </a:blip>
          <a:srcRect r="845" b="3271"/>
          <a:stretch>
            <a:fillRect/>
          </a:stretch>
        </p:blipFill>
        <p:spPr bwMode="auto">
          <a:xfrm>
            <a:off x="3297320" y="1151424"/>
            <a:ext cx="6697663"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电子干涉5"/>
          <p:cNvPicPr>
            <a:picLocks noChangeAspect="1" noChangeArrowheads="1"/>
          </p:cNvPicPr>
          <p:nvPr/>
        </p:nvPicPr>
        <p:blipFill>
          <a:blip r:embed="rId3" cstate="print">
            <a:extLst>
              <a:ext uri="{28A0092B-C50C-407E-A947-70E740481C1C}">
                <a14:useLocalDpi xmlns:a14="http://schemas.microsoft.com/office/drawing/2010/main" val="0"/>
              </a:ext>
            </a:extLst>
          </a:blip>
          <a:srcRect t="2142"/>
          <a:stretch>
            <a:fillRect/>
          </a:stretch>
        </p:blipFill>
        <p:spPr bwMode="auto">
          <a:xfrm>
            <a:off x="3267158" y="1099036"/>
            <a:ext cx="6757987"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电子干涉3"/>
          <p:cNvPicPr>
            <a:picLocks noChangeAspect="1" noChangeArrowheads="1"/>
          </p:cNvPicPr>
          <p:nvPr/>
        </p:nvPicPr>
        <p:blipFill>
          <a:blip r:embed="rId4" cstate="print">
            <a:extLst>
              <a:ext uri="{28A0092B-C50C-407E-A947-70E740481C1C}">
                <a14:useLocalDpi xmlns:a14="http://schemas.microsoft.com/office/drawing/2010/main" val="0"/>
              </a:ext>
            </a:extLst>
          </a:blip>
          <a:srcRect b="2350"/>
          <a:stretch>
            <a:fillRect/>
          </a:stretch>
        </p:blipFill>
        <p:spPr bwMode="auto">
          <a:xfrm>
            <a:off x="3268745" y="1118086"/>
            <a:ext cx="6754813" cy="316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电子干涉4"/>
          <p:cNvPicPr>
            <a:picLocks noChangeAspect="1" noChangeArrowheads="1"/>
          </p:cNvPicPr>
          <p:nvPr/>
        </p:nvPicPr>
        <p:blipFill>
          <a:blip r:embed="rId5" cstate="print">
            <a:extLst>
              <a:ext uri="{28A0092B-C50C-407E-A947-70E740481C1C}">
                <a14:useLocalDpi xmlns:a14="http://schemas.microsoft.com/office/drawing/2010/main" val="0"/>
              </a:ext>
            </a:extLst>
          </a:blip>
          <a:srcRect b="4459"/>
          <a:stretch>
            <a:fillRect/>
          </a:stretch>
        </p:blipFill>
        <p:spPr bwMode="auto">
          <a:xfrm>
            <a:off x="3267158" y="1153012"/>
            <a:ext cx="6757987"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电子干涉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33832" y="1078398"/>
            <a:ext cx="6667500" cy="328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8"/>
          <p:cNvSpPr txBox="1">
            <a:spLocks noChangeArrowheads="1"/>
          </p:cNvSpPr>
          <p:nvPr/>
        </p:nvSpPr>
        <p:spPr bwMode="auto">
          <a:xfrm>
            <a:off x="5500486" y="4562960"/>
            <a:ext cx="2286000" cy="584200"/>
          </a:xfrm>
          <a:prstGeom prst="rect">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a:solidFill>
                  <a:srgbClr val="00FFFF"/>
                </a:solidFill>
                <a:latin typeface="Times New Roman" panose="02020603050405020304" pitchFamily="18" charset="0"/>
              </a:rPr>
              <a:t>电子数 </a:t>
            </a:r>
            <a:r>
              <a:rPr lang="en-US" altLang="zh-CN" sz="3200">
                <a:solidFill>
                  <a:srgbClr val="00FFFF"/>
                </a:solidFill>
                <a:latin typeface="Times New Roman" panose="02020603050405020304" pitchFamily="18" charset="0"/>
              </a:rPr>
              <a:t>N=7</a:t>
            </a:r>
          </a:p>
        </p:txBody>
      </p:sp>
      <p:sp>
        <p:nvSpPr>
          <p:cNvPr id="9" name="Text Box 9"/>
          <p:cNvSpPr txBox="1">
            <a:spLocks noChangeArrowheads="1"/>
          </p:cNvSpPr>
          <p:nvPr/>
        </p:nvSpPr>
        <p:spPr bwMode="auto">
          <a:xfrm>
            <a:off x="5500486" y="4562961"/>
            <a:ext cx="2590800" cy="1077913"/>
          </a:xfrm>
          <a:prstGeom prst="rect">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a:solidFill>
                  <a:srgbClr val="00FFFF"/>
                </a:solidFill>
                <a:latin typeface="Times New Roman" panose="02020603050405020304" pitchFamily="18" charset="0"/>
              </a:rPr>
              <a:t>电子数 </a:t>
            </a:r>
            <a:r>
              <a:rPr lang="en-US" altLang="zh-CN" sz="3200">
                <a:solidFill>
                  <a:srgbClr val="00FFFF"/>
                </a:solidFill>
                <a:latin typeface="Times New Roman" panose="02020603050405020304" pitchFamily="18" charset="0"/>
              </a:rPr>
              <a:t>N=100</a:t>
            </a:r>
          </a:p>
        </p:txBody>
      </p:sp>
      <p:sp>
        <p:nvSpPr>
          <p:cNvPr id="10" name="Text Box 10"/>
          <p:cNvSpPr txBox="1">
            <a:spLocks noChangeArrowheads="1"/>
          </p:cNvSpPr>
          <p:nvPr/>
        </p:nvSpPr>
        <p:spPr bwMode="auto">
          <a:xfrm>
            <a:off x="5500486" y="4562961"/>
            <a:ext cx="2590800" cy="1077913"/>
          </a:xfrm>
          <a:prstGeom prst="rect">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a:solidFill>
                  <a:srgbClr val="00FFFF"/>
                </a:solidFill>
                <a:latin typeface="Times New Roman" panose="02020603050405020304" pitchFamily="18" charset="0"/>
              </a:rPr>
              <a:t>电子数 </a:t>
            </a:r>
            <a:r>
              <a:rPr lang="en-US" altLang="zh-CN" sz="3200">
                <a:solidFill>
                  <a:srgbClr val="00FFFF"/>
                </a:solidFill>
                <a:latin typeface="Times New Roman" panose="02020603050405020304" pitchFamily="18" charset="0"/>
              </a:rPr>
              <a:t>N=3000</a:t>
            </a:r>
          </a:p>
        </p:txBody>
      </p:sp>
      <p:sp>
        <p:nvSpPr>
          <p:cNvPr id="11" name="Text Box 11"/>
          <p:cNvSpPr txBox="1">
            <a:spLocks noChangeArrowheads="1"/>
          </p:cNvSpPr>
          <p:nvPr/>
        </p:nvSpPr>
        <p:spPr bwMode="auto">
          <a:xfrm>
            <a:off x="5512534" y="4383361"/>
            <a:ext cx="2895600" cy="1077913"/>
          </a:xfrm>
          <a:prstGeom prst="rect">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a:solidFill>
                  <a:srgbClr val="00FFFF"/>
                </a:solidFill>
                <a:latin typeface="Times New Roman" panose="02020603050405020304" pitchFamily="18" charset="0"/>
              </a:rPr>
              <a:t>电子数 </a:t>
            </a:r>
            <a:r>
              <a:rPr lang="en-US" altLang="zh-CN" sz="3200">
                <a:solidFill>
                  <a:srgbClr val="00FFFF"/>
                </a:solidFill>
                <a:latin typeface="Times New Roman" panose="02020603050405020304" pitchFamily="18" charset="0"/>
              </a:rPr>
              <a:t>N=20000</a:t>
            </a:r>
          </a:p>
        </p:txBody>
      </p:sp>
      <p:sp>
        <p:nvSpPr>
          <p:cNvPr id="12" name="Text Box 12"/>
          <p:cNvSpPr txBox="1">
            <a:spLocks noChangeArrowheads="1"/>
          </p:cNvSpPr>
          <p:nvPr/>
        </p:nvSpPr>
        <p:spPr bwMode="auto">
          <a:xfrm>
            <a:off x="5512706" y="4411284"/>
            <a:ext cx="2608262" cy="1077912"/>
          </a:xfrm>
          <a:prstGeom prst="rect">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solidFill>
                  <a:srgbClr val="00FFFF"/>
                </a:solidFill>
                <a:latin typeface="Times New Roman" panose="02020603050405020304" pitchFamily="18" charset="0"/>
              </a:rPr>
              <a:t>电子数 </a:t>
            </a:r>
            <a:r>
              <a:rPr lang="en-US" altLang="zh-CN" sz="3200" dirty="0">
                <a:solidFill>
                  <a:srgbClr val="00FFFF"/>
                </a:solidFill>
                <a:latin typeface="Times New Roman" panose="02020603050405020304" pitchFamily="18" charset="0"/>
              </a:rPr>
              <a:t>N=70000</a:t>
            </a:r>
          </a:p>
        </p:txBody>
      </p:sp>
      <p:sp>
        <p:nvSpPr>
          <p:cNvPr id="13" name="Text Box 13"/>
          <p:cNvSpPr txBox="1">
            <a:spLocks noChangeArrowheads="1"/>
          </p:cNvSpPr>
          <p:nvPr/>
        </p:nvSpPr>
        <p:spPr bwMode="auto">
          <a:xfrm>
            <a:off x="3163997" y="33030"/>
            <a:ext cx="6381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FF0000"/>
                </a:solidFill>
                <a:latin typeface="楷体_GB2312" pitchFamily="49" charset="-122"/>
                <a:ea typeface="楷体_GB2312" pitchFamily="49" charset="-122"/>
              </a:rPr>
              <a:t>单个粒子</a:t>
            </a:r>
            <a:r>
              <a:rPr lang="zh-CN" altLang="en-US" sz="2800" b="1" dirty="0">
                <a:latin typeface="楷体_GB2312" pitchFamily="49" charset="-122"/>
                <a:ea typeface="楷体_GB2312" pitchFamily="49" charset="-122"/>
              </a:rPr>
              <a:t>在哪一处出现是</a:t>
            </a:r>
            <a:r>
              <a:rPr lang="zh-CN" altLang="en-US" sz="2800" b="1" dirty="0">
                <a:solidFill>
                  <a:srgbClr val="FF0000"/>
                </a:solidFill>
                <a:latin typeface="楷体_GB2312" pitchFamily="49" charset="-122"/>
                <a:ea typeface="楷体_GB2312" pitchFamily="49" charset="-122"/>
              </a:rPr>
              <a:t>偶然事件</a:t>
            </a:r>
            <a:r>
              <a:rPr lang="zh-CN" altLang="en-US" sz="2800" b="1" dirty="0">
                <a:latin typeface="楷体_GB2312" pitchFamily="49" charset="-122"/>
                <a:ea typeface="楷体_GB2312" pitchFamily="49" charset="-122"/>
              </a:rPr>
              <a:t>；</a:t>
            </a:r>
          </a:p>
        </p:txBody>
      </p:sp>
      <p:sp>
        <p:nvSpPr>
          <p:cNvPr id="14" name="Rectangle 15"/>
          <p:cNvSpPr>
            <a:spLocks noChangeArrowheads="1"/>
          </p:cNvSpPr>
          <p:nvPr/>
        </p:nvSpPr>
        <p:spPr bwMode="auto">
          <a:xfrm>
            <a:off x="3163997" y="537855"/>
            <a:ext cx="67675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FF0000"/>
                </a:solidFill>
                <a:latin typeface="楷体_GB2312" pitchFamily="49" charset="-122"/>
                <a:ea typeface="楷体_GB2312" pitchFamily="49" charset="-122"/>
              </a:rPr>
              <a:t>大量粒子</a:t>
            </a:r>
            <a:r>
              <a:rPr lang="zh-CN" altLang="en-US" sz="2800" b="1">
                <a:latin typeface="楷体_GB2312" pitchFamily="49" charset="-122"/>
                <a:ea typeface="楷体_GB2312" pitchFamily="49" charset="-122"/>
              </a:rPr>
              <a:t>的分布有确定的</a:t>
            </a:r>
            <a:r>
              <a:rPr lang="zh-CN" altLang="en-US" sz="2800" b="1">
                <a:solidFill>
                  <a:srgbClr val="FF0000"/>
                </a:solidFill>
                <a:latin typeface="楷体_GB2312" pitchFamily="49" charset="-122"/>
                <a:ea typeface="楷体_GB2312" pitchFamily="49" charset="-122"/>
              </a:rPr>
              <a:t>统计规律。</a:t>
            </a:r>
            <a:endParaRPr lang="en-US" altLang="zh-CN" sz="2800" b="1">
              <a:latin typeface="楷体_GB2312" pitchFamily="49" charset="-122"/>
              <a:ea typeface="楷体_GB2312" pitchFamily="49" charset="-122"/>
            </a:endParaRPr>
          </a:p>
        </p:txBody>
      </p:sp>
      <p:sp>
        <p:nvSpPr>
          <p:cNvPr id="15" name="Rectangle 16"/>
          <p:cNvSpPr>
            <a:spLocks noChangeArrowheads="1"/>
          </p:cNvSpPr>
          <p:nvPr/>
        </p:nvSpPr>
        <p:spPr bwMode="auto">
          <a:xfrm>
            <a:off x="4240294" y="1265723"/>
            <a:ext cx="685800" cy="2895600"/>
          </a:xfrm>
          <a:prstGeom prst="rect">
            <a:avLst/>
          </a:prstGeom>
          <a:noFill/>
          <a:ln w="38100">
            <a:solidFill>
              <a:srgbClr val="000000"/>
            </a:solidFill>
            <a:miter lim="800000"/>
            <a:headEnd/>
            <a:tailEnd/>
          </a:ln>
        </p:spPr>
        <p:txBody>
          <a:bodyPr wrap="none" anchor="ctr"/>
          <a:lstStyle/>
          <a:p>
            <a:pPr fontAlgn="auto">
              <a:spcBef>
                <a:spcPts val="0"/>
              </a:spcBef>
              <a:spcAft>
                <a:spcPts val="0"/>
              </a:spcAft>
              <a:defRPr/>
            </a:pPr>
            <a:endParaRPr lang="zh-CN" altLang="en-US" sz="3200" kern="0">
              <a:solidFill>
                <a:sysClr val="windowText" lastClr="000000"/>
              </a:solidFill>
              <a:latin typeface="+mn-lt"/>
              <a:ea typeface="+mn-ea"/>
            </a:endParaRPr>
          </a:p>
        </p:txBody>
      </p:sp>
      <p:sp>
        <p:nvSpPr>
          <p:cNvPr id="16" name="Rectangle 17"/>
          <p:cNvSpPr>
            <a:spLocks noChangeArrowheads="1"/>
          </p:cNvSpPr>
          <p:nvPr/>
        </p:nvSpPr>
        <p:spPr bwMode="auto">
          <a:xfrm>
            <a:off x="8201107" y="1265723"/>
            <a:ext cx="685800" cy="2895600"/>
          </a:xfrm>
          <a:prstGeom prst="rect">
            <a:avLst/>
          </a:prstGeom>
          <a:noFill/>
          <a:ln w="38100">
            <a:solidFill>
              <a:srgbClr val="000000"/>
            </a:solidFill>
            <a:miter lim="800000"/>
            <a:headEnd/>
            <a:tailEnd/>
          </a:ln>
        </p:spPr>
        <p:txBody>
          <a:bodyPr wrap="none" anchor="ctr"/>
          <a:lstStyle/>
          <a:p>
            <a:pPr fontAlgn="auto">
              <a:spcBef>
                <a:spcPts val="0"/>
              </a:spcBef>
              <a:spcAft>
                <a:spcPts val="0"/>
              </a:spcAft>
              <a:defRPr/>
            </a:pPr>
            <a:endParaRPr lang="zh-CN" altLang="en-US" sz="3200" kern="0">
              <a:solidFill>
                <a:sysClr val="windowText" lastClr="000000"/>
              </a:solidFill>
              <a:latin typeface="+mn-lt"/>
              <a:ea typeface="+mn-ea"/>
            </a:endParaRPr>
          </a:p>
        </p:txBody>
      </p:sp>
      <p:sp>
        <p:nvSpPr>
          <p:cNvPr id="17" name="AutoShape 18"/>
          <p:cNvSpPr>
            <a:spLocks noChangeArrowheads="1"/>
          </p:cNvSpPr>
          <p:nvPr/>
        </p:nvSpPr>
        <p:spPr bwMode="auto">
          <a:xfrm>
            <a:off x="3089358" y="4577249"/>
            <a:ext cx="2028825" cy="504825"/>
          </a:xfrm>
          <a:prstGeom prst="wedgeRectCallout">
            <a:avLst>
              <a:gd name="adj1" fmla="val 30069"/>
              <a:gd name="adj2" fmla="val -152199"/>
            </a:avLst>
          </a:prstGeom>
          <a:solidFill>
            <a:srgbClr val="CC0066"/>
          </a:solidFill>
          <a:ln w="9525">
            <a:solidFill>
              <a:srgbClr val="000000"/>
            </a:solidFill>
            <a:miter lim="800000"/>
            <a:headEnd/>
            <a:tailEnd/>
          </a:ln>
        </p:spPr>
        <p:txBody>
          <a:bodyPr/>
          <a:lstStyle/>
          <a:p>
            <a:pPr algn="ctr" fontAlgn="auto">
              <a:spcBef>
                <a:spcPts val="0"/>
              </a:spcBef>
              <a:spcAft>
                <a:spcPts val="0"/>
              </a:spcAft>
              <a:defRPr/>
            </a:pPr>
            <a:r>
              <a:rPr lang="zh-CN" altLang="en-US" sz="3200" b="1" kern="0" dirty="0">
                <a:solidFill>
                  <a:srgbClr val="FFFFFF"/>
                </a:solidFill>
                <a:latin typeface="Times New Roman" pitchFamily="18" charset="0"/>
                <a:ea typeface="楷体_GB2312" pitchFamily="49" charset="-122"/>
              </a:rPr>
              <a:t>出现概率</a:t>
            </a:r>
            <a:r>
              <a:rPr lang="zh-CN" altLang="en-US" sz="3200" kern="0" dirty="0">
                <a:solidFill>
                  <a:srgbClr val="FFFFFF"/>
                </a:solidFill>
                <a:latin typeface="Times New Roman" pitchFamily="18" charset="0"/>
                <a:ea typeface="楷体_GB2312" pitchFamily="49" charset="-122"/>
              </a:rPr>
              <a:t>小</a:t>
            </a:r>
          </a:p>
        </p:txBody>
      </p:sp>
      <p:sp>
        <p:nvSpPr>
          <p:cNvPr id="18" name="AutoShape 19"/>
          <p:cNvSpPr>
            <a:spLocks noChangeArrowheads="1"/>
          </p:cNvSpPr>
          <p:nvPr/>
        </p:nvSpPr>
        <p:spPr bwMode="auto">
          <a:xfrm>
            <a:off x="8742444" y="4577249"/>
            <a:ext cx="1906588" cy="504825"/>
          </a:xfrm>
          <a:prstGeom prst="wedgeRectCallout">
            <a:avLst>
              <a:gd name="adj1" fmla="val -54412"/>
              <a:gd name="adj2" fmla="val -162264"/>
            </a:avLst>
          </a:prstGeom>
          <a:solidFill>
            <a:srgbClr val="CC0066"/>
          </a:solidFill>
          <a:ln w="9525">
            <a:solidFill>
              <a:srgbClr val="000000"/>
            </a:solidFill>
            <a:miter lim="800000"/>
            <a:headEnd/>
            <a:tailEnd/>
          </a:ln>
        </p:spPr>
        <p:txBody>
          <a:bodyPr/>
          <a:lstStyle/>
          <a:p>
            <a:pPr algn="ctr" fontAlgn="auto">
              <a:spcBef>
                <a:spcPts val="0"/>
              </a:spcBef>
              <a:spcAft>
                <a:spcPts val="0"/>
              </a:spcAft>
              <a:defRPr/>
            </a:pPr>
            <a:r>
              <a:rPr lang="zh-CN" altLang="en-US" sz="3200" b="1" kern="0" dirty="0">
                <a:solidFill>
                  <a:srgbClr val="FFFFFF"/>
                </a:solidFill>
                <a:latin typeface="Times New Roman" pitchFamily="18" charset="0"/>
                <a:ea typeface="楷体_GB2312" pitchFamily="49" charset="-122"/>
              </a:rPr>
              <a:t>出现概率</a:t>
            </a:r>
            <a:r>
              <a:rPr lang="zh-CN" altLang="en-US" sz="3200" kern="0" dirty="0">
                <a:solidFill>
                  <a:srgbClr val="FFFFFF"/>
                </a:solidFill>
                <a:latin typeface="Times New Roman" pitchFamily="18" charset="0"/>
                <a:ea typeface="楷体_GB2312" pitchFamily="49" charset="-122"/>
              </a:rPr>
              <a:t>大</a:t>
            </a:r>
          </a:p>
        </p:txBody>
      </p:sp>
      <p:sp>
        <p:nvSpPr>
          <p:cNvPr id="19" name="Rectangle 20"/>
          <p:cNvSpPr>
            <a:spLocks noChangeArrowheads="1"/>
          </p:cNvSpPr>
          <p:nvPr/>
        </p:nvSpPr>
        <p:spPr bwMode="auto">
          <a:xfrm>
            <a:off x="10441098" y="458480"/>
            <a:ext cx="57467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05000"/>
              </a:lnSpc>
            </a:pPr>
            <a:r>
              <a:rPr lang="zh-CN" altLang="en-US" sz="3200" b="1">
                <a:solidFill>
                  <a:srgbClr val="0000FF"/>
                </a:solidFill>
                <a:latin typeface="Times New Roman" panose="02020603050405020304" pitchFamily="18" charset="0"/>
                <a:ea typeface="楷体_GB2312" pitchFamily="49" charset="-122"/>
              </a:rPr>
              <a:t>电子双缝干涉图样</a:t>
            </a:r>
          </a:p>
        </p:txBody>
      </p:sp>
      <p:sp>
        <p:nvSpPr>
          <p:cNvPr id="20" name="Text Box 12"/>
          <p:cNvSpPr txBox="1">
            <a:spLocks noChangeArrowheads="1"/>
          </p:cNvSpPr>
          <p:nvPr/>
        </p:nvSpPr>
        <p:spPr bwMode="auto">
          <a:xfrm>
            <a:off x="1157935" y="5640873"/>
            <a:ext cx="758451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009900"/>
                </a:solidFill>
                <a:latin typeface="+mn-ea"/>
              </a:rPr>
              <a:t>一次入射一个</a:t>
            </a:r>
            <a:r>
              <a:rPr lang="zh-CN" altLang="en-US" sz="2800" b="1" dirty="0">
                <a:solidFill>
                  <a:srgbClr val="009900"/>
                </a:solidFill>
                <a:latin typeface="Times New Roman" panose="02020603050405020304" pitchFamily="18" charset="0"/>
              </a:rPr>
              <a:t>电</a:t>
            </a:r>
            <a:r>
              <a:rPr lang="zh-CN" altLang="en-US" sz="2800" b="1" dirty="0">
                <a:solidFill>
                  <a:srgbClr val="009900"/>
                </a:solidFill>
                <a:latin typeface="+mn-ea"/>
              </a:rPr>
              <a:t>子，</a:t>
            </a:r>
            <a:r>
              <a:rPr lang="zh-CN" altLang="en-US" sz="2800" b="1" dirty="0">
                <a:solidFill>
                  <a:srgbClr val="009900"/>
                </a:solidFill>
                <a:latin typeface="+mn-ea"/>
                <a:ea typeface="+mn-ea"/>
              </a:rPr>
              <a:t>经过足够长时间，所得</a:t>
            </a:r>
            <a:r>
              <a:rPr lang="zh-CN" altLang="en-US" sz="2800" b="1" dirty="0">
                <a:solidFill>
                  <a:srgbClr val="009900"/>
                </a:solidFill>
                <a:latin typeface="+mn-ea"/>
              </a:rPr>
              <a:t>衍射图像与一次入射很多</a:t>
            </a:r>
            <a:r>
              <a:rPr lang="zh-CN" altLang="en-US" sz="2800" b="1" dirty="0">
                <a:solidFill>
                  <a:srgbClr val="009900"/>
                </a:solidFill>
                <a:latin typeface="Times New Roman" panose="02020603050405020304" pitchFamily="18" charset="0"/>
              </a:rPr>
              <a:t>电</a:t>
            </a:r>
            <a:r>
              <a:rPr lang="zh-CN" altLang="en-US" sz="2800" b="1" dirty="0">
                <a:solidFill>
                  <a:srgbClr val="009900"/>
                </a:solidFill>
                <a:latin typeface="+mn-ea"/>
              </a:rPr>
              <a:t>子所得衍射图像相同</a:t>
            </a:r>
            <a:endParaRPr lang="zh-CN" altLang="en-US" sz="2800" b="1" dirty="0">
              <a:solidFill>
                <a:srgbClr val="009900"/>
              </a:solidFill>
              <a:latin typeface="+mn-ea"/>
              <a:ea typeface="+mn-ea"/>
            </a:endParaRPr>
          </a:p>
        </p:txBody>
      </p:sp>
      <p:sp>
        <p:nvSpPr>
          <p:cNvPr id="21" name="Text Box 12"/>
          <p:cNvSpPr txBox="1">
            <a:spLocks noChangeArrowheads="1"/>
          </p:cNvSpPr>
          <p:nvPr/>
        </p:nvSpPr>
        <p:spPr bwMode="auto">
          <a:xfrm>
            <a:off x="418000" y="2126664"/>
            <a:ext cx="280581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9900CC"/>
                </a:solidFill>
                <a:latin typeface="+mn-ea"/>
              </a:rPr>
              <a:t>说明衍射图像是由</a:t>
            </a:r>
            <a:r>
              <a:rPr lang="zh-CN" altLang="en-US" sz="2800" b="1" dirty="0">
                <a:latin typeface="Times New Roman" panose="02020603050405020304" pitchFamily="18" charset="0"/>
              </a:rPr>
              <a:t>电子出现的概率密度</a:t>
            </a:r>
            <a:r>
              <a:rPr lang="zh-CN" altLang="en-US" sz="2800" b="1" dirty="0">
                <a:solidFill>
                  <a:srgbClr val="9900CC"/>
                </a:solidFill>
                <a:latin typeface="Times New Roman" panose="02020603050405020304" pitchFamily="18" charset="0"/>
              </a:rPr>
              <a:t>决定的</a:t>
            </a:r>
            <a:endParaRPr lang="zh-CN" altLang="en-US" sz="2800" b="1" dirty="0">
              <a:solidFill>
                <a:srgbClr val="9900CC"/>
              </a:solidFill>
              <a:latin typeface="+mn-ea"/>
              <a:ea typeface="+mn-ea"/>
            </a:endParaRPr>
          </a:p>
        </p:txBody>
      </p:sp>
      <p:sp>
        <p:nvSpPr>
          <p:cNvPr id="22" name="矩形 21"/>
          <p:cNvSpPr/>
          <p:nvPr/>
        </p:nvSpPr>
        <p:spPr>
          <a:xfrm>
            <a:off x="8886907" y="5856316"/>
            <a:ext cx="2897584" cy="523220"/>
          </a:xfrm>
          <a:prstGeom prst="rect">
            <a:avLst/>
          </a:prstGeom>
        </p:spPr>
        <p:txBody>
          <a:bodyPr wrap="square">
            <a:spAutoFit/>
          </a:bodyPr>
          <a:lstStyle/>
          <a:p>
            <a:r>
              <a:rPr lang="zh-CN" altLang="zh-CN" sz="2800" b="1" dirty="0">
                <a:solidFill>
                  <a:srgbClr val="FF0000"/>
                </a:solidFill>
                <a:latin typeface="Century Schoolbook" panose="02040604050505020304" pitchFamily="18" charset="0"/>
              </a:rPr>
              <a:t>物质波</a:t>
            </a:r>
            <a:r>
              <a:rPr lang="zh-CN" altLang="en-US" sz="2800" b="1" dirty="0">
                <a:solidFill>
                  <a:srgbClr val="FF0000"/>
                </a:solidFill>
                <a:latin typeface="Calibri" panose="020F0502020204030204" pitchFamily="34" charset="0"/>
                <a:ea typeface="楷体_GB2312" pitchFamily="49" charset="-122"/>
              </a:rPr>
              <a:t>是概率波</a:t>
            </a:r>
            <a:endParaRPr lang="zh-CN" altLang="en-US" sz="2800" dirty="0">
              <a:solidFill>
                <a:srgbClr val="FF0000"/>
              </a:solidFill>
            </a:endParaRPr>
          </a:p>
        </p:txBody>
      </p:sp>
    </p:spTree>
    <p:extLst>
      <p:ext uri="{BB962C8B-B14F-4D97-AF65-F5344CB8AC3E}">
        <p14:creationId xmlns:p14="http://schemas.microsoft.com/office/powerpoint/2010/main" val="332146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499"/>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dissolve">
                                      <p:cBhvr>
                                        <p:cTn id="24" dur="500"/>
                                        <p:tgtEl>
                                          <p:spTgt spid="4"/>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499"/>
                                          </p:stCondLst>
                                        </p:cTn>
                                        <p:tgtEl>
                                          <p:spTgt spid="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dissolve">
                                      <p:cBhvr>
                                        <p:cTn id="32" dur="500"/>
                                        <p:tgtEl>
                                          <p:spTgt spid="5"/>
                                        </p:tgtEl>
                                      </p:cBhvr>
                                    </p:animEffec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499"/>
                                          </p:stCondLst>
                                        </p:cTn>
                                        <p:tgtEl>
                                          <p:spTgt spid="1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499"/>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dissolve">
                                      <p:cBhvr>
                                        <p:cTn id="48" dur="500"/>
                                        <p:tgtEl>
                                          <p:spTgt spid="7"/>
                                        </p:tgtEl>
                                      </p:cBhvr>
                                    </p:animEffect>
                                  </p:childTnLst>
                                </p:cTn>
                              </p:par>
                            </p:childTnLst>
                          </p:cTn>
                        </p:par>
                        <p:par>
                          <p:cTn id="49" fill="hold">
                            <p:stCondLst>
                              <p:cond delay="500"/>
                            </p:stCondLst>
                            <p:childTnLst>
                              <p:par>
                                <p:cTn id="50" presetID="1" presetClass="entr" presetSubtype="0" fill="hold" grpId="0" nodeType="afterEffect">
                                  <p:stCondLst>
                                    <p:cond delay="0"/>
                                  </p:stCondLst>
                                  <p:childTnLst>
                                    <p:set>
                                      <p:cBhvr>
                                        <p:cTn id="51" dur="1" fill="hold">
                                          <p:stCondLst>
                                            <p:cond delay="499"/>
                                          </p:stCondLst>
                                        </p:cTn>
                                        <p:tgtEl>
                                          <p:spTgt spid="1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blinds(horizontal)">
                                      <p:cBhvr>
                                        <p:cTn id="56" dur="500"/>
                                        <p:tgtEl>
                                          <p:spTgt spid="15"/>
                                        </p:tgtEl>
                                      </p:cBhvr>
                                    </p:animEffect>
                                  </p:childTnLst>
                                </p:cTn>
                              </p:par>
                            </p:childTnLst>
                          </p:cTn>
                        </p:par>
                        <p:par>
                          <p:cTn id="57" fill="hold">
                            <p:stCondLst>
                              <p:cond delay="500"/>
                            </p:stCondLst>
                            <p:childTnLst>
                              <p:par>
                                <p:cTn id="58" presetID="9" presetClass="entr" presetSubtype="0"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dissolve">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blinds(horizontal)">
                                      <p:cBhvr>
                                        <p:cTn id="65" dur="500"/>
                                        <p:tgtEl>
                                          <p:spTgt spid="16"/>
                                        </p:tgtEl>
                                      </p:cBhvr>
                                    </p:animEffect>
                                  </p:childTnLst>
                                </p:cTn>
                              </p:par>
                            </p:childTnLst>
                          </p:cTn>
                        </p:par>
                        <p:par>
                          <p:cTn id="66" fill="hold">
                            <p:stCondLst>
                              <p:cond delay="500"/>
                            </p:stCondLst>
                            <p:childTnLst>
                              <p:par>
                                <p:cTn id="67" presetID="9" presetClass="entr" presetSubtype="0" fill="hold" grpId="0" nodeType="after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dissolve">
                                      <p:cBhvr>
                                        <p:cTn id="69" dur="5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grpId="0" nodeType="click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circle(in)">
                                      <p:cBhvr>
                                        <p:cTn id="74" dur="2000"/>
                                        <p:tgtEl>
                                          <p:spTgt spid="20"/>
                                        </p:tgtEl>
                                      </p:cBhvr>
                                    </p:animEffect>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down)">
                                      <p:cBhvr>
                                        <p:cTn id="79" dur="580">
                                          <p:stCondLst>
                                            <p:cond delay="0"/>
                                          </p:stCondLst>
                                        </p:cTn>
                                        <p:tgtEl>
                                          <p:spTgt spid="21"/>
                                        </p:tgtEl>
                                      </p:cBhvr>
                                    </p:animEffect>
                                    <p:anim calcmode="lin" valueType="num">
                                      <p:cBhvr>
                                        <p:cTn id="80"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85" dur="26">
                                          <p:stCondLst>
                                            <p:cond delay="650"/>
                                          </p:stCondLst>
                                        </p:cTn>
                                        <p:tgtEl>
                                          <p:spTgt spid="21"/>
                                        </p:tgtEl>
                                      </p:cBhvr>
                                      <p:to x="100000" y="60000"/>
                                    </p:animScale>
                                    <p:animScale>
                                      <p:cBhvr>
                                        <p:cTn id="86" dur="166" decel="50000">
                                          <p:stCondLst>
                                            <p:cond delay="676"/>
                                          </p:stCondLst>
                                        </p:cTn>
                                        <p:tgtEl>
                                          <p:spTgt spid="21"/>
                                        </p:tgtEl>
                                      </p:cBhvr>
                                      <p:to x="100000" y="100000"/>
                                    </p:animScale>
                                    <p:animScale>
                                      <p:cBhvr>
                                        <p:cTn id="87" dur="26">
                                          <p:stCondLst>
                                            <p:cond delay="1312"/>
                                          </p:stCondLst>
                                        </p:cTn>
                                        <p:tgtEl>
                                          <p:spTgt spid="21"/>
                                        </p:tgtEl>
                                      </p:cBhvr>
                                      <p:to x="100000" y="80000"/>
                                    </p:animScale>
                                    <p:animScale>
                                      <p:cBhvr>
                                        <p:cTn id="88" dur="166" decel="50000">
                                          <p:stCondLst>
                                            <p:cond delay="1338"/>
                                          </p:stCondLst>
                                        </p:cTn>
                                        <p:tgtEl>
                                          <p:spTgt spid="21"/>
                                        </p:tgtEl>
                                      </p:cBhvr>
                                      <p:to x="100000" y="100000"/>
                                    </p:animScale>
                                    <p:animScale>
                                      <p:cBhvr>
                                        <p:cTn id="89" dur="26">
                                          <p:stCondLst>
                                            <p:cond delay="1642"/>
                                          </p:stCondLst>
                                        </p:cTn>
                                        <p:tgtEl>
                                          <p:spTgt spid="21"/>
                                        </p:tgtEl>
                                      </p:cBhvr>
                                      <p:to x="100000" y="90000"/>
                                    </p:animScale>
                                    <p:animScale>
                                      <p:cBhvr>
                                        <p:cTn id="90" dur="166" decel="50000">
                                          <p:stCondLst>
                                            <p:cond delay="1668"/>
                                          </p:stCondLst>
                                        </p:cTn>
                                        <p:tgtEl>
                                          <p:spTgt spid="21"/>
                                        </p:tgtEl>
                                      </p:cBhvr>
                                      <p:to x="100000" y="100000"/>
                                    </p:animScale>
                                    <p:animScale>
                                      <p:cBhvr>
                                        <p:cTn id="91" dur="26">
                                          <p:stCondLst>
                                            <p:cond delay="1808"/>
                                          </p:stCondLst>
                                        </p:cTn>
                                        <p:tgtEl>
                                          <p:spTgt spid="21"/>
                                        </p:tgtEl>
                                      </p:cBhvr>
                                      <p:to x="100000" y="95000"/>
                                    </p:animScale>
                                    <p:animScale>
                                      <p:cBhvr>
                                        <p:cTn id="92" dur="166" decel="50000">
                                          <p:stCondLst>
                                            <p:cond delay="1834"/>
                                          </p:stCondLst>
                                        </p:cTn>
                                        <p:tgtEl>
                                          <p:spTgt spid="21"/>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6" presetClass="entr" presetSubtype="0" fill="hold" grpId="0" nodeType="click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wipe(down)">
                                      <p:cBhvr>
                                        <p:cTn id="97" dur="580">
                                          <p:stCondLst>
                                            <p:cond delay="0"/>
                                          </p:stCondLst>
                                        </p:cTn>
                                        <p:tgtEl>
                                          <p:spTgt spid="22"/>
                                        </p:tgtEl>
                                      </p:cBhvr>
                                    </p:animEffect>
                                    <p:anim calcmode="lin" valueType="num">
                                      <p:cBhvr>
                                        <p:cTn id="98"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103" dur="26">
                                          <p:stCondLst>
                                            <p:cond delay="650"/>
                                          </p:stCondLst>
                                        </p:cTn>
                                        <p:tgtEl>
                                          <p:spTgt spid="22"/>
                                        </p:tgtEl>
                                      </p:cBhvr>
                                      <p:to x="100000" y="60000"/>
                                    </p:animScale>
                                    <p:animScale>
                                      <p:cBhvr>
                                        <p:cTn id="104" dur="166" decel="50000">
                                          <p:stCondLst>
                                            <p:cond delay="676"/>
                                          </p:stCondLst>
                                        </p:cTn>
                                        <p:tgtEl>
                                          <p:spTgt spid="22"/>
                                        </p:tgtEl>
                                      </p:cBhvr>
                                      <p:to x="100000" y="100000"/>
                                    </p:animScale>
                                    <p:animScale>
                                      <p:cBhvr>
                                        <p:cTn id="105" dur="26">
                                          <p:stCondLst>
                                            <p:cond delay="1312"/>
                                          </p:stCondLst>
                                        </p:cTn>
                                        <p:tgtEl>
                                          <p:spTgt spid="22"/>
                                        </p:tgtEl>
                                      </p:cBhvr>
                                      <p:to x="100000" y="80000"/>
                                    </p:animScale>
                                    <p:animScale>
                                      <p:cBhvr>
                                        <p:cTn id="106" dur="166" decel="50000">
                                          <p:stCondLst>
                                            <p:cond delay="1338"/>
                                          </p:stCondLst>
                                        </p:cTn>
                                        <p:tgtEl>
                                          <p:spTgt spid="22"/>
                                        </p:tgtEl>
                                      </p:cBhvr>
                                      <p:to x="100000" y="100000"/>
                                    </p:animScale>
                                    <p:animScale>
                                      <p:cBhvr>
                                        <p:cTn id="107" dur="26">
                                          <p:stCondLst>
                                            <p:cond delay="1642"/>
                                          </p:stCondLst>
                                        </p:cTn>
                                        <p:tgtEl>
                                          <p:spTgt spid="22"/>
                                        </p:tgtEl>
                                      </p:cBhvr>
                                      <p:to x="100000" y="90000"/>
                                    </p:animScale>
                                    <p:animScale>
                                      <p:cBhvr>
                                        <p:cTn id="108" dur="166" decel="50000">
                                          <p:stCondLst>
                                            <p:cond delay="1668"/>
                                          </p:stCondLst>
                                        </p:cTn>
                                        <p:tgtEl>
                                          <p:spTgt spid="22"/>
                                        </p:tgtEl>
                                      </p:cBhvr>
                                      <p:to x="100000" y="100000"/>
                                    </p:animScale>
                                    <p:animScale>
                                      <p:cBhvr>
                                        <p:cTn id="109" dur="26">
                                          <p:stCondLst>
                                            <p:cond delay="1808"/>
                                          </p:stCondLst>
                                        </p:cTn>
                                        <p:tgtEl>
                                          <p:spTgt spid="22"/>
                                        </p:tgtEl>
                                      </p:cBhvr>
                                      <p:to x="100000" y="95000"/>
                                    </p:animScale>
                                    <p:animScale>
                                      <p:cBhvr>
                                        <p:cTn id="110" dur="166" decel="50000">
                                          <p:stCondLst>
                                            <p:cond delay="1834"/>
                                          </p:stCondLst>
                                        </p:cTn>
                                        <p:tgtEl>
                                          <p:spTgt spid="2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P spid="9" grpId="0" animBg="1" autoUpdateAnimBg="0"/>
      <p:bldP spid="10" grpId="0" animBg="1" autoUpdateAnimBg="0"/>
      <p:bldP spid="11" grpId="0" animBg="1" autoUpdateAnimBg="0"/>
      <p:bldP spid="12" grpId="0" animBg="1" autoUpdateAnimBg="0"/>
      <p:bldP spid="13" grpId="0" autoUpdateAnimBg="0"/>
      <p:bldP spid="14" grpId="0" autoUpdateAnimBg="0"/>
      <p:bldP spid="15" grpId="0" animBg="1"/>
      <p:bldP spid="16" grpId="0" animBg="1"/>
      <p:bldP spid="17" grpId="0" animBg="1" autoUpdateAnimBg="0"/>
      <p:bldP spid="18" grpId="0" animBg="1" autoUpdateAnimBg="0"/>
      <p:bldP spid="20" grpId="0"/>
      <p:bldP spid="21"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图16"/>
          <p:cNvPicPr>
            <a:picLocks noChangeAspect="1" noChangeArrowheads="1"/>
          </p:cNvPicPr>
          <p:nvPr/>
        </p:nvPicPr>
        <p:blipFill>
          <a:blip r:embed="rId2">
            <a:extLst>
              <a:ext uri="{28A0092B-C50C-407E-A947-70E740481C1C}">
                <a14:useLocalDpi xmlns:a14="http://schemas.microsoft.com/office/drawing/2010/main" val="0"/>
              </a:ext>
            </a:extLst>
          </a:blip>
          <a:srcRect b="2855"/>
          <a:stretch>
            <a:fillRect/>
          </a:stretch>
        </p:blipFill>
        <p:spPr bwMode="auto">
          <a:xfrm>
            <a:off x="6809691" y="460291"/>
            <a:ext cx="3177480" cy="302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5"/>
          <p:cNvSpPr txBox="1">
            <a:spLocks noChangeArrowheads="1"/>
          </p:cNvSpPr>
          <p:nvPr/>
        </p:nvSpPr>
        <p:spPr bwMode="auto">
          <a:xfrm>
            <a:off x="8481622" y="3600199"/>
            <a:ext cx="18552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dirty="0">
                <a:solidFill>
                  <a:srgbClr val="0000FF"/>
                </a:solidFill>
                <a:latin typeface="Times New Roman" panose="02020603050405020304" pitchFamily="18" charset="0"/>
              </a:rPr>
              <a:t>X</a:t>
            </a:r>
            <a:r>
              <a:rPr kumimoji="1" lang="zh-CN" altLang="en-US" sz="2400" b="1" dirty="0">
                <a:solidFill>
                  <a:srgbClr val="0000FF"/>
                </a:solidFill>
                <a:latin typeface="Times New Roman" panose="02020603050405020304" pitchFamily="18" charset="0"/>
              </a:rPr>
              <a:t>射线</a:t>
            </a:r>
          </a:p>
        </p:txBody>
      </p:sp>
      <p:grpSp>
        <p:nvGrpSpPr>
          <p:cNvPr id="4" name="Group 6"/>
          <p:cNvGrpSpPr>
            <a:grpSpLocks/>
          </p:cNvGrpSpPr>
          <p:nvPr/>
        </p:nvGrpSpPr>
        <p:grpSpPr bwMode="auto">
          <a:xfrm>
            <a:off x="2048263" y="691317"/>
            <a:ext cx="3626296" cy="2620083"/>
            <a:chOff x="480" y="1152"/>
            <a:chExt cx="2314" cy="1786"/>
          </a:xfrm>
        </p:grpSpPr>
        <p:pic>
          <p:nvPicPr>
            <p:cNvPr id="5" name="Picture 7" descr="图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 y="1152"/>
              <a:ext cx="1786"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8"/>
            <p:cNvSpPr txBox="1">
              <a:spLocks noChangeArrowheads="1"/>
            </p:cNvSpPr>
            <p:nvPr/>
          </p:nvSpPr>
          <p:spPr bwMode="auto">
            <a:xfrm>
              <a:off x="480" y="1679"/>
              <a:ext cx="336" cy="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0000FF"/>
                  </a:solidFill>
                  <a:latin typeface="Times New Roman" panose="02020603050405020304" pitchFamily="18" charset="0"/>
                </a:rPr>
                <a:t>电子束</a:t>
              </a:r>
            </a:p>
          </p:txBody>
        </p:sp>
      </p:grpSp>
      <p:sp>
        <p:nvSpPr>
          <p:cNvPr id="7" name="Rectangle 9"/>
          <p:cNvSpPr>
            <a:spLocks noChangeArrowheads="1"/>
          </p:cNvSpPr>
          <p:nvPr/>
        </p:nvSpPr>
        <p:spPr bwMode="auto">
          <a:xfrm>
            <a:off x="2875698" y="3458694"/>
            <a:ext cx="48965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dirty="0">
                <a:solidFill>
                  <a:srgbClr val="0000FF"/>
                </a:solidFill>
                <a:latin typeface="Times New Roman" panose="02020603050405020304" pitchFamily="18" charset="0"/>
              </a:rPr>
              <a:t>衍射图样（波长相同）</a:t>
            </a:r>
          </a:p>
        </p:txBody>
      </p:sp>
      <p:pic>
        <p:nvPicPr>
          <p:cNvPr id="8" name="Picture 10" descr="电子干涉5"/>
          <p:cNvPicPr>
            <a:picLocks noChangeAspect="1" noChangeArrowheads="1"/>
          </p:cNvPicPr>
          <p:nvPr/>
        </p:nvPicPr>
        <p:blipFill>
          <a:blip r:embed="rId4">
            <a:extLst>
              <a:ext uri="{28A0092B-C50C-407E-A947-70E740481C1C}">
                <a14:useLocalDpi xmlns:a14="http://schemas.microsoft.com/office/drawing/2010/main" val="0"/>
              </a:ext>
            </a:extLst>
          </a:blip>
          <a:srcRect r="1103" b="3572"/>
          <a:stretch>
            <a:fillRect/>
          </a:stretch>
        </p:blipFill>
        <p:spPr bwMode="auto">
          <a:xfrm>
            <a:off x="2477526" y="4011065"/>
            <a:ext cx="3018212" cy="1916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1"/>
          <p:cNvSpPr txBox="1">
            <a:spLocks noChangeArrowheads="1"/>
          </p:cNvSpPr>
          <p:nvPr/>
        </p:nvSpPr>
        <p:spPr bwMode="auto">
          <a:xfrm>
            <a:off x="2312806" y="6335590"/>
            <a:ext cx="30972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a:solidFill>
                  <a:srgbClr val="0000FF"/>
                </a:solidFill>
                <a:latin typeface="Times New Roman" panose="02020603050405020304" pitchFamily="18" charset="0"/>
                <a:ea typeface="楷体_GB2312" pitchFamily="1" charset="-122"/>
              </a:rPr>
              <a:t>电子双缝干涉图样</a:t>
            </a:r>
          </a:p>
        </p:txBody>
      </p:sp>
      <p:sp>
        <p:nvSpPr>
          <p:cNvPr id="10" name="Text Box 12"/>
          <p:cNvSpPr txBox="1">
            <a:spLocks noChangeArrowheads="1"/>
          </p:cNvSpPr>
          <p:nvPr/>
        </p:nvSpPr>
        <p:spPr bwMode="auto">
          <a:xfrm>
            <a:off x="7192963" y="5570538"/>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solidFill>
                <a:srgbClr val="0000FF"/>
              </a:solidFill>
              <a:latin typeface="Times New Roman" panose="02020603050405020304" pitchFamily="18" charset="0"/>
            </a:endParaRPr>
          </a:p>
        </p:txBody>
      </p:sp>
      <p:pic>
        <p:nvPicPr>
          <p:cNvPr id="11" name="Picture 13"/>
          <p:cNvPicPr>
            <a:picLocks noChangeAspect="1" noChangeArrowheads="1"/>
          </p:cNvPicPr>
          <p:nvPr/>
        </p:nvPicPr>
        <p:blipFill>
          <a:blip r:embed="rId5">
            <a:extLst>
              <a:ext uri="{28A0092B-C50C-407E-A947-70E740481C1C}">
                <a14:useLocalDpi xmlns:a14="http://schemas.microsoft.com/office/drawing/2010/main" val="0"/>
              </a:ext>
            </a:extLst>
          </a:blip>
          <a:srcRect l="12204" b="25174"/>
          <a:stretch>
            <a:fillRect/>
          </a:stretch>
        </p:blipFill>
        <p:spPr bwMode="auto">
          <a:xfrm>
            <a:off x="6378218" y="4098452"/>
            <a:ext cx="2971618" cy="18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4"/>
          <p:cNvSpPr txBox="1">
            <a:spLocks noChangeArrowheads="1"/>
          </p:cNvSpPr>
          <p:nvPr/>
        </p:nvSpPr>
        <p:spPr bwMode="auto">
          <a:xfrm>
            <a:off x="6312025" y="6335590"/>
            <a:ext cx="30972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dirty="0">
                <a:solidFill>
                  <a:srgbClr val="0000FF"/>
                </a:solidFill>
                <a:latin typeface="Times New Roman" panose="02020603050405020304" pitchFamily="18" charset="0"/>
                <a:ea typeface="楷体_GB2312" pitchFamily="1" charset="-122"/>
              </a:rPr>
              <a:t>杨氏双缝干涉图样</a:t>
            </a:r>
          </a:p>
        </p:txBody>
      </p:sp>
    </p:spTree>
    <p:extLst>
      <p:ext uri="{BB962C8B-B14F-4D97-AF65-F5344CB8AC3E}">
        <p14:creationId xmlns:p14="http://schemas.microsoft.com/office/powerpoint/2010/main" val="257360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nodePh="1">
                                  <p:stCondLst>
                                    <p:cond delay="0"/>
                                  </p:stCondLst>
                                  <p:endCondLst>
                                    <p:cond evt="begin" delay="0">
                                      <p:tn val="31"/>
                                    </p:cond>
                                  </p:end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P spid="10"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6"/>
          <p:cNvSpPr>
            <a:spLocks noChangeArrowheads="1"/>
          </p:cNvSpPr>
          <p:nvPr/>
        </p:nvSpPr>
        <p:spPr bwMode="auto">
          <a:xfrm>
            <a:off x="1428677" y="950968"/>
            <a:ext cx="8753475"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800" b="1" dirty="0">
                <a:latin typeface="Times New Roman" panose="02020603050405020304" pitchFamily="18" charset="0"/>
              </a:rPr>
              <a:t>        </a:t>
            </a:r>
            <a:r>
              <a:rPr lang="zh-CN" altLang="en-US" sz="3200" b="1" dirty="0">
                <a:solidFill>
                  <a:srgbClr val="009900"/>
                </a:solidFill>
                <a:latin typeface="Times New Roman" panose="02020603050405020304" pitchFamily="18" charset="0"/>
              </a:rPr>
              <a:t>单个粒子在何处出现具有偶然性</a:t>
            </a:r>
            <a:r>
              <a:rPr lang="en-US" altLang="zh-CN" sz="3200" b="1" dirty="0">
                <a:solidFill>
                  <a:srgbClr val="009900"/>
                </a:solidFill>
                <a:latin typeface="Times New Roman" panose="02020603050405020304" pitchFamily="18" charset="0"/>
              </a:rPr>
              <a:t>;</a:t>
            </a:r>
            <a:r>
              <a:rPr lang="zh-CN" altLang="en-US" sz="3200" b="1" dirty="0">
                <a:solidFill>
                  <a:srgbClr val="009900"/>
                </a:solidFill>
                <a:latin typeface="Times New Roman" panose="02020603050405020304" pitchFamily="18" charset="0"/>
              </a:rPr>
              <a:t>大量粒子在某处出现的多少具有规律性。粒子在各处出现的概率密度</a:t>
            </a:r>
            <a:r>
              <a:rPr lang="el-GR" altLang="zh-CN" sz="3200" b="1" dirty="0">
                <a:solidFill>
                  <a:srgbClr val="FF0000"/>
                </a:solidFill>
                <a:latin typeface="Times New Roman" panose="02020603050405020304" pitchFamily="18" charset="0"/>
              </a:rPr>
              <a:t>ρ</a:t>
            </a:r>
            <a:r>
              <a:rPr lang="zh-CN" altLang="en-US" sz="3200" b="1" dirty="0">
                <a:solidFill>
                  <a:srgbClr val="009900"/>
                </a:solidFill>
                <a:latin typeface="Times New Roman" panose="02020603050405020304" pitchFamily="18" charset="0"/>
              </a:rPr>
              <a:t>不同。</a:t>
            </a:r>
            <a:endParaRPr lang="en-US" altLang="zh-CN" sz="3200" b="1" dirty="0">
              <a:solidFill>
                <a:srgbClr val="009900"/>
              </a:solidFill>
              <a:latin typeface="Times New Roman" panose="02020603050405020304" pitchFamily="18" charset="0"/>
            </a:endParaRPr>
          </a:p>
        </p:txBody>
      </p:sp>
      <p:sp>
        <p:nvSpPr>
          <p:cNvPr id="3" name="Rectangle 67"/>
          <p:cNvSpPr>
            <a:spLocks noChangeArrowheads="1"/>
          </p:cNvSpPr>
          <p:nvPr/>
        </p:nvSpPr>
        <p:spPr bwMode="auto">
          <a:xfrm>
            <a:off x="2684712" y="269066"/>
            <a:ext cx="47402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640064"/>
              </a:buClr>
              <a:buFont typeface="Wingdings" panose="05000000000000000000" pitchFamily="2" charset="2"/>
              <a:buChar char="u"/>
            </a:pPr>
            <a:r>
              <a:rPr lang="zh-CN" altLang="en-US" sz="3200" b="1" dirty="0">
                <a:latin typeface="Times New Roman" panose="02020603050405020304" pitchFamily="18" charset="0"/>
                <a:ea typeface="黑体" panose="02010609060101010101" pitchFamily="49" charset="-122"/>
              </a:rPr>
              <a:t>从</a:t>
            </a:r>
            <a:r>
              <a:rPr lang="zh-CN" altLang="en-US" sz="3200" b="1" dirty="0">
                <a:solidFill>
                  <a:srgbClr val="CC0000"/>
                </a:solidFill>
                <a:latin typeface="Times New Roman" panose="02020603050405020304" pitchFamily="18" charset="0"/>
                <a:ea typeface="黑体" panose="02010609060101010101" pitchFamily="49" charset="-122"/>
              </a:rPr>
              <a:t>粒子性</a:t>
            </a:r>
            <a:r>
              <a:rPr lang="zh-CN" altLang="en-US" sz="3200" b="1" dirty="0">
                <a:latin typeface="Times New Roman" panose="02020603050405020304" pitchFamily="18" charset="0"/>
                <a:ea typeface="黑体" panose="02010609060101010101" pitchFamily="49" charset="-122"/>
              </a:rPr>
              <a:t>方面解释</a:t>
            </a:r>
          </a:p>
        </p:txBody>
      </p:sp>
      <p:graphicFrame>
        <p:nvGraphicFramePr>
          <p:cNvPr id="35" name="Object 7"/>
          <p:cNvGraphicFramePr>
            <a:graphicFrameLocks noChangeAspect="1"/>
          </p:cNvGraphicFramePr>
          <p:nvPr>
            <p:extLst>
              <p:ext uri="{D42A27DB-BD31-4B8C-83A1-F6EECF244321}">
                <p14:modId xmlns:p14="http://schemas.microsoft.com/office/powerpoint/2010/main" val="3162687993"/>
              </p:ext>
            </p:extLst>
          </p:nvPr>
        </p:nvGraphicFramePr>
        <p:xfrm>
          <a:off x="6838393" y="2190375"/>
          <a:ext cx="1903413" cy="833438"/>
        </p:xfrm>
        <a:graphic>
          <a:graphicData uri="http://schemas.openxmlformats.org/presentationml/2006/ole">
            <mc:AlternateContent xmlns:mc="http://schemas.openxmlformats.org/markup-compatibility/2006">
              <mc:Choice xmlns:v="urn:schemas-microsoft-com:vml" Requires="v">
                <p:oleObj spid="_x0000_s57402" name="公式" r:id="rId3" imgW="380880" imgH="164880" progId="Equation.3">
                  <p:embed/>
                </p:oleObj>
              </mc:Choice>
              <mc:Fallback>
                <p:oleObj name="公式" r:id="rId3" imgW="380880" imgH="164880" progId="Equation.3">
                  <p:embed/>
                  <p:pic>
                    <p:nvPicPr>
                      <p:cNvPr id="35" name="Object 7"/>
                      <p:cNvPicPr>
                        <a:picLocks noChangeAspect="1" noChangeArrowheads="1"/>
                      </p:cNvPicPr>
                      <p:nvPr/>
                    </p:nvPicPr>
                    <p:blipFill>
                      <a:blip r:embed="rId4"/>
                      <a:srcRect/>
                      <a:stretch>
                        <a:fillRect/>
                      </a:stretch>
                    </p:blipFill>
                    <p:spPr bwMode="auto">
                      <a:xfrm>
                        <a:off x="6838393" y="2190375"/>
                        <a:ext cx="1903413" cy="833438"/>
                      </a:xfrm>
                      <a:prstGeom prst="rect">
                        <a:avLst/>
                      </a:prstGeom>
                      <a:noFill/>
                      <a:ln>
                        <a:noFill/>
                      </a:ln>
                      <a:effectLst/>
                      <a:extLst/>
                    </p:spPr>
                  </p:pic>
                </p:oleObj>
              </mc:Fallback>
            </mc:AlternateContent>
          </a:graphicData>
        </a:graphic>
      </p:graphicFrame>
      <p:grpSp>
        <p:nvGrpSpPr>
          <p:cNvPr id="36" name="Group 69"/>
          <p:cNvGrpSpPr>
            <a:grpSpLocks/>
          </p:cNvGrpSpPr>
          <p:nvPr/>
        </p:nvGrpSpPr>
        <p:grpSpPr bwMode="auto">
          <a:xfrm>
            <a:off x="2044627" y="3023813"/>
            <a:ext cx="8137525" cy="3443288"/>
            <a:chOff x="1008" y="2208"/>
            <a:chExt cx="3936" cy="1632"/>
          </a:xfrm>
        </p:grpSpPr>
        <p:sp>
          <p:nvSpPr>
            <p:cNvPr id="37" name="Rectangle 70"/>
            <p:cNvSpPr>
              <a:spLocks noChangeArrowheads="1"/>
            </p:cNvSpPr>
            <p:nvPr/>
          </p:nvSpPr>
          <p:spPr bwMode="auto">
            <a:xfrm>
              <a:off x="1008" y="2208"/>
              <a:ext cx="3936" cy="1632"/>
            </a:xfrm>
            <a:prstGeom prst="rect">
              <a:avLst/>
            </a:prstGeom>
            <a:solidFill>
              <a:srgbClr val="FF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8" name="Rectangle 71"/>
            <p:cNvSpPr>
              <a:spLocks noChangeArrowheads="1"/>
            </p:cNvSpPr>
            <p:nvPr/>
          </p:nvSpPr>
          <p:spPr bwMode="auto">
            <a:xfrm>
              <a:off x="1989" y="2496"/>
              <a:ext cx="78" cy="313"/>
            </a:xfrm>
            <a:prstGeom prst="rect">
              <a:avLst/>
            </a:prstGeom>
            <a:gradFill rotWithShape="0">
              <a:gsLst>
                <a:gs pos="0">
                  <a:srgbClr val="CCCCFF"/>
                </a:gs>
                <a:gs pos="50000">
                  <a:srgbClr val="CCCCFF">
                    <a:gamma/>
                    <a:shade val="46275"/>
                    <a:invGamma/>
                  </a:srgbClr>
                </a:gs>
                <a:gs pos="100000">
                  <a:srgbClr val="CCCCFF"/>
                </a:gs>
              </a:gsLst>
              <a:lin ang="0" scaled="1"/>
            </a:gradFill>
            <a:ln w="9525">
              <a:no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9" name="Rectangle 72"/>
            <p:cNvSpPr>
              <a:spLocks noChangeArrowheads="1"/>
            </p:cNvSpPr>
            <p:nvPr/>
          </p:nvSpPr>
          <p:spPr bwMode="auto">
            <a:xfrm>
              <a:off x="1989" y="2958"/>
              <a:ext cx="78" cy="280"/>
            </a:xfrm>
            <a:prstGeom prst="rect">
              <a:avLst/>
            </a:prstGeom>
            <a:gradFill rotWithShape="0">
              <a:gsLst>
                <a:gs pos="0">
                  <a:srgbClr val="CCCCFF"/>
                </a:gs>
                <a:gs pos="50000">
                  <a:srgbClr val="CCCCFF">
                    <a:gamma/>
                    <a:shade val="46275"/>
                    <a:invGamma/>
                  </a:srgbClr>
                </a:gs>
                <a:gs pos="100000">
                  <a:srgbClr val="CCCCFF"/>
                </a:gs>
              </a:gsLst>
              <a:lin ang="0" scaled="1"/>
            </a:gradFill>
            <a:ln w="9525">
              <a:no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0" name="Line 73"/>
            <p:cNvSpPr>
              <a:spLocks noChangeShapeType="1"/>
            </p:cNvSpPr>
            <p:nvPr/>
          </p:nvSpPr>
          <p:spPr bwMode="auto">
            <a:xfrm flipV="1">
              <a:off x="1989" y="2660"/>
              <a:ext cx="990" cy="238"/>
            </a:xfrm>
            <a:prstGeom prst="line">
              <a:avLst/>
            </a:prstGeom>
            <a:noFill/>
            <a:ln w="9525">
              <a:solidFill>
                <a:srgbClr val="80808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1" name="Line 74"/>
            <p:cNvSpPr>
              <a:spLocks noChangeShapeType="1"/>
            </p:cNvSpPr>
            <p:nvPr/>
          </p:nvSpPr>
          <p:spPr bwMode="auto">
            <a:xfrm>
              <a:off x="2016" y="2880"/>
              <a:ext cx="950" cy="179"/>
            </a:xfrm>
            <a:prstGeom prst="line">
              <a:avLst/>
            </a:prstGeom>
            <a:noFill/>
            <a:ln w="9525">
              <a:solidFill>
                <a:srgbClr val="80808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2" name="Arc 75"/>
            <p:cNvSpPr>
              <a:spLocks/>
            </p:cNvSpPr>
            <p:nvPr/>
          </p:nvSpPr>
          <p:spPr bwMode="auto">
            <a:xfrm>
              <a:off x="2464" y="2780"/>
              <a:ext cx="40" cy="101"/>
            </a:xfrm>
            <a:custGeom>
              <a:avLst/>
              <a:gdLst>
                <a:gd name="T0" fmla="*/ 0 w 21600"/>
                <a:gd name="T1" fmla="*/ 0 h 24338"/>
                <a:gd name="T2" fmla="*/ 0 w 21600"/>
                <a:gd name="T3" fmla="*/ 0 h 24338"/>
                <a:gd name="T4" fmla="*/ 0 w 21600"/>
                <a:gd name="T5" fmla="*/ 0 h 24338"/>
                <a:gd name="T6" fmla="*/ 0 60000 65536"/>
                <a:gd name="T7" fmla="*/ 0 60000 65536"/>
                <a:gd name="T8" fmla="*/ 0 60000 65536"/>
                <a:gd name="T9" fmla="*/ 0 w 21600"/>
                <a:gd name="T10" fmla="*/ 0 h 24338"/>
                <a:gd name="T11" fmla="*/ 21600 w 21600"/>
                <a:gd name="T12" fmla="*/ 24338 h 24338"/>
              </a:gdLst>
              <a:ahLst/>
              <a:cxnLst>
                <a:cxn ang="T6">
                  <a:pos x="T0" y="T1"/>
                </a:cxn>
                <a:cxn ang="T7">
                  <a:pos x="T2" y="T3"/>
                </a:cxn>
                <a:cxn ang="T8">
                  <a:pos x="T4" y="T5"/>
                </a:cxn>
              </a:cxnLst>
              <a:rect l="T9" t="T10" r="T11" b="T12"/>
              <a:pathLst>
                <a:path w="21600" h="24338" fill="none" extrusionOk="0">
                  <a:moveTo>
                    <a:pt x="-1" y="0"/>
                  </a:moveTo>
                  <a:cubicBezTo>
                    <a:pt x="11929" y="0"/>
                    <a:pt x="21600" y="9670"/>
                    <a:pt x="21600" y="21600"/>
                  </a:cubicBezTo>
                  <a:cubicBezTo>
                    <a:pt x="21600" y="22515"/>
                    <a:pt x="21541" y="23429"/>
                    <a:pt x="21425" y="24337"/>
                  </a:cubicBezTo>
                </a:path>
                <a:path w="21600" h="24338" stroke="0" extrusionOk="0">
                  <a:moveTo>
                    <a:pt x="-1" y="0"/>
                  </a:moveTo>
                  <a:cubicBezTo>
                    <a:pt x="11929" y="0"/>
                    <a:pt x="21600" y="9670"/>
                    <a:pt x="21600" y="21600"/>
                  </a:cubicBezTo>
                  <a:cubicBezTo>
                    <a:pt x="21600" y="22515"/>
                    <a:pt x="21541" y="23429"/>
                    <a:pt x="21425" y="24337"/>
                  </a:cubicBezTo>
                  <a:lnTo>
                    <a:pt x="0" y="21600"/>
                  </a:lnTo>
                  <a:close/>
                </a:path>
              </a:pathLst>
            </a:custGeom>
            <a:noFill/>
            <a:ln w="38100">
              <a:solidFill>
                <a:srgbClr val="FF33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3" name="Object 76"/>
            <p:cNvGraphicFramePr>
              <a:graphicFrameLocks noChangeAspect="1"/>
            </p:cNvGraphicFramePr>
            <p:nvPr/>
          </p:nvGraphicFramePr>
          <p:xfrm>
            <a:off x="2543" y="2750"/>
            <a:ext cx="165" cy="156"/>
          </p:xfrm>
          <a:graphic>
            <a:graphicData uri="http://schemas.openxmlformats.org/presentationml/2006/ole">
              <mc:AlternateContent xmlns:mc="http://schemas.openxmlformats.org/markup-compatibility/2006">
                <mc:Choice xmlns:v="urn:schemas-microsoft-com:vml" Requires="v">
                  <p:oleObj spid="_x0000_s57403" name="公式" r:id="rId5" imgW="152334" imgH="190417" progId="Equation.3">
                    <p:embed/>
                  </p:oleObj>
                </mc:Choice>
                <mc:Fallback>
                  <p:oleObj name="公式" r:id="rId5" imgW="152334" imgH="190417" progId="Equation.3">
                    <p:embed/>
                    <p:pic>
                      <p:nvPicPr>
                        <p:cNvPr id="9" name="Object 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3" y="2750"/>
                          <a:ext cx="165"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 name="Line 77"/>
            <p:cNvSpPr>
              <a:spLocks noChangeShapeType="1"/>
            </p:cNvSpPr>
            <p:nvPr/>
          </p:nvSpPr>
          <p:spPr bwMode="auto">
            <a:xfrm>
              <a:off x="1989" y="2881"/>
              <a:ext cx="2098" cy="17"/>
            </a:xfrm>
            <a:prstGeom prst="line">
              <a:avLst/>
            </a:prstGeom>
            <a:noFill/>
            <a:ln w="38100">
              <a:solidFill>
                <a:srgbClr val="3333CC"/>
              </a:solidFill>
              <a:prstDash val="dash"/>
              <a:round/>
              <a:headEnd/>
              <a:tailEnd/>
            </a:ln>
          </p:spPr>
          <p:txBody>
            <a:bodyPr anchor="ctr">
              <a:spAutoFit/>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5" name="Line 78"/>
            <p:cNvSpPr>
              <a:spLocks noChangeShapeType="1"/>
            </p:cNvSpPr>
            <p:nvPr/>
          </p:nvSpPr>
          <p:spPr bwMode="auto">
            <a:xfrm>
              <a:off x="1475" y="2812"/>
              <a:ext cx="435" cy="0"/>
            </a:xfrm>
            <a:prstGeom prst="line">
              <a:avLst/>
            </a:prstGeom>
            <a:noFill/>
            <a:ln w="28575">
              <a:solidFill>
                <a:srgbClr val="CC99FF"/>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6" name="Line 79"/>
            <p:cNvSpPr>
              <a:spLocks noChangeShapeType="1"/>
            </p:cNvSpPr>
            <p:nvPr/>
          </p:nvSpPr>
          <p:spPr bwMode="auto">
            <a:xfrm>
              <a:off x="1475" y="2905"/>
              <a:ext cx="435" cy="0"/>
            </a:xfrm>
            <a:prstGeom prst="line">
              <a:avLst/>
            </a:prstGeom>
            <a:noFill/>
            <a:ln w="28575">
              <a:solidFill>
                <a:srgbClr val="CC99FF"/>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7" name="Line 80"/>
            <p:cNvSpPr>
              <a:spLocks noChangeShapeType="1"/>
            </p:cNvSpPr>
            <p:nvPr/>
          </p:nvSpPr>
          <p:spPr bwMode="auto">
            <a:xfrm>
              <a:off x="1475" y="2997"/>
              <a:ext cx="435" cy="0"/>
            </a:xfrm>
            <a:prstGeom prst="line">
              <a:avLst/>
            </a:prstGeom>
            <a:noFill/>
            <a:ln w="28575">
              <a:solidFill>
                <a:srgbClr val="CC99FF"/>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8" name="Text Box 81"/>
            <p:cNvSpPr txBox="1">
              <a:spLocks noChangeArrowheads="1"/>
            </p:cNvSpPr>
            <p:nvPr/>
          </p:nvSpPr>
          <p:spPr bwMode="auto">
            <a:xfrm>
              <a:off x="1351" y="3062"/>
              <a:ext cx="713" cy="190"/>
            </a:xfrm>
            <a:prstGeom prst="rect">
              <a:avLst/>
            </a:prstGeom>
            <a:noFill/>
            <a:ln w="9525">
              <a:noFill/>
              <a:miter lim="800000"/>
              <a:headEnd/>
              <a:tailEnd/>
            </a:ln>
          </p:spPr>
          <p:txBody>
            <a:bodyPr>
              <a:spAutoFit/>
            </a:bodyPr>
            <a:lstStyle/>
            <a:p>
              <a:pPr fontAlgn="auto">
                <a:spcBef>
                  <a:spcPct val="50000"/>
                </a:spcBef>
                <a:spcAft>
                  <a:spcPts val="0"/>
                </a:spcAft>
                <a:defRPr/>
              </a:pPr>
              <a:r>
                <a:rPr lang="zh-CN" altLang="en-US" sz="2000" b="1" kern="0">
                  <a:solidFill>
                    <a:sysClr val="windowText" lastClr="000000"/>
                  </a:solidFill>
                  <a:latin typeface="Times New Roman" pitchFamily="18" charset="0"/>
                  <a:ea typeface="+mn-ea"/>
                </a:rPr>
                <a:t>电子束</a:t>
              </a:r>
            </a:p>
          </p:txBody>
        </p:sp>
        <p:sp>
          <p:nvSpPr>
            <p:cNvPr id="49" name="Text Box 82"/>
            <p:cNvSpPr txBox="1">
              <a:spLocks noChangeArrowheads="1"/>
            </p:cNvSpPr>
            <p:nvPr/>
          </p:nvSpPr>
          <p:spPr bwMode="auto">
            <a:xfrm>
              <a:off x="1853" y="3264"/>
              <a:ext cx="595" cy="190"/>
            </a:xfrm>
            <a:prstGeom prst="rect">
              <a:avLst/>
            </a:prstGeom>
            <a:noFill/>
            <a:ln w="9525">
              <a:noFill/>
              <a:miter lim="800000"/>
              <a:headEnd/>
              <a:tailEnd/>
            </a:ln>
          </p:spPr>
          <p:txBody>
            <a:bodyPr>
              <a:spAutoFit/>
            </a:bodyPr>
            <a:lstStyle/>
            <a:p>
              <a:pPr fontAlgn="auto">
                <a:spcBef>
                  <a:spcPct val="50000"/>
                </a:spcBef>
                <a:spcAft>
                  <a:spcPts val="0"/>
                </a:spcAft>
                <a:defRPr/>
              </a:pPr>
              <a:r>
                <a:rPr lang="zh-CN" altLang="en-US" sz="2000" b="1" kern="0">
                  <a:solidFill>
                    <a:sysClr val="windowText" lastClr="000000"/>
                  </a:solidFill>
                  <a:latin typeface="Times New Roman" pitchFamily="18" charset="0"/>
                  <a:ea typeface="+mn-ea"/>
                </a:rPr>
                <a:t>狭缝</a:t>
              </a:r>
            </a:p>
          </p:txBody>
        </p:sp>
        <p:sp>
          <p:nvSpPr>
            <p:cNvPr id="50" name="Rectangle 83"/>
            <p:cNvSpPr>
              <a:spLocks noChangeArrowheads="1"/>
            </p:cNvSpPr>
            <p:nvPr/>
          </p:nvSpPr>
          <p:spPr bwMode="auto">
            <a:xfrm>
              <a:off x="2979" y="2352"/>
              <a:ext cx="40" cy="1026"/>
            </a:xfrm>
            <a:prstGeom prst="rect">
              <a:avLst/>
            </a:prstGeom>
            <a:gradFill rotWithShape="0">
              <a:gsLst>
                <a:gs pos="0">
                  <a:srgbClr val="CCCCFF"/>
                </a:gs>
                <a:gs pos="50000">
                  <a:srgbClr val="CCCCFF">
                    <a:gamma/>
                    <a:shade val="46275"/>
                    <a:invGamma/>
                  </a:srgbClr>
                </a:gs>
                <a:gs pos="100000">
                  <a:srgbClr val="CCCCFF"/>
                </a:gs>
              </a:gsLst>
              <a:lin ang="0" scaled="1"/>
            </a:gradFill>
            <a:ln w="9525">
              <a:no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1" name="Freeform 84"/>
            <p:cNvSpPr>
              <a:spLocks/>
            </p:cNvSpPr>
            <p:nvPr/>
          </p:nvSpPr>
          <p:spPr bwMode="auto">
            <a:xfrm>
              <a:off x="2939" y="2451"/>
              <a:ext cx="990" cy="893"/>
            </a:xfrm>
            <a:custGeom>
              <a:avLst/>
              <a:gdLst>
                <a:gd name="T0" fmla="*/ 13 w 1200"/>
                <a:gd name="T1" fmla="*/ 0 h 1344"/>
                <a:gd name="T2" fmla="*/ 8 w 1200"/>
                <a:gd name="T3" fmla="*/ 1 h 1344"/>
                <a:gd name="T4" fmla="*/ 18 w 1200"/>
                <a:gd name="T5" fmla="*/ 1 h 1344"/>
                <a:gd name="T6" fmla="*/ 8 w 1200"/>
                <a:gd name="T7" fmla="*/ 1 h 1344"/>
                <a:gd name="T8" fmla="*/ 68 w 1200"/>
                <a:gd name="T9" fmla="*/ 1 h 1344"/>
                <a:gd name="T10" fmla="*/ 8 w 1200"/>
                <a:gd name="T11" fmla="*/ 2 h 1344"/>
                <a:gd name="T12" fmla="*/ 18 w 1200"/>
                <a:gd name="T13" fmla="*/ 3 h 1344"/>
                <a:gd name="T14" fmla="*/ 8 w 1200"/>
                <a:gd name="T15" fmla="*/ 3 h 1344"/>
                <a:gd name="T16" fmla="*/ 16 w 1200"/>
                <a:gd name="T17" fmla="*/ 3 h 13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00"/>
                <a:gd name="T28" fmla="*/ 0 h 1344"/>
                <a:gd name="T29" fmla="*/ 1200 w 1200"/>
                <a:gd name="T30" fmla="*/ 1344 h 13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00" h="1344">
                  <a:moveTo>
                    <a:pt x="240" y="0"/>
                  </a:moveTo>
                  <a:cubicBezTo>
                    <a:pt x="184" y="28"/>
                    <a:pt x="128" y="56"/>
                    <a:pt x="144" y="96"/>
                  </a:cubicBezTo>
                  <a:cubicBezTo>
                    <a:pt x="160" y="136"/>
                    <a:pt x="336" y="200"/>
                    <a:pt x="336" y="240"/>
                  </a:cubicBezTo>
                  <a:cubicBezTo>
                    <a:pt x="336" y="280"/>
                    <a:pt x="0" y="264"/>
                    <a:pt x="144" y="336"/>
                  </a:cubicBezTo>
                  <a:cubicBezTo>
                    <a:pt x="288" y="408"/>
                    <a:pt x="1200" y="568"/>
                    <a:pt x="1200" y="672"/>
                  </a:cubicBezTo>
                  <a:cubicBezTo>
                    <a:pt x="1200" y="776"/>
                    <a:pt x="288" y="888"/>
                    <a:pt x="144" y="960"/>
                  </a:cubicBezTo>
                  <a:cubicBezTo>
                    <a:pt x="0" y="1032"/>
                    <a:pt x="336" y="1056"/>
                    <a:pt x="336" y="1104"/>
                  </a:cubicBezTo>
                  <a:cubicBezTo>
                    <a:pt x="336" y="1152"/>
                    <a:pt x="152" y="1208"/>
                    <a:pt x="144" y="1248"/>
                  </a:cubicBezTo>
                  <a:cubicBezTo>
                    <a:pt x="136" y="1288"/>
                    <a:pt x="212" y="1316"/>
                    <a:pt x="288" y="1344"/>
                  </a:cubicBezTo>
                </a:path>
              </a:pathLst>
            </a:cu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2" name="Rectangle 85"/>
            <p:cNvSpPr>
              <a:spLocks noChangeArrowheads="1"/>
            </p:cNvSpPr>
            <p:nvPr/>
          </p:nvSpPr>
          <p:spPr bwMode="auto">
            <a:xfrm>
              <a:off x="2405" y="3504"/>
              <a:ext cx="1382" cy="190"/>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000" b="1" kern="0">
                  <a:solidFill>
                    <a:sysClr val="windowText" lastClr="000000"/>
                  </a:solidFill>
                  <a:latin typeface="Times New Roman" pitchFamily="18" charset="0"/>
                  <a:ea typeface="+mn-ea"/>
                </a:rPr>
                <a:t>电子的单缝衍射</a:t>
              </a:r>
            </a:p>
          </p:txBody>
        </p:sp>
        <p:grpSp>
          <p:nvGrpSpPr>
            <p:cNvPr id="53" name="Group 86"/>
            <p:cNvGrpSpPr>
              <a:grpSpLocks/>
            </p:cNvGrpSpPr>
            <p:nvPr/>
          </p:nvGrpSpPr>
          <p:grpSpPr bwMode="auto">
            <a:xfrm>
              <a:off x="4201" y="2309"/>
              <a:ext cx="484" cy="1299"/>
              <a:chOff x="4224" y="2256"/>
              <a:chExt cx="624" cy="1392"/>
            </a:xfrm>
          </p:grpSpPr>
          <p:sp>
            <p:nvSpPr>
              <p:cNvPr id="54" name="Rectangle 87"/>
              <p:cNvSpPr>
                <a:spLocks noChangeArrowheads="1"/>
              </p:cNvSpPr>
              <p:nvPr/>
            </p:nvSpPr>
            <p:spPr bwMode="auto">
              <a:xfrm>
                <a:off x="4237" y="2815"/>
                <a:ext cx="554" cy="164"/>
              </a:xfrm>
              <a:prstGeom prst="rect">
                <a:avLst/>
              </a:prstGeom>
              <a:gradFill rotWithShape="0">
                <a:gsLst>
                  <a:gs pos="0">
                    <a:srgbClr val="FFFFFF"/>
                  </a:gs>
                  <a:gs pos="50000">
                    <a:srgbClr val="CC99FF"/>
                  </a:gs>
                  <a:gs pos="100000">
                    <a:srgbClr val="FFFFFF"/>
                  </a:gs>
                </a:gsLst>
                <a:lin ang="5400000" scaled="1"/>
              </a:gradFill>
              <a:ln w="9525">
                <a:miter lim="800000"/>
                <a:headEnd/>
                <a:tailEnd/>
              </a:ln>
              <a:scene3d>
                <a:camera prst="legacyObliqueTopRight">
                  <a:rot lat="0" lon="899994" rev="0"/>
                </a:camera>
                <a:lightRig rig="legacyFlat1" dir="t"/>
              </a:scene3d>
              <a:sp3d prstMaterial="legacyMatte">
                <a:bevelT w="13500" h="13500" prst="angle"/>
                <a:bevelB w="13500" h="13500" prst="angle"/>
                <a:extrusionClr>
                  <a:srgbClr val="CC99FF"/>
                </a:extrusionClr>
              </a:sp3d>
            </p:spPr>
            <p:txBody>
              <a:bodyPr wrap="none" anchor="ctr">
                <a:flatTx/>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5" name="Rectangle 88"/>
              <p:cNvSpPr>
                <a:spLocks noChangeArrowheads="1"/>
              </p:cNvSpPr>
              <p:nvPr/>
            </p:nvSpPr>
            <p:spPr bwMode="auto">
              <a:xfrm>
                <a:off x="4237" y="3046"/>
                <a:ext cx="554" cy="74"/>
              </a:xfrm>
              <a:prstGeom prst="rect">
                <a:avLst/>
              </a:prstGeom>
              <a:gradFill rotWithShape="0">
                <a:gsLst>
                  <a:gs pos="0">
                    <a:srgbClr val="FFFFFF"/>
                  </a:gs>
                  <a:gs pos="50000">
                    <a:srgbClr val="CC99FF"/>
                  </a:gs>
                  <a:gs pos="100000">
                    <a:srgbClr val="FFFFFF"/>
                  </a:gs>
                </a:gsLst>
                <a:lin ang="5400000" scaled="1"/>
              </a:gradFill>
              <a:ln w="9525">
                <a:miter lim="800000"/>
                <a:headEnd/>
                <a:tailEnd/>
              </a:ln>
              <a:scene3d>
                <a:camera prst="legacyObliqueTopRight">
                  <a:rot lat="0" lon="899994" rev="0"/>
                </a:camera>
                <a:lightRig rig="legacyFlat1" dir="t"/>
              </a:scene3d>
              <a:sp3d prstMaterial="legacyMatte">
                <a:bevelT w="13500" h="13500" prst="angle"/>
                <a:bevelB w="13500" h="13500" prst="angle"/>
                <a:extrusionClr>
                  <a:srgbClr val="CC99FF"/>
                </a:extrusionClr>
              </a:sp3d>
            </p:spPr>
            <p:txBody>
              <a:bodyPr wrap="none" anchor="ctr">
                <a:flatTx/>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6" name="Rectangle 89"/>
              <p:cNvSpPr>
                <a:spLocks noChangeArrowheads="1"/>
              </p:cNvSpPr>
              <p:nvPr/>
            </p:nvSpPr>
            <p:spPr bwMode="auto">
              <a:xfrm>
                <a:off x="4236" y="2682"/>
                <a:ext cx="554" cy="67"/>
              </a:xfrm>
              <a:prstGeom prst="rect">
                <a:avLst/>
              </a:prstGeom>
              <a:gradFill rotWithShape="0">
                <a:gsLst>
                  <a:gs pos="0">
                    <a:srgbClr val="FFFFFF"/>
                  </a:gs>
                  <a:gs pos="50000">
                    <a:srgbClr val="CC99FF"/>
                  </a:gs>
                  <a:gs pos="100000">
                    <a:srgbClr val="FFFFFF"/>
                  </a:gs>
                </a:gsLst>
                <a:lin ang="5400000" scaled="1"/>
              </a:gradFill>
              <a:ln w="9525">
                <a:miter lim="800000"/>
                <a:headEnd/>
                <a:tailEnd/>
              </a:ln>
              <a:scene3d>
                <a:camera prst="legacyObliqueTopRight">
                  <a:rot lat="0" lon="899994" rev="0"/>
                </a:camera>
                <a:lightRig rig="legacyFlat1" dir="t"/>
              </a:scene3d>
              <a:sp3d prstMaterial="legacyMatte">
                <a:bevelT w="13500" h="13500" prst="angle"/>
                <a:bevelB w="13500" h="13500" prst="angle"/>
                <a:extrusionClr>
                  <a:srgbClr val="CC99FF"/>
                </a:extrusionClr>
              </a:sp3d>
            </p:spPr>
            <p:txBody>
              <a:bodyPr wrap="none" anchor="ctr">
                <a:flatTx/>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7" name="Rectangle 90"/>
              <p:cNvSpPr>
                <a:spLocks noChangeArrowheads="1"/>
              </p:cNvSpPr>
              <p:nvPr/>
            </p:nvSpPr>
            <p:spPr bwMode="auto">
              <a:xfrm>
                <a:off x="4236" y="2550"/>
                <a:ext cx="554" cy="66"/>
              </a:xfrm>
              <a:prstGeom prst="rect">
                <a:avLst/>
              </a:prstGeom>
              <a:gradFill rotWithShape="0">
                <a:gsLst>
                  <a:gs pos="0">
                    <a:srgbClr val="FFFFFF"/>
                  </a:gs>
                  <a:gs pos="50000">
                    <a:srgbClr val="CC99FF"/>
                  </a:gs>
                  <a:gs pos="100000">
                    <a:srgbClr val="FFFFFF"/>
                  </a:gs>
                </a:gsLst>
                <a:lin ang="5400000" scaled="1"/>
              </a:gradFill>
              <a:ln w="9525">
                <a:miter lim="800000"/>
                <a:headEnd/>
                <a:tailEnd/>
              </a:ln>
              <a:scene3d>
                <a:camera prst="legacyObliqueTopRight">
                  <a:rot lat="0" lon="899994" rev="0"/>
                </a:camera>
                <a:lightRig rig="legacyFlat1" dir="t"/>
              </a:scene3d>
              <a:sp3d prstMaterial="legacyMatte">
                <a:bevelT w="13500" h="13500" prst="angle"/>
                <a:bevelB w="13500" h="13500" prst="angle"/>
                <a:extrusionClr>
                  <a:srgbClr val="CC99FF"/>
                </a:extrusionClr>
              </a:sp3d>
            </p:spPr>
            <p:txBody>
              <a:bodyPr wrap="none" anchor="ctr">
                <a:flatTx/>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8" name="Rectangle 91"/>
              <p:cNvSpPr>
                <a:spLocks noChangeArrowheads="1"/>
              </p:cNvSpPr>
              <p:nvPr/>
            </p:nvSpPr>
            <p:spPr bwMode="auto">
              <a:xfrm>
                <a:off x="4237" y="3179"/>
                <a:ext cx="554" cy="66"/>
              </a:xfrm>
              <a:prstGeom prst="rect">
                <a:avLst/>
              </a:prstGeom>
              <a:gradFill rotWithShape="0">
                <a:gsLst>
                  <a:gs pos="0">
                    <a:srgbClr val="FFFFFF"/>
                  </a:gs>
                  <a:gs pos="50000">
                    <a:srgbClr val="CC99FF"/>
                  </a:gs>
                  <a:gs pos="100000">
                    <a:srgbClr val="FFFFFF"/>
                  </a:gs>
                </a:gsLst>
                <a:lin ang="5400000" scaled="1"/>
              </a:gradFill>
              <a:ln w="9525">
                <a:miter lim="800000"/>
                <a:headEnd/>
                <a:tailEnd/>
              </a:ln>
              <a:scene3d>
                <a:camera prst="legacyObliqueTopRight">
                  <a:rot lat="0" lon="899994" rev="0"/>
                </a:camera>
                <a:lightRig rig="legacyFlat1" dir="t"/>
              </a:scene3d>
              <a:sp3d prstMaterial="legacyMatte">
                <a:bevelT w="13500" h="13500" prst="angle"/>
                <a:bevelB w="13500" h="13500" prst="angle"/>
                <a:extrusionClr>
                  <a:srgbClr val="CC99FF"/>
                </a:extrusionClr>
              </a:sp3d>
            </p:spPr>
            <p:txBody>
              <a:bodyPr wrap="none" anchor="ctr">
                <a:flatTx/>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9" name="Rectangle 92"/>
              <p:cNvSpPr>
                <a:spLocks noChangeArrowheads="1"/>
              </p:cNvSpPr>
              <p:nvPr/>
            </p:nvSpPr>
            <p:spPr bwMode="auto">
              <a:xfrm>
                <a:off x="4239" y="3312"/>
                <a:ext cx="565" cy="66"/>
              </a:xfrm>
              <a:prstGeom prst="rect">
                <a:avLst/>
              </a:prstGeom>
              <a:gradFill rotWithShape="0">
                <a:gsLst>
                  <a:gs pos="0">
                    <a:srgbClr val="FFFFFF"/>
                  </a:gs>
                  <a:gs pos="50000">
                    <a:srgbClr val="CC99FF"/>
                  </a:gs>
                  <a:gs pos="100000">
                    <a:srgbClr val="FFFFFF"/>
                  </a:gs>
                </a:gsLst>
                <a:lin ang="5400000" scaled="1"/>
              </a:gradFill>
              <a:ln w="9525">
                <a:miter lim="800000"/>
                <a:headEnd/>
                <a:tailEnd/>
              </a:ln>
              <a:scene3d>
                <a:camera prst="legacyObliqueTopRight">
                  <a:rot lat="0" lon="899994" rev="0"/>
                </a:camera>
                <a:lightRig rig="legacyFlat1" dir="t"/>
              </a:scene3d>
              <a:sp3d prstMaterial="legacyMatte">
                <a:bevelT w="13500" h="13500" prst="angle"/>
                <a:bevelB w="13500" h="13500" prst="angle"/>
                <a:extrusionClr>
                  <a:srgbClr val="CC99FF"/>
                </a:extrusionClr>
              </a:sp3d>
            </p:spPr>
            <p:txBody>
              <a:bodyPr wrap="none" anchor="ctr">
                <a:flatTx/>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0" name="Rectangle 93"/>
              <p:cNvSpPr>
                <a:spLocks noChangeArrowheads="1"/>
              </p:cNvSpPr>
              <p:nvPr/>
            </p:nvSpPr>
            <p:spPr bwMode="auto">
              <a:xfrm>
                <a:off x="4241" y="3456"/>
                <a:ext cx="565" cy="66"/>
              </a:xfrm>
              <a:prstGeom prst="rect">
                <a:avLst/>
              </a:prstGeom>
              <a:gradFill rotWithShape="0">
                <a:gsLst>
                  <a:gs pos="0">
                    <a:srgbClr val="FFFFFF"/>
                  </a:gs>
                  <a:gs pos="50000">
                    <a:srgbClr val="CC99FF"/>
                  </a:gs>
                  <a:gs pos="100000">
                    <a:srgbClr val="FFFFFF"/>
                  </a:gs>
                </a:gsLst>
                <a:lin ang="5400000" scaled="1"/>
              </a:gradFill>
              <a:ln w="9525">
                <a:miter lim="800000"/>
                <a:headEnd/>
                <a:tailEnd/>
              </a:ln>
              <a:scene3d>
                <a:camera prst="legacyObliqueTopRight">
                  <a:rot lat="0" lon="899994" rev="0"/>
                </a:camera>
                <a:lightRig rig="legacyFlat1" dir="t"/>
              </a:scene3d>
              <a:sp3d prstMaterial="legacyMatte">
                <a:bevelT w="13500" h="13500" prst="angle"/>
                <a:bevelB w="13500" h="13500" prst="angle"/>
                <a:extrusionClr>
                  <a:srgbClr val="CC99FF"/>
                </a:extrusionClr>
              </a:sp3d>
            </p:spPr>
            <p:txBody>
              <a:bodyPr wrap="none" anchor="ctr">
                <a:flatTx/>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1" name="Rectangle 94"/>
              <p:cNvSpPr>
                <a:spLocks noChangeArrowheads="1"/>
              </p:cNvSpPr>
              <p:nvPr/>
            </p:nvSpPr>
            <p:spPr bwMode="auto">
              <a:xfrm>
                <a:off x="4237" y="2400"/>
                <a:ext cx="554" cy="66"/>
              </a:xfrm>
              <a:prstGeom prst="rect">
                <a:avLst/>
              </a:prstGeom>
              <a:gradFill rotWithShape="0">
                <a:gsLst>
                  <a:gs pos="0">
                    <a:srgbClr val="FFFFFF"/>
                  </a:gs>
                  <a:gs pos="50000">
                    <a:srgbClr val="CC99FF"/>
                  </a:gs>
                  <a:gs pos="100000">
                    <a:srgbClr val="FFFFFF"/>
                  </a:gs>
                </a:gsLst>
                <a:lin ang="5400000" scaled="1"/>
              </a:gradFill>
              <a:ln w="9525">
                <a:miter lim="800000"/>
                <a:headEnd/>
                <a:tailEnd/>
              </a:ln>
              <a:scene3d>
                <a:camera prst="legacyObliqueTopRight">
                  <a:rot lat="0" lon="899994" rev="0"/>
                </a:camera>
                <a:lightRig rig="legacyFlat1" dir="t"/>
              </a:scene3d>
              <a:sp3d prstMaterial="legacyMatte">
                <a:bevelT w="13500" h="13500" prst="angle"/>
                <a:bevelB w="13500" h="13500" prst="angle"/>
                <a:extrusionClr>
                  <a:srgbClr val="CC99FF"/>
                </a:extrusionClr>
              </a:sp3d>
            </p:spPr>
            <p:txBody>
              <a:bodyPr wrap="none" anchor="ctr">
                <a:flatTx/>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62" name="Group 95"/>
              <p:cNvGrpSpPr>
                <a:grpSpLocks/>
              </p:cNvGrpSpPr>
              <p:nvPr/>
            </p:nvGrpSpPr>
            <p:grpSpPr bwMode="auto">
              <a:xfrm>
                <a:off x="4224" y="2256"/>
                <a:ext cx="624" cy="1392"/>
                <a:chOff x="4176" y="2256"/>
                <a:chExt cx="672" cy="1392"/>
              </a:xfrm>
            </p:grpSpPr>
            <p:sp>
              <p:nvSpPr>
                <p:cNvPr id="63" name="Line 96"/>
                <p:cNvSpPr>
                  <a:spLocks noChangeShapeType="1"/>
                </p:cNvSpPr>
                <p:nvPr/>
              </p:nvSpPr>
              <p:spPr bwMode="auto">
                <a:xfrm>
                  <a:off x="4176" y="2256"/>
                  <a:ext cx="681" cy="48"/>
                </a:xfrm>
                <a:prstGeom prst="line">
                  <a:avLst/>
                </a:prstGeom>
                <a:noFill/>
                <a:ln w="9525">
                  <a:solidFill>
                    <a:srgbClr val="CC99FF"/>
                  </a:solidFill>
                  <a:miter lim="800000"/>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4" name="Line 97"/>
                <p:cNvSpPr>
                  <a:spLocks noChangeShapeType="1"/>
                </p:cNvSpPr>
                <p:nvPr/>
              </p:nvSpPr>
              <p:spPr bwMode="auto">
                <a:xfrm>
                  <a:off x="4176" y="3600"/>
                  <a:ext cx="681" cy="48"/>
                </a:xfrm>
                <a:prstGeom prst="line">
                  <a:avLst/>
                </a:prstGeom>
                <a:noFill/>
                <a:ln w="9525">
                  <a:solidFill>
                    <a:srgbClr val="CC99FF"/>
                  </a:solidFill>
                  <a:miter lim="800000"/>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5" name="Line 98"/>
                <p:cNvSpPr>
                  <a:spLocks noChangeShapeType="1"/>
                </p:cNvSpPr>
                <p:nvPr/>
              </p:nvSpPr>
              <p:spPr bwMode="auto">
                <a:xfrm>
                  <a:off x="4176" y="2256"/>
                  <a:ext cx="0" cy="1344"/>
                </a:xfrm>
                <a:prstGeom prst="line">
                  <a:avLst/>
                </a:prstGeom>
                <a:noFill/>
                <a:ln w="9525">
                  <a:solidFill>
                    <a:srgbClr val="CC99FF"/>
                  </a:solidFill>
                  <a:miter lim="800000"/>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6" name="Line 99"/>
                <p:cNvSpPr>
                  <a:spLocks noChangeShapeType="1"/>
                </p:cNvSpPr>
                <p:nvPr/>
              </p:nvSpPr>
              <p:spPr bwMode="auto">
                <a:xfrm>
                  <a:off x="4848" y="2304"/>
                  <a:ext cx="0" cy="1344"/>
                </a:xfrm>
                <a:prstGeom prst="line">
                  <a:avLst/>
                </a:prstGeom>
                <a:noFill/>
                <a:ln w="9525">
                  <a:solidFill>
                    <a:srgbClr val="CC99FF"/>
                  </a:solidFill>
                  <a:miter lim="800000"/>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grpSp>
      <p:sp>
        <p:nvSpPr>
          <p:cNvPr id="67" name="Oval 40"/>
          <p:cNvSpPr>
            <a:spLocks noChangeArrowheads="1"/>
          </p:cNvSpPr>
          <p:nvPr/>
        </p:nvSpPr>
        <p:spPr bwMode="auto">
          <a:xfrm>
            <a:off x="6227100" y="3456094"/>
            <a:ext cx="2210115" cy="2085672"/>
          </a:xfrm>
          <a:prstGeom prst="rect">
            <a:avLst/>
          </a:prstGeom>
          <a:solidFill>
            <a:schemeClr val="bg1"/>
          </a:solidFill>
          <a:ln w="28575">
            <a:no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 name="未知"/>
          <p:cNvSpPr>
            <a:spLocks/>
          </p:cNvSpPr>
          <p:nvPr/>
        </p:nvSpPr>
        <p:spPr bwMode="auto">
          <a:xfrm flipH="1">
            <a:off x="6012840" y="3430693"/>
            <a:ext cx="2050793" cy="1989918"/>
          </a:xfrm>
          <a:custGeom>
            <a:avLst/>
            <a:gdLst>
              <a:gd name="T0" fmla="*/ 2147483647 w 736"/>
              <a:gd name="T1" fmla="*/ 0 h 1536"/>
              <a:gd name="T2" fmla="*/ 2147483647 w 736"/>
              <a:gd name="T3" fmla="*/ 2147483647 h 1536"/>
              <a:gd name="T4" fmla="*/ 2147483647 w 736"/>
              <a:gd name="T5" fmla="*/ 2147483647 h 1536"/>
              <a:gd name="T6" fmla="*/ 0 w 736"/>
              <a:gd name="T7" fmla="*/ 2147483647 h 1536"/>
              <a:gd name="T8" fmla="*/ 2147483647 w 736"/>
              <a:gd name="T9" fmla="*/ 2147483647 h 1536"/>
              <a:gd name="T10" fmla="*/ 2147483647 w 736"/>
              <a:gd name="T11" fmla="*/ 2147483647 h 1536"/>
              <a:gd name="T12" fmla="*/ 2147483647 w 736"/>
              <a:gd name="T13" fmla="*/ 2147483647 h 1536"/>
              <a:gd name="T14" fmla="*/ 0 60000 65536"/>
              <a:gd name="T15" fmla="*/ 0 60000 65536"/>
              <a:gd name="T16" fmla="*/ 0 60000 65536"/>
              <a:gd name="T17" fmla="*/ 0 60000 65536"/>
              <a:gd name="T18" fmla="*/ 0 60000 65536"/>
              <a:gd name="T19" fmla="*/ 0 60000 65536"/>
              <a:gd name="T20" fmla="*/ 0 60000 65536"/>
              <a:gd name="T21" fmla="*/ 0 w 736"/>
              <a:gd name="T22" fmla="*/ 0 h 1536"/>
              <a:gd name="T23" fmla="*/ 736 w 736"/>
              <a:gd name="T24" fmla="*/ 1536 h 15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6" h="1536">
                <a:moveTo>
                  <a:pt x="672" y="0"/>
                </a:moveTo>
                <a:cubicBezTo>
                  <a:pt x="650" y="28"/>
                  <a:pt x="546" y="100"/>
                  <a:pt x="542" y="170"/>
                </a:cubicBezTo>
                <a:cubicBezTo>
                  <a:pt x="538" y="240"/>
                  <a:pt x="736" y="321"/>
                  <a:pt x="646" y="421"/>
                </a:cubicBezTo>
                <a:cubicBezTo>
                  <a:pt x="556" y="521"/>
                  <a:pt x="0" y="653"/>
                  <a:pt x="0" y="768"/>
                </a:cubicBezTo>
                <a:cubicBezTo>
                  <a:pt x="0" y="883"/>
                  <a:pt x="556" y="1014"/>
                  <a:pt x="646" y="1110"/>
                </a:cubicBezTo>
                <a:cubicBezTo>
                  <a:pt x="736" y="1206"/>
                  <a:pt x="538" y="1276"/>
                  <a:pt x="542" y="1347"/>
                </a:cubicBezTo>
                <a:cubicBezTo>
                  <a:pt x="546" y="1418"/>
                  <a:pt x="645" y="1497"/>
                  <a:pt x="672" y="1536"/>
                </a:cubicBezTo>
              </a:path>
            </a:pathLst>
          </a:custGeom>
          <a:solidFill>
            <a:srgbClr val="FF0000"/>
          </a:solidFill>
          <a:ln w="28575">
            <a:solidFill>
              <a:srgbClr val="FF3300"/>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Tree>
    <p:extLst>
      <p:ext uri="{BB962C8B-B14F-4D97-AF65-F5344CB8AC3E}">
        <p14:creationId xmlns:p14="http://schemas.microsoft.com/office/powerpoint/2010/main" val="96026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circle(in)">
                                      <p:cBhvr>
                                        <p:cTn id="17" dur="2000"/>
                                        <p:tgtEl>
                                          <p:spTgt spid="36"/>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circle(in)">
                                      <p:cBhvr>
                                        <p:cTn id="20" dur="2000"/>
                                        <p:tgtEl>
                                          <p:spTgt spid="67"/>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circle(in)">
                                      <p:cBhvr>
                                        <p:cTn id="23" dur="2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67" grpId="0" animBg="1"/>
      <p:bldP spid="6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9"/>
          <p:cNvGrpSpPr>
            <a:grpSpLocks/>
          </p:cNvGrpSpPr>
          <p:nvPr/>
        </p:nvGrpSpPr>
        <p:grpSpPr bwMode="auto">
          <a:xfrm>
            <a:off x="2024848" y="3135475"/>
            <a:ext cx="8137525" cy="3443288"/>
            <a:chOff x="1008" y="2208"/>
            <a:chExt cx="3936" cy="1632"/>
          </a:xfrm>
        </p:grpSpPr>
        <p:sp>
          <p:nvSpPr>
            <p:cNvPr id="3" name="Rectangle 70"/>
            <p:cNvSpPr>
              <a:spLocks noChangeArrowheads="1"/>
            </p:cNvSpPr>
            <p:nvPr/>
          </p:nvSpPr>
          <p:spPr bwMode="auto">
            <a:xfrm>
              <a:off x="1008" y="2208"/>
              <a:ext cx="3936" cy="1632"/>
            </a:xfrm>
            <a:prstGeom prst="rect">
              <a:avLst/>
            </a:prstGeom>
            <a:solidFill>
              <a:srgbClr val="FF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 name="Rectangle 71"/>
            <p:cNvSpPr>
              <a:spLocks noChangeArrowheads="1"/>
            </p:cNvSpPr>
            <p:nvPr/>
          </p:nvSpPr>
          <p:spPr bwMode="auto">
            <a:xfrm>
              <a:off x="1989" y="2496"/>
              <a:ext cx="78" cy="313"/>
            </a:xfrm>
            <a:prstGeom prst="rect">
              <a:avLst/>
            </a:prstGeom>
            <a:gradFill rotWithShape="0">
              <a:gsLst>
                <a:gs pos="0">
                  <a:srgbClr val="CCCCFF"/>
                </a:gs>
                <a:gs pos="50000">
                  <a:srgbClr val="CCCCFF">
                    <a:gamma/>
                    <a:shade val="46275"/>
                    <a:invGamma/>
                  </a:srgbClr>
                </a:gs>
                <a:gs pos="100000">
                  <a:srgbClr val="CCCCFF"/>
                </a:gs>
              </a:gsLst>
              <a:lin ang="0" scaled="1"/>
            </a:gradFill>
            <a:ln w="9525">
              <a:no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 name="Rectangle 72"/>
            <p:cNvSpPr>
              <a:spLocks noChangeArrowheads="1"/>
            </p:cNvSpPr>
            <p:nvPr/>
          </p:nvSpPr>
          <p:spPr bwMode="auto">
            <a:xfrm>
              <a:off x="1989" y="2958"/>
              <a:ext cx="78" cy="280"/>
            </a:xfrm>
            <a:prstGeom prst="rect">
              <a:avLst/>
            </a:prstGeom>
            <a:gradFill rotWithShape="0">
              <a:gsLst>
                <a:gs pos="0">
                  <a:srgbClr val="CCCCFF"/>
                </a:gs>
                <a:gs pos="50000">
                  <a:srgbClr val="CCCCFF">
                    <a:gamma/>
                    <a:shade val="46275"/>
                    <a:invGamma/>
                  </a:srgbClr>
                </a:gs>
                <a:gs pos="100000">
                  <a:srgbClr val="CCCCFF"/>
                </a:gs>
              </a:gsLst>
              <a:lin ang="0" scaled="1"/>
            </a:gradFill>
            <a:ln w="9525">
              <a:no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 name="Line 73"/>
            <p:cNvSpPr>
              <a:spLocks noChangeShapeType="1"/>
            </p:cNvSpPr>
            <p:nvPr/>
          </p:nvSpPr>
          <p:spPr bwMode="auto">
            <a:xfrm flipV="1">
              <a:off x="1989" y="2660"/>
              <a:ext cx="990" cy="238"/>
            </a:xfrm>
            <a:prstGeom prst="line">
              <a:avLst/>
            </a:prstGeom>
            <a:noFill/>
            <a:ln w="9525">
              <a:solidFill>
                <a:srgbClr val="80808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 name="Line 74"/>
            <p:cNvSpPr>
              <a:spLocks noChangeShapeType="1"/>
            </p:cNvSpPr>
            <p:nvPr/>
          </p:nvSpPr>
          <p:spPr bwMode="auto">
            <a:xfrm>
              <a:off x="2016" y="2880"/>
              <a:ext cx="950" cy="179"/>
            </a:xfrm>
            <a:prstGeom prst="line">
              <a:avLst/>
            </a:prstGeom>
            <a:noFill/>
            <a:ln w="9525">
              <a:solidFill>
                <a:srgbClr val="80808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 name="Arc 75"/>
            <p:cNvSpPr>
              <a:spLocks/>
            </p:cNvSpPr>
            <p:nvPr/>
          </p:nvSpPr>
          <p:spPr bwMode="auto">
            <a:xfrm>
              <a:off x="2464" y="2780"/>
              <a:ext cx="40" cy="101"/>
            </a:xfrm>
            <a:custGeom>
              <a:avLst/>
              <a:gdLst>
                <a:gd name="T0" fmla="*/ 0 w 21600"/>
                <a:gd name="T1" fmla="*/ 0 h 24338"/>
                <a:gd name="T2" fmla="*/ 0 w 21600"/>
                <a:gd name="T3" fmla="*/ 0 h 24338"/>
                <a:gd name="T4" fmla="*/ 0 w 21600"/>
                <a:gd name="T5" fmla="*/ 0 h 24338"/>
                <a:gd name="T6" fmla="*/ 0 60000 65536"/>
                <a:gd name="T7" fmla="*/ 0 60000 65536"/>
                <a:gd name="T8" fmla="*/ 0 60000 65536"/>
                <a:gd name="T9" fmla="*/ 0 w 21600"/>
                <a:gd name="T10" fmla="*/ 0 h 24338"/>
                <a:gd name="T11" fmla="*/ 21600 w 21600"/>
                <a:gd name="T12" fmla="*/ 24338 h 24338"/>
              </a:gdLst>
              <a:ahLst/>
              <a:cxnLst>
                <a:cxn ang="T6">
                  <a:pos x="T0" y="T1"/>
                </a:cxn>
                <a:cxn ang="T7">
                  <a:pos x="T2" y="T3"/>
                </a:cxn>
                <a:cxn ang="T8">
                  <a:pos x="T4" y="T5"/>
                </a:cxn>
              </a:cxnLst>
              <a:rect l="T9" t="T10" r="T11" b="T12"/>
              <a:pathLst>
                <a:path w="21600" h="24338" fill="none" extrusionOk="0">
                  <a:moveTo>
                    <a:pt x="-1" y="0"/>
                  </a:moveTo>
                  <a:cubicBezTo>
                    <a:pt x="11929" y="0"/>
                    <a:pt x="21600" y="9670"/>
                    <a:pt x="21600" y="21600"/>
                  </a:cubicBezTo>
                  <a:cubicBezTo>
                    <a:pt x="21600" y="22515"/>
                    <a:pt x="21541" y="23429"/>
                    <a:pt x="21425" y="24337"/>
                  </a:cubicBezTo>
                </a:path>
                <a:path w="21600" h="24338" stroke="0" extrusionOk="0">
                  <a:moveTo>
                    <a:pt x="-1" y="0"/>
                  </a:moveTo>
                  <a:cubicBezTo>
                    <a:pt x="11929" y="0"/>
                    <a:pt x="21600" y="9670"/>
                    <a:pt x="21600" y="21600"/>
                  </a:cubicBezTo>
                  <a:cubicBezTo>
                    <a:pt x="21600" y="22515"/>
                    <a:pt x="21541" y="23429"/>
                    <a:pt x="21425" y="24337"/>
                  </a:cubicBezTo>
                  <a:lnTo>
                    <a:pt x="0" y="21600"/>
                  </a:lnTo>
                  <a:close/>
                </a:path>
              </a:pathLst>
            </a:custGeom>
            <a:noFill/>
            <a:ln w="38100">
              <a:solidFill>
                <a:srgbClr val="FF33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 name="Object 76"/>
            <p:cNvGraphicFramePr>
              <a:graphicFrameLocks noChangeAspect="1"/>
            </p:cNvGraphicFramePr>
            <p:nvPr/>
          </p:nvGraphicFramePr>
          <p:xfrm>
            <a:off x="2543" y="2750"/>
            <a:ext cx="165" cy="156"/>
          </p:xfrm>
          <a:graphic>
            <a:graphicData uri="http://schemas.openxmlformats.org/presentationml/2006/ole">
              <mc:AlternateContent xmlns:mc="http://schemas.openxmlformats.org/markup-compatibility/2006">
                <mc:Choice xmlns:v="urn:schemas-microsoft-com:vml" Requires="v">
                  <p:oleObj spid="_x0000_s58426" name="公式" r:id="rId3" imgW="152334" imgH="190417" progId="Equation.3">
                    <p:embed/>
                  </p:oleObj>
                </mc:Choice>
                <mc:Fallback>
                  <p:oleObj name="公式" r:id="rId3" imgW="152334" imgH="190417" progId="Equation.3">
                    <p:embed/>
                    <p:pic>
                      <p:nvPicPr>
                        <p:cNvPr id="15371" name="Object 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3" y="2750"/>
                          <a:ext cx="165"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Line 77"/>
            <p:cNvSpPr>
              <a:spLocks noChangeShapeType="1"/>
            </p:cNvSpPr>
            <p:nvPr/>
          </p:nvSpPr>
          <p:spPr bwMode="auto">
            <a:xfrm>
              <a:off x="1989" y="2881"/>
              <a:ext cx="2098" cy="17"/>
            </a:xfrm>
            <a:prstGeom prst="line">
              <a:avLst/>
            </a:prstGeom>
            <a:noFill/>
            <a:ln w="38100">
              <a:solidFill>
                <a:srgbClr val="3333CC"/>
              </a:solidFill>
              <a:prstDash val="dash"/>
              <a:round/>
              <a:headEnd/>
              <a:tailEnd/>
            </a:ln>
          </p:spPr>
          <p:txBody>
            <a:bodyPr anchor="ctr">
              <a:spAutoFit/>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 name="Line 78"/>
            <p:cNvSpPr>
              <a:spLocks noChangeShapeType="1"/>
            </p:cNvSpPr>
            <p:nvPr/>
          </p:nvSpPr>
          <p:spPr bwMode="auto">
            <a:xfrm>
              <a:off x="1475" y="2812"/>
              <a:ext cx="435" cy="0"/>
            </a:xfrm>
            <a:prstGeom prst="line">
              <a:avLst/>
            </a:prstGeom>
            <a:noFill/>
            <a:ln w="28575">
              <a:solidFill>
                <a:srgbClr val="CC99FF"/>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 name="Line 79"/>
            <p:cNvSpPr>
              <a:spLocks noChangeShapeType="1"/>
            </p:cNvSpPr>
            <p:nvPr/>
          </p:nvSpPr>
          <p:spPr bwMode="auto">
            <a:xfrm>
              <a:off x="1475" y="2905"/>
              <a:ext cx="435" cy="0"/>
            </a:xfrm>
            <a:prstGeom prst="line">
              <a:avLst/>
            </a:prstGeom>
            <a:noFill/>
            <a:ln w="28575">
              <a:solidFill>
                <a:srgbClr val="CC99FF"/>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 name="Line 80"/>
            <p:cNvSpPr>
              <a:spLocks noChangeShapeType="1"/>
            </p:cNvSpPr>
            <p:nvPr/>
          </p:nvSpPr>
          <p:spPr bwMode="auto">
            <a:xfrm>
              <a:off x="1475" y="2997"/>
              <a:ext cx="435" cy="0"/>
            </a:xfrm>
            <a:prstGeom prst="line">
              <a:avLst/>
            </a:prstGeom>
            <a:noFill/>
            <a:ln w="28575">
              <a:solidFill>
                <a:srgbClr val="CC99FF"/>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 name="Text Box 81"/>
            <p:cNvSpPr txBox="1">
              <a:spLocks noChangeArrowheads="1"/>
            </p:cNvSpPr>
            <p:nvPr/>
          </p:nvSpPr>
          <p:spPr bwMode="auto">
            <a:xfrm>
              <a:off x="1351" y="3062"/>
              <a:ext cx="713" cy="190"/>
            </a:xfrm>
            <a:prstGeom prst="rect">
              <a:avLst/>
            </a:prstGeom>
            <a:noFill/>
            <a:ln w="9525">
              <a:noFill/>
              <a:miter lim="800000"/>
              <a:headEnd/>
              <a:tailEnd/>
            </a:ln>
          </p:spPr>
          <p:txBody>
            <a:bodyPr>
              <a:spAutoFit/>
            </a:bodyPr>
            <a:lstStyle/>
            <a:p>
              <a:pPr fontAlgn="auto">
                <a:spcBef>
                  <a:spcPct val="50000"/>
                </a:spcBef>
                <a:spcAft>
                  <a:spcPts val="0"/>
                </a:spcAft>
                <a:defRPr/>
              </a:pPr>
              <a:r>
                <a:rPr lang="zh-CN" altLang="en-US" sz="2000" b="1" kern="0">
                  <a:solidFill>
                    <a:sysClr val="windowText" lastClr="000000"/>
                  </a:solidFill>
                  <a:latin typeface="Times New Roman" pitchFamily="18" charset="0"/>
                  <a:ea typeface="+mn-ea"/>
                </a:rPr>
                <a:t>电子束</a:t>
              </a:r>
            </a:p>
          </p:txBody>
        </p:sp>
        <p:sp>
          <p:nvSpPr>
            <p:cNvPr id="15" name="Text Box 82"/>
            <p:cNvSpPr txBox="1">
              <a:spLocks noChangeArrowheads="1"/>
            </p:cNvSpPr>
            <p:nvPr/>
          </p:nvSpPr>
          <p:spPr bwMode="auto">
            <a:xfrm>
              <a:off x="1853" y="3264"/>
              <a:ext cx="595" cy="190"/>
            </a:xfrm>
            <a:prstGeom prst="rect">
              <a:avLst/>
            </a:prstGeom>
            <a:noFill/>
            <a:ln w="9525">
              <a:noFill/>
              <a:miter lim="800000"/>
              <a:headEnd/>
              <a:tailEnd/>
            </a:ln>
          </p:spPr>
          <p:txBody>
            <a:bodyPr>
              <a:spAutoFit/>
            </a:bodyPr>
            <a:lstStyle/>
            <a:p>
              <a:pPr fontAlgn="auto">
                <a:spcBef>
                  <a:spcPct val="50000"/>
                </a:spcBef>
                <a:spcAft>
                  <a:spcPts val="0"/>
                </a:spcAft>
                <a:defRPr/>
              </a:pPr>
              <a:r>
                <a:rPr lang="zh-CN" altLang="en-US" sz="2000" b="1" kern="0">
                  <a:solidFill>
                    <a:sysClr val="windowText" lastClr="000000"/>
                  </a:solidFill>
                  <a:latin typeface="Times New Roman" pitchFamily="18" charset="0"/>
                  <a:ea typeface="+mn-ea"/>
                </a:rPr>
                <a:t>狭缝</a:t>
              </a:r>
            </a:p>
          </p:txBody>
        </p:sp>
        <p:sp>
          <p:nvSpPr>
            <p:cNvPr id="16" name="Rectangle 83"/>
            <p:cNvSpPr>
              <a:spLocks noChangeArrowheads="1"/>
            </p:cNvSpPr>
            <p:nvPr/>
          </p:nvSpPr>
          <p:spPr bwMode="auto">
            <a:xfrm>
              <a:off x="2979" y="2352"/>
              <a:ext cx="40" cy="1026"/>
            </a:xfrm>
            <a:prstGeom prst="rect">
              <a:avLst/>
            </a:prstGeom>
            <a:gradFill rotWithShape="0">
              <a:gsLst>
                <a:gs pos="0">
                  <a:srgbClr val="CCCCFF"/>
                </a:gs>
                <a:gs pos="50000">
                  <a:srgbClr val="CCCCFF">
                    <a:gamma/>
                    <a:shade val="46275"/>
                    <a:invGamma/>
                  </a:srgbClr>
                </a:gs>
                <a:gs pos="100000">
                  <a:srgbClr val="CCCCFF"/>
                </a:gs>
              </a:gsLst>
              <a:lin ang="0" scaled="1"/>
            </a:gradFill>
            <a:ln w="9525">
              <a:no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7" name="Freeform 84"/>
            <p:cNvSpPr>
              <a:spLocks/>
            </p:cNvSpPr>
            <p:nvPr/>
          </p:nvSpPr>
          <p:spPr bwMode="auto">
            <a:xfrm>
              <a:off x="2939" y="2451"/>
              <a:ext cx="990" cy="893"/>
            </a:xfrm>
            <a:custGeom>
              <a:avLst/>
              <a:gdLst>
                <a:gd name="T0" fmla="*/ 13 w 1200"/>
                <a:gd name="T1" fmla="*/ 0 h 1344"/>
                <a:gd name="T2" fmla="*/ 8 w 1200"/>
                <a:gd name="T3" fmla="*/ 1 h 1344"/>
                <a:gd name="T4" fmla="*/ 18 w 1200"/>
                <a:gd name="T5" fmla="*/ 1 h 1344"/>
                <a:gd name="T6" fmla="*/ 8 w 1200"/>
                <a:gd name="T7" fmla="*/ 1 h 1344"/>
                <a:gd name="T8" fmla="*/ 68 w 1200"/>
                <a:gd name="T9" fmla="*/ 1 h 1344"/>
                <a:gd name="T10" fmla="*/ 8 w 1200"/>
                <a:gd name="T11" fmla="*/ 2 h 1344"/>
                <a:gd name="T12" fmla="*/ 18 w 1200"/>
                <a:gd name="T13" fmla="*/ 3 h 1344"/>
                <a:gd name="T14" fmla="*/ 8 w 1200"/>
                <a:gd name="T15" fmla="*/ 3 h 1344"/>
                <a:gd name="T16" fmla="*/ 16 w 1200"/>
                <a:gd name="T17" fmla="*/ 3 h 13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00"/>
                <a:gd name="T28" fmla="*/ 0 h 1344"/>
                <a:gd name="T29" fmla="*/ 1200 w 1200"/>
                <a:gd name="T30" fmla="*/ 1344 h 13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00" h="1344">
                  <a:moveTo>
                    <a:pt x="240" y="0"/>
                  </a:moveTo>
                  <a:cubicBezTo>
                    <a:pt x="184" y="28"/>
                    <a:pt x="128" y="56"/>
                    <a:pt x="144" y="96"/>
                  </a:cubicBezTo>
                  <a:cubicBezTo>
                    <a:pt x="160" y="136"/>
                    <a:pt x="336" y="200"/>
                    <a:pt x="336" y="240"/>
                  </a:cubicBezTo>
                  <a:cubicBezTo>
                    <a:pt x="336" y="280"/>
                    <a:pt x="0" y="264"/>
                    <a:pt x="144" y="336"/>
                  </a:cubicBezTo>
                  <a:cubicBezTo>
                    <a:pt x="288" y="408"/>
                    <a:pt x="1200" y="568"/>
                    <a:pt x="1200" y="672"/>
                  </a:cubicBezTo>
                  <a:cubicBezTo>
                    <a:pt x="1200" y="776"/>
                    <a:pt x="288" y="888"/>
                    <a:pt x="144" y="960"/>
                  </a:cubicBezTo>
                  <a:cubicBezTo>
                    <a:pt x="0" y="1032"/>
                    <a:pt x="336" y="1056"/>
                    <a:pt x="336" y="1104"/>
                  </a:cubicBezTo>
                  <a:cubicBezTo>
                    <a:pt x="336" y="1152"/>
                    <a:pt x="152" y="1208"/>
                    <a:pt x="144" y="1248"/>
                  </a:cubicBezTo>
                  <a:cubicBezTo>
                    <a:pt x="136" y="1288"/>
                    <a:pt x="212" y="1316"/>
                    <a:pt x="288" y="1344"/>
                  </a:cubicBezTo>
                </a:path>
              </a:pathLst>
            </a:cu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8" name="Rectangle 85"/>
            <p:cNvSpPr>
              <a:spLocks noChangeArrowheads="1"/>
            </p:cNvSpPr>
            <p:nvPr/>
          </p:nvSpPr>
          <p:spPr bwMode="auto">
            <a:xfrm>
              <a:off x="2405" y="3504"/>
              <a:ext cx="1382" cy="190"/>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000" b="1" kern="0">
                  <a:solidFill>
                    <a:sysClr val="windowText" lastClr="000000"/>
                  </a:solidFill>
                  <a:latin typeface="Times New Roman" pitchFamily="18" charset="0"/>
                  <a:ea typeface="+mn-ea"/>
                </a:rPr>
                <a:t>电子的单缝衍射</a:t>
              </a:r>
            </a:p>
          </p:txBody>
        </p:sp>
        <p:grpSp>
          <p:nvGrpSpPr>
            <p:cNvPr id="19" name="Group 86"/>
            <p:cNvGrpSpPr>
              <a:grpSpLocks/>
            </p:cNvGrpSpPr>
            <p:nvPr/>
          </p:nvGrpSpPr>
          <p:grpSpPr bwMode="auto">
            <a:xfrm>
              <a:off x="4201" y="2309"/>
              <a:ext cx="484" cy="1299"/>
              <a:chOff x="4224" y="2256"/>
              <a:chExt cx="624" cy="1392"/>
            </a:xfrm>
          </p:grpSpPr>
          <p:sp>
            <p:nvSpPr>
              <p:cNvPr id="20" name="Rectangle 87"/>
              <p:cNvSpPr>
                <a:spLocks noChangeArrowheads="1"/>
              </p:cNvSpPr>
              <p:nvPr/>
            </p:nvSpPr>
            <p:spPr bwMode="auto">
              <a:xfrm>
                <a:off x="4237" y="2815"/>
                <a:ext cx="554" cy="164"/>
              </a:xfrm>
              <a:prstGeom prst="rect">
                <a:avLst/>
              </a:prstGeom>
              <a:gradFill rotWithShape="0">
                <a:gsLst>
                  <a:gs pos="0">
                    <a:srgbClr val="FFFFFF"/>
                  </a:gs>
                  <a:gs pos="50000">
                    <a:srgbClr val="CC99FF"/>
                  </a:gs>
                  <a:gs pos="100000">
                    <a:srgbClr val="FFFFFF"/>
                  </a:gs>
                </a:gsLst>
                <a:lin ang="5400000" scaled="1"/>
              </a:gradFill>
              <a:ln w="9525">
                <a:miter lim="800000"/>
                <a:headEnd/>
                <a:tailEnd/>
              </a:ln>
              <a:scene3d>
                <a:camera prst="legacyObliqueTopRight">
                  <a:rot lat="0" lon="899994" rev="0"/>
                </a:camera>
                <a:lightRig rig="legacyFlat1" dir="t"/>
              </a:scene3d>
              <a:sp3d prstMaterial="legacyMatte">
                <a:bevelT w="13500" h="13500" prst="angle"/>
                <a:bevelB w="13500" h="13500" prst="angle"/>
                <a:extrusionClr>
                  <a:srgbClr val="CC99FF"/>
                </a:extrusionClr>
              </a:sp3d>
            </p:spPr>
            <p:txBody>
              <a:bodyPr wrap="none" anchor="ctr">
                <a:flatTx/>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1" name="Rectangle 88"/>
              <p:cNvSpPr>
                <a:spLocks noChangeArrowheads="1"/>
              </p:cNvSpPr>
              <p:nvPr/>
            </p:nvSpPr>
            <p:spPr bwMode="auto">
              <a:xfrm>
                <a:off x="4237" y="3046"/>
                <a:ext cx="554" cy="74"/>
              </a:xfrm>
              <a:prstGeom prst="rect">
                <a:avLst/>
              </a:prstGeom>
              <a:gradFill rotWithShape="0">
                <a:gsLst>
                  <a:gs pos="0">
                    <a:srgbClr val="FFFFFF"/>
                  </a:gs>
                  <a:gs pos="50000">
                    <a:srgbClr val="CC99FF"/>
                  </a:gs>
                  <a:gs pos="100000">
                    <a:srgbClr val="FFFFFF"/>
                  </a:gs>
                </a:gsLst>
                <a:lin ang="5400000" scaled="1"/>
              </a:gradFill>
              <a:ln w="9525">
                <a:miter lim="800000"/>
                <a:headEnd/>
                <a:tailEnd/>
              </a:ln>
              <a:scene3d>
                <a:camera prst="legacyObliqueTopRight">
                  <a:rot lat="0" lon="899994" rev="0"/>
                </a:camera>
                <a:lightRig rig="legacyFlat1" dir="t"/>
              </a:scene3d>
              <a:sp3d prstMaterial="legacyMatte">
                <a:bevelT w="13500" h="13500" prst="angle"/>
                <a:bevelB w="13500" h="13500" prst="angle"/>
                <a:extrusionClr>
                  <a:srgbClr val="CC99FF"/>
                </a:extrusionClr>
              </a:sp3d>
            </p:spPr>
            <p:txBody>
              <a:bodyPr wrap="none" anchor="ctr">
                <a:flatTx/>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2" name="Rectangle 89"/>
              <p:cNvSpPr>
                <a:spLocks noChangeArrowheads="1"/>
              </p:cNvSpPr>
              <p:nvPr/>
            </p:nvSpPr>
            <p:spPr bwMode="auto">
              <a:xfrm>
                <a:off x="4236" y="2682"/>
                <a:ext cx="554" cy="67"/>
              </a:xfrm>
              <a:prstGeom prst="rect">
                <a:avLst/>
              </a:prstGeom>
              <a:gradFill rotWithShape="0">
                <a:gsLst>
                  <a:gs pos="0">
                    <a:srgbClr val="FFFFFF"/>
                  </a:gs>
                  <a:gs pos="50000">
                    <a:srgbClr val="CC99FF"/>
                  </a:gs>
                  <a:gs pos="100000">
                    <a:srgbClr val="FFFFFF"/>
                  </a:gs>
                </a:gsLst>
                <a:lin ang="5400000" scaled="1"/>
              </a:gradFill>
              <a:ln w="9525">
                <a:miter lim="800000"/>
                <a:headEnd/>
                <a:tailEnd/>
              </a:ln>
              <a:scene3d>
                <a:camera prst="legacyObliqueTopRight">
                  <a:rot lat="0" lon="899994" rev="0"/>
                </a:camera>
                <a:lightRig rig="legacyFlat1" dir="t"/>
              </a:scene3d>
              <a:sp3d prstMaterial="legacyMatte">
                <a:bevelT w="13500" h="13500" prst="angle"/>
                <a:bevelB w="13500" h="13500" prst="angle"/>
                <a:extrusionClr>
                  <a:srgbClr val="CC99FF"/>
                </a:extrusionClr>
              </a:sp3d>
            </p:spPr>
            <p:txBody>
              <a:bodyPr wrap="none" anchor="ctr">
                <a:flatTx/>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3" name="Rectangle 90"/>
              <p:cNvSpPr>
                <a:spLocks noChangeArrowheads="1"/>
              </p:cNvSpPr>
              <p:nvPr/>
            </p:nvSpPr>
            <p:spPr bwMode="auto">
              <a:xfrm>
                <a:off x="4236" y="2550"/>
                <a:ext cx="554" cy="66"/>
              </a:xfrm>
              <a:prstGeom prst="rect">
                <a:avLst/>
              </a:prstGeom>
              <a:gradFill rotWithShape="0">
                <a:gsLst>
                  <a:gs pos="0">
                    <a:srgbClr val="FFFFFF"/>
                  </a:gs>
                  <a:gs pos="50000">
                    <a:srgbClr val="CC99FF"/>
                  </a:gs>
                  <a:gs pos="100000">
                    <a:srgbClr val="FFFFFF"/>
                  </a:gs>
                </a:gsLst>
                <a:lin ang="5400000" scaled="1"/>
              </a:gradFill>
              <a:ln w="9525">
                <a:miter lim="800000"/>
                <a:headEnd/>
                <a:tailEnd/>
              </a:ln>
              <a:scene3d>
                <a:camera prst="legacyObliqueTopRight">
                  <a:rot lat="0" lon="899994" rev="0"/>
                </a:camera>
                <a:lightRig rig="legacyFlat1" dir="t"/>
              </a:scene3d>
              <a:sp3d prstMaterial="legacyMatte">
                <a:bevelT w="13500" h="13500" prst="angle"/>
                <a:bevelB w="13500" h="13500" prst="angle"/>
                <a:extrusionClr>
                  <a:srgbClr val="CC99FF"/>
                </a:extrusionClr>
              </a:sp3d>
            </p:spPr>
            <p:txBody>
              <a:bodyPr wrap="none" anchor="ctr">
                <a:flatTx/>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4" name="Rectangle 91"/>
              <p:cNvSpPr>
                <a:spLocks noChangeArrowheads="1"/>
              </p:cNvSpPr>
              <p:nvPr/>
            </p:nvSpPr>
            <p:spPr bwMode="auto">
              <a:xfrm>
                <a:off x="4237" y="3179"/>
                <a:ext cx="554" cy="66"/>
              </a:xfrm>
              <a:prstGeom prst="rect">
                <a:avLst/>
              </a:prstGeom>
              <a:gradFill rotWithShape="0">
                <a:gsLst>
                  <a:gs pos="0">
                    <a:srgbClr val="FFFFFF"/>
                  </a:gs>
                  <a:gs pos="50000">
                    <a:srgbClr val="CC99FF"/>
                  </a:gs>
                  <a:gs pos="100000">
                    <a:srgbClr val="FFFFFF"/>
                  </a:gs>
                </a:gsLst>
                <a:lin ang="5400000" scaled="1"/>
              </a:gradFill>
              <a:ln w="9525">
                <a:miter lim="800000"/>
                <a:headEnd/>
                <a:tailEnd/>
              </a:ln>
              <a:scene3d>
                <a:camera prst="legacyObliqueTopRight">
                  <a:rot lat="0" lon="899994" rev="0"/>
                </a:camera>
                <a:lightRig rig="legacyFlat1" dir="t"/>
              </a:scene3d>
              <a:sp3d prstMaterial="legacyMatte">
                <a:bevelT w="13500" h="13500" prst="angle"/>
                <a:bevelB w="13500" h="13500" prst="angle"/>
                <a:extrusionClr>
                  <a:srgbClr val="CC99FF"/>
                </a:extrusionClr>
              </a:sp3d>
            </p:spPr>
            <p:txBody>
              <a:bodyPr wrap="none" anchor="ctr">
                <a:flatTx/>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5" name="Rectangle 92"/>
              <p:cNvSpPr>
                <a:spLocks noChangeArrowheads="1"/>
              </p:cNvSpPr>
              <p:nvPr/>
            </p:nvSpPr>
            <p:spPr bwMode="auto">
              <a:xfrm>
                <a:off x="4239" y="3312"/>
                <a:ext cx="565" cy="66"/>
              </a:xfrm>
              <a:prstGeom prst="rect">
                <a:avLst/>
              </a:prstGeom>
              <a:gradFill rotWithShape="0">
                <a:gsLst>
                  <a:gs pos="0">
                    <a:srgbClr val="FFFFFF"/>
                  </a:gs>
                  <a:gs pos="50000">
                    <a:srgbClr val="CC99FF"/>
                  </a:gs>
                  <a:gs pos="100000">
                    <a:srgbClr val="FFFFFF"/>
                  </a:gs>
                </a:gsLst>
                <a:lin ang="5400000" scaled="1"/>
              </a:gradFill>
              <a:ln w="9525">
                <a:miter lim="800000"/>
                <a:headEnd/>
                <a:tailEnd/>
              </a:ln>
              <a:scene3d>
                <a:camera prst="legacyObliqueTopRight">
                  <a:rot lat="0" lon="899994" rev="0"/>
                </a:camera>
                <a:lightRig rig="legacyFlat1" dir="t"/>
              </a:scene3d>
              <a:sp3d prstMaterial="legacyMatte">
                <a:bevelT w="13500" h="13500" prst="angle"/>
                <a:bevelB w="13500" h="13500" prst="angle"/>
                <a:extrusionClr>
                  <a:srgbClr val="CC99FF"/>
                </a:extrusionClr>
              </a:sp3d>
            </p:spPr>
            <p:txBody>
              <a:bodyPr wrap="none" anchor="ctr">
                <a:flatTx/>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6" name="Rectangle 93"/>
              <p:cNvSpPr>
                <a:spLocks noChangeArrowheads="1"/>
              </p:cNvSpPr>
              <p:nvPr/>
            </p:nvSpPr>
            <p:spPr bwMode="auto">
              <a:xfrm>
                <a:off x="4241" y="3456"/>
                <a:ext cx="565" cy="66"/>
              </a:xfrm>
              <a:prstGeom prst="rect">
                <a:avLst/>
              </a:prstGeom>
              <a:gradFill rotWithShape="0">
                <a:gsLst>
                  <a:gs pos="0">
                    <a:srgbClr val="FFFFFF"/>
                  </a:gs>
                  <a:gs pos="50000">
                    <a:srgbClr val="CC99FF"/>
                  </a:gs>
                  <a:gs pos="100000">
                    <a:srgbClr val="FFFFFF"/>
                  </a:gs>
                </a:gsLst>
                <a:lin ang="5400000" scaled="1"/>
              </a:gradFill>
              <a:ln w="9525">
                <a:miter lim="800000"/>
                <a:headEnd/>
                <a:tailEnd/>
              </a:ln>
              <a:scene3d>
                <a:camera prst="legacyObliqueTopRight">
                  <a:rot lat="0" lon="899994" rev="0"/>
                </a:camera>
                <a:lightRig rig="legacyFlat1" dir="t"/>
              </a:scene3d>
              <a:sp3d prstMaterial="legacyMatte">
                <a:bevelT w="13500" h="13500" prst="angle"/>
                <a:bevelB w="13500" h="13500" prst="angle"/>
                <a:extrusionClr>
                  <a:srgbClr val="CC99FF"/>
                </a:extrusionClr>
              </a:sp3d>
            </p:spPr>
            <p:txBody>
              <a:bodyPr wrap="none" anchor="ctr">
                <a:flatTx/>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7" name="Rectangle 94"/>
              <p:cNvSpPr>
                <a:spLocks noChangeArrowheads="1"/>
              </p:cNvSpPr>
              <p:nvPr/>
            </p:nvSpPr>
            <p:spPr bwMode="auto">
              <a:xfrm>
                <a:off x="4237" y="2400"/>
                <a:ext cx="554" cy="66"/>
              </a:xfrm>
              <a:prstGeom prst="rect">
                <a:avLst/>
              </a:prstGeom>
              <a:gradFill rotWithShape="0">
                <a:gsLst>
                  <a:gs pos="0">
                    <a:srgbClr val="FFFFFF"/>
                  </a:gs>
                  <a:gs pos="50000">
                    <a:srgbClr val="CC99FF"/>
                  </a:gs>
                  <a:gs pos="100000">
                    <a:srgbClr val="FFFFFF"/>
                  </a:gs>
                </a:gsLst>
                <a:lin ang="5400000" scaled="1"/>
              </a:gradFill>
              <a:ln w="9525">
                <a:miter lim="800000"/>
                <a:headEnd/>
                <a:tailEnd/>
              </a:ln>
              <a:scene3d>
                <a:camera prst="legacyObliqueTopRight">
                  <a:rot lat="0" lon="899994" rev="0"/>
                </a:camera>
                <a:lightRig rig="legacyFlat1" dir="t"/>
              </a:scene3d>
              <a:sp3d prstMaterial="legacyMatte">
                <a:bevelT w="13500" h="13500" prst="angle"/>
                <a:bevelB w="13500" h="13500" prst="angle"/>
                <a:extrusionClr>
                  <a:srgbClr val="CC99FF"/>
                </a:extrusionClr>
              </a:sp3d>
            </p:spPr>
            <p:txBody>
              <a:bodyPr wrap="none" anchor="ctr">
                <a:flatTx/>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28" name="Group 95"/>
              <p:cNvGrpSpPr>
                <a:grpSpLocks/>
              </p:cNvGrpSpPr>
              <p:nvPr/>
            </p:nvGrpSpPr>
            <p:grpSpPr bwMode="auto">
              <a:xfrm>
                <a:off x="4224" y="2256"/>
                <a:ext cx="624" cy="1392"/>
                <a:chOff x="4176" y="2256"/>
                <a:chExt cx="672" cy="1392"/>
              </a:xfrm>
            </p:grpSpPr>
            <p:sp>
              <p:nvSpPr>
                <p:cNvPr id="29" name="Line 96"/>
                <p:cNvSpPr>
                  <a:spLocks noChangeShapeType="1"/>
                </p:cNvSpPr>
                <p:nvPr/>
              </p:nvSpPr>
              <p:spPr bwMode="auto">
                <a:xfrm>
                  <a:off x="4176" y="2256"/>
                  <a:ext cx="681" cy="48"/>
                </a:xfrm>
                <a:prstGeom prst="line">
                  <a:avLst/>
                </a:prstGeom>
                <a:noFill/>
                <a:ln w="9525">
                  <a:solidFill>
                    <a:srgbClr val="CC99FF"/>
                  </a:solidFill>
                  <a:miter lim="800000"/>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0" name="Line 97"/>
                <p:cNvSpPr>
                  <a:spLocks noChangeShapeType="1"/>
                </p:cNvSpPr>
                <p:nvPr/>
              </p:nvSpPr>
              <p:spPr bwMode="auto">
                <a:xfrm>
                  <a:off x="4176" y="3600"/>
                  <a:ext cx="681" cy="48"/>
                </a:xfrm>
                <a:prstGeom prst="line">
                  <a:avLst/>
                </a:prstGeom>
                <a:noFill/>
                <a:ln w="9525">
                  <a:solidFill>
                    <a:srgbClr val="CC99FF"/>
                  </a:solidFill>
                  <a:miter lim="800000"/>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1" name="Line 98"/>
                <p:cNvSpPr>
                  <a:spLocks noChangeShapeType="1"/>
                </p:cNvSpPr>
                <p:nvPr/>
              </p:nvSpPr>
              <p:spPr bwMode="auto">
                <a:xfrm>
                  <a:off x="4176" y="2256"/>
                  <a:ext cx="0" cy="1344"/>
                </a:xfrm>
                <a:prstGeom prst="line">
                  <a:avLst/>
                </a:prstGeom>
                <a:noFill/>
                <a:ln w="9525">
                  <a:solidFill>
                    <a:srgbClr val="CC99FF"/>
                  </a:solidFill>
                  <a:miter lim="800000"/>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2" name="Line 99"/>
                <p:cNvSpPr>
                  <a:spLocks noChangeShapeType="1"/>
                </p:cNvSpPr>
                <p:nvPr/>
              </p:nvSpPr>
              <p:spPr bwMode="auto">
                <a:xfrm>
                  <a:off x="4848" y="2304"/>
                  <a:ext cx="0" cy="1344"/>
                </a:xfrm>
                <a:prstGeom prst="line">
                  <a:avLst/>
                </a:prstGeom>
                <a:noFill/>
                <a:ln w="9525">
                  <a:solidFill>
                    <a:srgbClr val="CC99FF"/>
                  </a:solidFill>
                  <a:miter lim="800000"/>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grpSp>
      <p:sp>
        <p:nvSpPr>
          <p:cNvPr id="33" name="Rectangle 100"/>
          <p:cNvSpPr>
            <a:spLocks noChangeArrowheads="1"/>
          </p:cNvSpPr>
          <p:nvPr/>
        </p:nvSpPr>
        <p:spPr bwMode="auto">
          <a:xfrm>
            <a:off x="1862279" y="748730"/>
            <a:ext cx="8680020"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pPr>
            <a:r>
              <a:rPr lang="zh-CN" altLang="en-US" sz="2800" b="1" dirty="0">
                <a:solidFill>
                  <a:srgbClr val="009900"/>
                </a:solidFill>
                <a:latin typeface="Times New Roman" panose="02020603050405020304" pitchFamily="18" charset="0"/>
              </a:rPr>
              <a:t>电子密集处，波的强度大；电子稀疏处，波的强度小。</a:t>
            </a:r>
            <a:endParaRPr lang="en-US" altLang="zh-CN" sz="2800" b="1" dirty="0">
              <a:solidFill>
                <a:srgbClr val="009900"/>
              </a:solidFill>
              <a:latin typeface="Times New Roman" panose="02020603050405020304" pitchFamily="18" charset="0"/>
            </a:endParaRPr>
          </a:p>
        </p:txBody>
      </p:sp>
      <p:sp>
        <p:nvSpPr>
          <p:cNvPr id="34" name="Rectangle 101"/>
          <p:cNvSpPr>
            <a:spLocks noChangeArrowheads="1"/>
          </p:cNvSpPr>
          <p:nvPr/>
        </p:nvSpPr>
        <p:spPr bwMode="auto">
          <a:xfrm>
            <a:off x="3367816" y="169293"/>
            <a:ext cx="47402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640064"/>
              </a:buClr>
              <a:buFont typeface="Wingdings" panose="05000000000000000000" pitchFamily="2" charset="2"/>
              <a:buChar char="u"/>
            </a:pPr>
            <a:r>
              <a:rPr lang="zh-CN" altLang="en-US" sz="3200" b="1" dirty="0">
                <a:latin typeface="Times New Roman" panose="02020603050405020304" pitchFamily="18" charset="0"/>
                <a:ea typeface="黑体" panose="02010609060101010101" pitchFamily="49" charset="-122"/>
              </a:rPr>
              <a:t>从</a:t>
            </a:r>
            <a:r>
              <a:rPr lang="zh-CN" altLang="en-US" sz="3200" b="1" dirty="0">
                <a:solidFill>
                  <a:srgbClr val="CC0000"/>
                </a:solidFill>
                <a:latin typeface="Times New Roman" panose="02020603050405020304" pitchFamily="18" charset="0"/>
                <a:ea typeface="黑体" panose="02010609060101010101" pitchFamily="49" charset="-122"/>
              </a:rPr>
              <a:t>波动性</a:t>
            </a:r>
            <a:r>
              <a:rPr lang="zh-CN" altLang="en-US" sz="3200" b="1" dirty="0">
                <a:latin typeface="Times New Roman" panose="02020603050405020304" pitchFamily="18" charset="0"/>
                <a:ea typeface="黑体" panose="02010609060101010101" pitchFamily="49" charset="-122"/>
              </a:rPr>
              <a:t>方面解释</a:t>
            </a:r>
          </a:p>
        </p:txBody>
      </p:sp>
      <p:sp>
        <p:nvSpPr>
          <p:cNvPr id="35" name="Text Box 104"/>
          <p:cNvSpPr txBox="1">
            <a:spLocks noChangeArrowheads="1"/>
          </p:cNvSpPr>
          <p:nvPr/>
        </p:nvSpPr>
        <p:spPr bwMode="auto">
          <a:xfrm>
            <a:off x="2024848" y="1499917"/>
            <a:ext cx="8626129"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zh-CN" altLang="en-US" sz="2800" b="1" dirty="0">
                <a:solidFill>
                  <a:srgbClr val="CC3300"/>
                </a:solidFill>
                <a:latin typeface="Times New Roman" panose="02020603050405020304" pitchFamily="18" charset="0"/>
              </a:rPr>
              <a:t>电子出现在单位体积内的概率</a:t>
            </a:r>
            <a:r>
              <a:rPr lang="en-US" altLang="zh-CN" sz="2800" b="1" dirty="0">
                <a:solidFill>
                  <a:srgbClr val="CC3300"/>
                </a:solidFill>
                <a:latin typeface="Times New Roman" panose="02020603050405020304" pitchFamily="18" charset="0"/>
              </a:rPr>
              <a:t>(</a:t>
            </a:r>
            <a:r>
              <a:rPr lang="zh-CN" altLang="en-US" sz="2800" b="1" dirty="0">
                <a:solidFill>
                  <a:srgbClr val="CC3300"/>
                </a:solidFill>
                <a:latin typeface="Times New Roman" panose="02020603050405020304" pitchFamily="18" charset="0"/>
              </a:rPr>
              <a:t>概率密度</a:t>
            </a:r>
            <a:r>
              <a:rPr lang="en-US" altLang="zh-CN" sz="2800" b="1" dirty="0">
                <a:solidFill>
                  <a:srgbClr val="CC3300"/>
                </a:solidFill>
                <a:latin typeface="Times New Roman" panose="02020603050405020304" pitchFamily="18" charset="0"/>
              </a:rPr>
              <a:t>)</a:t>
            </a:r>
            <a:r>
              <a:rPr lang="zh-CN" altLang="en-US" sz="2800" b="1" dirty="0">
                <a:solidFill>
                  <a:srgbClr val="CC3300"/>
                </a:solidFill>
                <a:latin typeface="Times New Roman" panose="02020603050405020304" pitchFamily="18" charset="0"/>
              </a:rPr>
              <a:t>正比于波的强度。 </a:t>
            </a:r>
          </a:p>
        </p:txBody>
      </p:sp>
      <p:graphicFrame>
        <p:nvGraphicFramePr>
          <p:cNvPr id="36" name="Object 7"/>
          <p:cNvGraphicFramePr>
            <a:graphicFrameLocks noChangeAspect="1"/>
          </p:cNvGraphicFramePr>
          <p:nvPr>
            <p:extLst>
              <p:ext uri="{D42A27DB-BD31-4B8C-83A1-F6EECF244321}">
                <p14:modId xmlns:p14="http://schemas.microsoft.com/office/powerpoint/2010/main" val="4289630039"/>
              </p:ext>
            </p:extLst>
          </p:nvPr>
        </p:nvGraphicFramePr>
        <p:xfrm>
          <a:off x="6202290" y="2017177"/>
          <a:ext cx="3120515" cy="913727"/>
        </p:xfrm>
        <a:graphic>
          <a:graphicData uri="http://schemas.openxmlformats.org/presentationml/2006/ole">
            <mc:AlternateContent xmlns:mc="http://schemas.openxmlformats.org/markup-compatibility/2006">
              <mc:Choice xmlns:v="urn:schemas-microsoft-com:vml" Requires="v">
                <p:oleObj spid="_x0000_s58427" name="公式" r:id="rId5" imgW="787320" imgH="228600" progId="Equation.3">
                  <p:embed/>
                </p:oleObj>
              </mc:Choice>
              <mc:Fallback>
                <p:oleObj name="公式" r:id="rId5" imgW="787320" imgH="228600" progId="Equation.3">
                  <p:embed/>
                  <p:pic>
                    <p:nvPicPr>
                      <p:cNvPr id="52" name="Object 7"/>
                      <p:cNvPicPr>
                        <a:picLocks noChangeAspect="1" noChangeArrowheads="1"/>
                      </p:cNvPicPr>
                      <p:nvPr/>
                    </p:nvPicPr>
                    <p:blipFill>
                      <a:blip r:embed="rId6"/>
                      <a:srcRect/>
                      <a:stretch>
                        <a:fillRect/>
                      </a:stretch>
                    </p:blipFill>
                    <p:spPr bwMode="auto">
                      <a:xfrm>
                        <a:off x="6202290" y="2017177"/>
                        <a:ext cx="3120515" cy="913727"/>
                      </a:xfrm>
                      <a:prstGeom prst="rect">
                        <a:avLst/>
                      </a:prstGeom>
                      <a:noFill/>
                      <a:ln>
                        <a:noFill/>
                      </a:ln>
                      <a:effectLst/>
                      <a:extLst/>
                    </p:spPr>
                  </p:pic>
                </p:oleObj>
              </mc:Fallback>
            </mc:AlternateContent>
          </a:graphicData>
        </a:graphic>
      </p:graphicFrame>
      <p:sp>
        <p:nvSpPr>
          <p:cNvPr id="38" name="Oval 40"/>
          <p:cNvSpPr>
            <a:spLocks noChangeArrowheads="1"/>
          </p:cNvSpPr>
          <p:nvPr/>
        </p:nvSpPr>
        <p:spPr bwMode="auto">
          <a:xfrm>
            <a:off x="6207321" y="3567756"/>
            <a:ext cx="2210115" cy="2085672"/>
          </a:xfrm>
          <a:prstGeom prst="rect">
            <a:avLst/>
          </a:prstGeom>
          <a:solidFill>
            <a:schemeClr val="bg1"/>
          </a:solidFill>
          <a:ln w="28575">
            <a:no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 name="未知"/>
          <p:cNvSpPr>
            <a:spLocks/>
          </p:cNvSpPr>
          <p:nvPr/>
        </p:nvSpPr>
        <p:spPr bwMode="auto">
          <a:xfrm flipH="1">
            <a:off x="6010911" y="3558340"/>
            <a:ext cx="1997168" cy="1973933"/>
          </a:xfrm>
          <a:custGeom>
            <a:avLst/>
            <a:gdLst>
              <a:gd name="T0" fmla="*/ 2147483647 w 736"/>
              <a:gd name="T1" fmla="*/ 0 h 1536"/>
              <a:gd name="T2" fmla="*/ 2147483647 w 736"/>
              <a:gd name="T3" fmla="*/ 2147483647 h 1536"/>
              <a:gd name="T4" fmla="*/ 2147483647 w 736"/>
              <a:gd name="T5" fmla="*/ 2147483647 h 1536"/>
              <a:gd name="T6" fmla="*/ 0 w 736"/>
              <a:gd name="T7" fmla="*/ 2147483647 h 1536"/>
              <a:gd name="T8" fmla="*/ 2147483647 w 736"/>
              <a:gd name="T9" fmla="*/ 2147483647 h 1536"/>
              <a:gd name="T10" fmla="*/ 2147483647 w 736"/>
              <a:gd name="T11" fmla="*/ 2147483647 h 1536"/>
              <a:gd name="T12" fmla="*/ 2147483647 w 736"/>
              <a:gd name="T13" fmla="*/ 2147483647 h 1536"/>
              <a:gd name="T14" fmla="*/ 0 60000 65536"/>
              <a:gd name="T15" fmla="*/ 0 60000 65536"/>
              <a:gd name="T16" fmla="*/ 0 60000 65536"/>
              <a:gd name="T17" fmla="*/ 0 60000 65536"/>
              <a:gd name="T18" fmla="*/ 0 60000 65536"/>
              <a:gd name="T19" fmla="*/ 0 60000 65536"/>
              <a:gd name="T20" fmla="*/ 0 60000 65536"/>
              <a:gd name="T21" fmla="*/ 0 w 736"/>
              <a:gd name="T22" fmla="*/ 0 h 1536"/>
              <a:gd name="T23" fmla="*/ 736 w 736"/>
              <a:gd name="T24" fmla="*/ 1536 h 15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6" h="1536">
                <a:moveTo>
                  <a:pt x="672" y="0"/>
                </a:moveTo>
                <a:cubicBezTo>
                  <a:pt x="650" y="28"/>
                  <a:pt x="546" y="100"/>
                  <a:pt x="542" y="170"/>
                </a:cubicBezTo>
                <a:cubicBezTo>
                  <a:pt x="538" y="240"/>
                  <a:pt x="736" y="321"/>
                  <a:pt x="646" y="421"/>
                </a:cubicBezTo>
                <a:cubicBezTo>
                  <a:pt x="556" y="521"/>
                  <a:pt x="0" y="653"/>
                  <a:pt x="0" y="768"/>
                </a:cubicBezTo>
                <a:cubicBezTo>
                  <a:pt x="0" y="883"/>
                  <a:pt x="556" y="1014"/>
                  <a:pt x="646" y="1110"/>
                </a:cubicBezTo>
                <a:cubicBezTo>
                  <a:pt x="736" y="1206"/>
                  <a:pt x="538" y="1276"/>
                  <a:pt x="542" y="1347"/>
                </a:cubicBezTo>
                <a:cubicBezTo>
                  <a:pt x="546" y="1418"/>
                  <a:pt x="645" y="1497"/>
                  <a:pt x="672" y="1536"/>
                </a:cubicBezTo>
              </a:path>
            </a:pathLst>
          </a:custGeom>
          <a:solidFill>
            <a:srgbClr val="FF0000"/>
          </a:solidFill>
          <a:ln w="28575">
            <a:solidFill>
              <a:srgbClr val="FF3300"/>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Tree>
    <p:extLst>
      <p:ext uri="{BB962C8B-B14F-4D97-AF65-F5344CB8AC3E}">
        <p14:creationId xmlns:p14="http://schemas.microsoft.com/office/powerpoint/2010/main" val="394315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2000"/>
                                        <p:tgtEl>
                                          <p:spTgt spid="35"/>
                                        </p:tgtEl>
                                      </p:cBhvr>
                                    </p:animEffect>
                                    <p:anim calcmode="lin" valueType="num">
                                      <p:cBhvr>
                                        <p:cTn id="13" dur="2000" fill="hold"/>
                                        <p:tgtEl>
                                          <p:spTgt spid="35"/>
                                        </p:tgtEl>
                                        <p:attrNameLst>
                                          <p:attrName>ppt_w</p:attrName>
                                        </p:attrNameLst>
                                      </p:cBhvr>
                                      <p:tavLst>
                                        <p:tav tm="0" fmla="#ppt_w*sin(2.5*pi*$)">
                                          <p:val>
                                            <p:fltVal val="0"/>
                                          </p:val>
                                        </p:tav>
                                        <p:tav tm="100000">
                                          <p:val>
                                            <p:fltVal val="1"/>
                                          </p:val>
                                        </p:tav>
                                      </p:tavLst>
                                    </p:anim>
                                    <p:anim calcmode="lin" valueType="num">
                                      <p:cBhvr>
                                        <p:cTn id="14"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circle(in)">
                                      <p:cBhvr>
                                        <p:cTn id="24" dur="2000"/>
                                        <p:tgtEl>
                                          <p:spTgt spid="2"/>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circle(in)">
                                      <p:cBhvr>
                                        <p:cTn id="27" dur="2000"/>
                                        <p:tgtEl>
                                          <p:spTgt spid="38"/>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circle(in)">
                                      <p:cBhvr>
                                        <p:cTn id="30"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utoUpdateAnimBg="0"/>
      <p:bldP spid="35" grpId="0"/>
      <p:bldP spid="38" grpId="0" animBg="1"/>
      <p:bldP spid="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4"/>
          <p:cNvSpPr>
            <a:spLocks noChangeArrowheads="1"/>
          </p:cNvSpPr>
          <p:nvPr/>
        </p:nvSpPr>
        <p:spPr bwMode="auto">
          <a:xfrm>
            <a:off x="1798638" y="641350"/>
            <a:ext cx="8869362"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Char char="•"/>
            </a:pPr>
            <a:r>
              <a:rPr lang="zh-CN" altLang="en-US" sz="2800" b="1">
                <a:solidFill>
                  <a:schemeClr val="accent2"/>
                </a:solidFill>
                <a:latin typeface="Times New Roman" panose="02020603050405020304" pitchFamily="18" charset="0"/>
              </a:rPr>
              <a:t>从粒子的观点看</a:t>
            </a:r>
            <a:r>
              <a:rPr lang="zh-CN" altLang="en-US" sz="2800" b="1">
                <a:latin typeface="Times New Roman" panose="02020603050405020304" pitchFamily="18" charset="0"/>
              </a:rPr>
              <a:t>，衍射图样的出现，是由于电子不均匀地射向照相底片各处形成的，有些地方电子密集，有些地方电子稀疏，表示电子射到各处的概率是不同的，电子密集的地方概率大，电子稀疏的地方概率小。</a:t>
            </a:r>
          </a:p>
        </p:txBody>
      </p:sp>
      <p:sp>
        <p:nvSpPr>
          <p:cNvPr id="3" name="矩形 65"/>
          <p:cNvSpPr>
            <a:spLocks noChangeArrowheads="1"/>
          </p:cNvSpPr>
          <p:nvPr/>
        </p:nvSpPr>
        <p:spPr bwMode="auto">
          <a:xfrm>
            <a:off x="3978276" y="57150"/>
            <a:ext cx="2244725" cy="58420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3200" b="1" kern="0" dirty="0">
                <a:solidFill>
                  <a:srgbClr val="FF0000"/>
                </a:solidFill>
                <a:latin typeface="楷体_GB2312" pitchFamily="49" charset="-122"/>
                <a:ea typeface="楷体_GB2312" pitchFamily="49" charset="-122"/>
              </a:rPr>
              <a:t>电子的衍射</a:t>
            </a:r>
            <a:endParaRPr lang="zh-CN" altLang="en-US" sz="3200" b="1" kern="0" dirty="0">
              <a:solidFill>
                <a:srgbClr val="FF0000"/>
              </a:solidFill>
              <a:latin typeface="+mn-lt"/>
              <a:ea typeface="+mn-ea"/>
            </a:endParaRPr>
          </a:p>
        </p:txBody>
      </p:sp>
      <p:sp>
        <p:nvSpPr>
          <p:cNvPr id="64" name="矩形 63"/>
          <p:cNvSpPr>
            <a:spLocks noChangeArrowheads="1"/>
          </p:cNvSpPr>
          <p:nvPr/>
        </p:nvSpPr>
        <p:spPr bwMode="auto">
          <a:xfrm>
            <a:off x="1749425" y="2457450"/>
            <a:ext cx="89154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Char char="•"/>
            </a:pPr>
            <a:r>
              <a:rPr lang="zh-CN" altLang="en-US" sz="2800" b="1" dirty="0">
                <a:solidFill>
                  <a:srgbClr val="C00000"/>
                </a:solidFill>
                <a:latin typeface="Times New Roman" panose="02020603050405020304" pitchFamily="18" charset="0"/>
              </a:rPr>
              <a:t>从波动的观点来看</a:t>
            </a:r>
            <a:r>
              <a:rPr lang="zh-CN" altLang="en-US" sz="2800" b="1" dirty="0">
                <a:solidFill>
                  <a:srgbClr val="7030A0"/>
                </a:solidFill>
                <a:latin typeface="Times New Roman" panose="02020603050405020304" pitchFamily="18" charset="0"/>
              </a:rPr>
              <a:t>，</a:t>
            </a:r>
            <a:r>
              <a:rPr lang="zh-CN" altLang="en-US" sz="2800" b="1" dirty="0">
                <a:solidFill>
                  <a:srgbClr val="0000FF"/>
                </a:solidFill>
                <a:latin typeface="Times New Roman" panose="02020603050405020304" pitchFamily="18" charset="0"/>
              </a:rPr>
              <a:t>电子密集的地方表示波的强度大，电子稀疏的地方表示波的强度小，所以，某处附近电子出现的概率就反映了在该处德布罗意波的强度。对电子是如此，对其它粒子也是如此。</a:t>
            </a:r>
          </a:p>
        </p:txBody>
      </p:sp>
      <p:sp>
        <p:nvSpPr>
          <p:cNvPr id="65" name="矩形 2"/>
          <p:cNvSpPr>
            <a:spLocks noChangeArrowheads="1"/>
          </p:cNvSpPr>
          <p:nvPr/>
        </p:nvSpPr>
        <p:spPr bwMode="auto">
          <a:xfrm>
            <a:off x="6972300" y="86520"/>
            <a:ext cx="11112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rgbClr val="FF0000"/>
                </a:solidFill>
              </a:rPr>
              <a:t>总结</a:t>
            </a:r>
          </a:p>
        </p:txBody>
      </p:sp>
      <p:grpSp>
        <p:nvGrpSpPr>
          <p:cNvPr id="66" name="Group 5"/>
          <p:cNvGrpSpPr>
            <a:grpSpLocks/>
          </p:cNvGrpSpPr>
          <p:nvPr/>
        </p:nvGrpSpPr>
        <p:grpSpPr bwMode="auto">
          <a:xfrm>
            <a:off x="3754438" y="4182267"/>
            <a:ext cx="4565650" cy="2120900"/>
            <a:chOff x="1156" y="2836"/>
            <a:chExt cx="2876" cy="1336"/>
          </a:xfrm>
        </p:grpSpPr>
        <p:sp>
          <p:nvSpPr>
            <p:cNvPr id="67" name="Rectangle 6"/>
            <p:cNvSpPr>
              <a:spLocks noChangeArrowheads="1"/>
            </p:cNvSpPr>
            <p:nvPr/>
          </p:nvSpPr>
          <p:spPr bwMode="auto">
            <a:xfrm>
              <a:off x="1156" y="2836"/>
              <a:ext cx="424" cy="1335"/>
            </a:xfrm>
            <a:prstGeom prst="rect">
              <a:avLst/>
            </a:prstGeom>
            <a:solidFill>
              <a:srgbClr val="000000"/>
            </a:solidFill>
            <a:ln w="12700">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68" name="Rectangle 7"/>
            <p:cNvSpPr>
              <a:spLocks noChangeArrowheads="1"/>
            </p:cNvSpPr>
            <p:nvPr/>
          </p:nvSpPr>
          <p:spPr bwMode="auto">
            <a:xfrm>
              <a:off x="3604" y="2836"/>
              <a:ext cx="424" cy="1336"/>
            </a:xfrm>
            <a:prstGeom prst="rect">
              <a:avLst/>
            </a:prstGeom>
            <a:solidFill>
              <a:srgbClr val="000000"/>
            </a:solidFill>
            <a:ln w="12700">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69" name="Oval 8"/>
            <p:cNvSpPr>
              <a:spLocks noChangeArrowheads="1"/>
            </p:cNvSpPr>
            <p:nvPr/>
          </p:nvSpPr>
          <p:spPr bwMode="auto">
            <a:xfrm>
              <a:off x="1252" y="3060"/>
              <a:ext cx="8" cy="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70" name="Rectangle 9" descr="Large confetti"/>
            <p:cNvSpPr>
              <a:spLocks noChangeArrowheads="1"/>
            </p:cNvSpPr>
            <p:nvPr/>
          </p:nvSpPr>
          <p:spPr bwMode="auto">
            <a:xfrm>
              <a:off x="3600" y="3360"/>
              <a:ext cx="432" cy="48"/>
            </a:xfrm>
            <a:prstGeom prst="rect">
              <a:avLst/>
            </a:prstGeom>
            <a:pattFill prst="lgConfetti">
              <a:fgClr>
                <a:srgbClr val="000000"/>
              </a:fgClr>
              <a:bgClr>
                <a:srgbClr val="FFFFFF"/>
              </a:bgClr>
            </a:pattFill>
            <a:ln w="9525">
              <a:no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71" name="Rectangle 10" descr="10%"/>
            <p:cNvSpPr>
              <a:spLocks noChangeArrowheads="1"/>
            </p:cNvSpPr>
            <p:nvPr/>
          </p:nvSpPr>
          <p:spPr bwMode="auto">
            <a:xfrm>
              <a:off x="3600" y="3504"/>
              <a:ext cx="432" cy="144"/>
            </a:xfrm>
            <a:prstGeom prst="rect">
              <a:avLst/>
            </a:prstGeom>
            <a:pattFill prst="pct10">
              <a:fgClr>
                <a:srgbClr val="000000"/>
              </a:fgClr>
              <a:bgClr>
                <a:srgbClr val="FFFFFF"/>
              </a:bgClr>
            </a:pattFill>
            <a:ln w="9525">
              <a:no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72" name="Oval 11"/>
            <p:cNvSpPr>
              <a:spLocks noChangeArrowheads="1"/>
            </p:cNvSpPr>
            <p:nvPr/>
          </p:nvSpPr>
          <p:spPr bwMode="auto">
            <a:xfrm>
              <a:off x="3748" y="3316"/>
              <a:ext cx="40" cy="40"/>
            </a:xfrm>
            <a:prstGeom prst="ellipse">
              <a:avLst/>
            </a:prstGeom>
            <a:solidFill>
              <a:srgbClr val="000000"/>
            </a:solidFill>
            <a:ln w="12700">
              <a:solidFill>
                <a:srgbClr val="000000"/>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73" name="Rectangle 12" descr="Large confetti"/>
            <p:cNvSpPr>
              <a:spLocks noChangeArrowheads="1"/>
            </p:cNvSpPr>
            <p:nvPr/>
          </p:nvSpPr>
          <p:spPr bwMode="auto">
            <a:xfrm>
              <a:off x="3600" y="3744"/>
              <a:ext cx="432" cy="48"/>
            </a:xfrm>
            <a:prstGeom prst="rect">
              <a:avLst/>
            </a:prstGeom>
            <a:pattFill prst="lgConfetti">
              <a:fgClr>
                <a:srgbClr val="000000"/>
              </a:fgClr>
              <a:bgClr>
                <a:srgbClr val="FFFFFF"/>
              </a:bgClr>
            </a:pattFill>
            <a:ln w="9525">
              <a:no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74" name="Oval 13" descr="10%"/>
            <p:cNvSpPr>
              <a:spLocks noChangeArrowheads="1"/>
            </p:cNvSpPr>
            <p:nvPr/>
          </p:nvSpPr>
          <p:spPr bwMode="auto">
            <a:xfrm>
              <a:off x="3748" y="3460"/>
              <a:ext cx="40" cy="40"/>
            </a:xfrm>
            <a:prstGeom prst="ellipse">
              <a:avLst/>
            </a:prstGeom>
            <a:pattFill prst="pct10">
              <a:fgClr>
                <a:srgbClr val="000000"/>
              </a:fgClr>
              <a:bgClr>
                <a:srgbClr val="FFFFFF"/>
              </a:bgClr>
            </a:pattFill>
            <a:ln w="12700">
              <a:solidFill>
                <a:srgbClr val="000000"/>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75" name="Rectangle 14" descr="50%"/>
            <p:cNvSpPr>
              <a:spLocks noChangeArrowheads="1"/>
            </p:cNvSpPr>
            <p:nvPr/>
          </p:nvSpPr>
          <p:spPr bwMode="auto">
            <a:xfrm>
              <a:off x="3604" y="3220"/>
              <a:ext cx="424" cy="40"/>
            </a:xfrm>
            <a:prstGeom prst="rect">
              <a:avLst/>
            </a:prstGeom>
            <a:pattFill prst="pct50">
              <a:fgClr>
                <a:srgbClr val="000000"/>
              </a:fgClr>
              <a:bgClr>
                <a:srgbClr val="FFFFFF"/>
              </a:bgClr>
            </a:pattFill>
            <a:ln w="12700">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76" name="Rectangle 15" descr="10%"/>
            <p:cNvSpPr>
              <a:spLocks noChangeArrowheads="1"/>
            </p:cNvSpPr>
            <p:nvPr/>
          </p:nvSpPr>
          <p:spPr bwMode="auto">
            <a:xfrm>
              <a:off x="3600" y="3600"/>
              <a:ext cx="432" cy="48"/>
            </a:xfrm>
            <a:prstGeom prst="rect">
              <a:avLst/>
            </a:prstGeom>
            <a:pattFill prst="pct10">
              <a:fgClr>
                <a:srgbClr val="000000"/>
              </a:fgClr>
              <a:bgClr>
                <a:srgbClr val="FFFFFF"/>
              </a:bgClr>
            </a:pattFill>
            <a:ln w="9525">
              <a:no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77" name="Rectangle 16" descr="10%"/>
            <p:cNvSpPr>
              <a:spLocks noChangeArrowheads="1"/>
            </p:cNvSpPr>
            <p:nvPr/>
          </p:nvSpPr>
          <p:spPr bwMode="auto">
            <a:xfrm>
              <a:off x="3600" y="3504"/>
              <a:ext cx="432" cy="48"/>
            </a:xfrm>
            <a:prstGeom prst="rect">
              <a:avLst/>
            </a:prstGeom>
            <a:pattFill prst="pct10">
              <a:fgClr>
                <a:srgbClr val="000000"/>
              </a:fgClr>
              <a:bgClr>
                <a:srgbClr val="FFFFFF"/>
              </a:bgClr>
            </a:pattFill>
            <a:ln w="9525">
              <a:no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78" name="Rectangle 17"/>
            <p:cNvSpPr>
              <a:spLocks noChangeArrowheads="1"/>
            </p:cNvSpPr>
            <p:nvPr/>
          </p:nvSpPr>
          <p:spPr bwMode="auto">
            <a:xfrm>
              <a:off x="2404" y="2836"/>
              <a:ext cx="424" cy="1336"/>
            </a:xfrm>
            <a:prstGeom prst="rect">
              <a:avLst/>
            </a:prstGeom>
            <a:solidFill>
              <a:srgbClr val="000000"/>
            </a:solidFill>
            <a:ln w="12700">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79" name="Rectangle 18" descr="70%"/>
            <p:cNvSpPr>
              <a:spLocks noChangeArrowheads="1"/>
            </p:cNvSpPr>
            <p:nvPr/>
          </p:nvSpPr>
          <p:spPr bwMode="auto">
            <a:xfrm>
              <a:off x="2400" y="3504"/>
              <a:ext cx="432" cy="144"/>
            </a:xfrm>
            <a:prstGeom prst="rect">
              <a:avLst/>
            </a:prstGeom>
            <a:pattFill prst="pct70">
              <a:fgClr>
                <a:srgbClr val="000000"/>
              </a:fgClr>
              <a:bgClr>
                <a:srgbClr val="FFFFFF"/>
              </a:bgClr>
            </a:pattFill>
            <a:ln w="9525">
              <a:no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80" name="Rectangle 19" descr="75%"/>
            <p:cNvSpPr>
              <a:spLocks noChangeArrowheads="1"/>
            </p:cNvSpPr>
            <p:nvPr/>
          </p:nvSpPr>
          <p:spPr bwMode="auto">
            <a:xfrm>
              <a:off x="2404" y="3316"/>
              <a:ext cx="424" cy="88"/>
            </a:xfrm>
            <a:prstGeom prst="rect">
              <a:avLst/>
            </a:prstGeom>
            <a:pattFill prst="pct75">
              <a:fgClr>
                <a:srgbClr val="000000"/>
              </a:fgClr>
              <a:bgClr>
                <a:srgbClr val="FFFFFF"/>
              </a:bgClr>
            </a:pattFill>
            <a:ln w="12700">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81" name="Rectangle 20" descr="70%"/>
            <p:cNvSpPr>
              <a:spLocks noChangeArrowheads="1"/>
            </p:cNvSpPr>
            <p:nvPr/>
          </p:nvSpPr>
          <p:spPr bwMode="auto">
            <a:xfrm>
              <a:off x="2400" y="3600"/>
              <a:ext cx="432" cy="48"/>
            </a:xfrm>
            <a:prstGeom prst="rect">
              <a:avLst/>
            </a:prstGeom>
            <a:pattFill prst="pct70">
              <a:fgClr>
                <a:srgbClr val="000000"/>
              </a:fgClr>
              <a:bgClr>
                <a:srgbClr val="FFFFFF"/>
              </a:bgClr>
            </a:pattFill>
            <a:ln w="9525">
              <a:no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82" name="Rectangle 21" descr="70%"/>
            <p:cNvSpPr>
              <a:spLocks noChangeArrowheads="1"/>
            </p:cNvSpPr>
            <p:nvPr/>
          </p:nvSpPr>
          <p:spPr bwMode="auto">
            <a:xfrm>
              <a:off x="2400" y="3504"/>
              <a:ext cx="432" cy="48"/>
            </a:xfrm>
            <a:prstGeom prst="rect">
              <a:avLst/>
            </a:prstGeom>
            <a:pattFill prst="pct70">
              <a:fgClr>
                <a:srgbClr val="000000"/>
              </a:fgClr>
              <a:bgClr>
                <a:srgbClr val="FFFFFF"/>
              </a:bgClr>
            </a:pattFill>
            <a:ln w="9525">
              <a:no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83" name="Rectangle 22" descr="75%"/>
            <p:cNvSpPr>
              <a:spLocks noChangeArrowheads="1"/>
            </p:cNvSpPr>
            <p:nvPr/>
          </p:nvSpPr>
          <p:spPr bwMode="auto">
            <a:xfrm>
              <a:off x="2404" y="3748"/>
              <a:ext cx="424" cy="88"/>
            </a:xfrm>
            <a:prstGeom prst="rect">
              <a:avLst/>
            </a:prstGeom>
            <a:pattFill prst="pct75">
              <a:fgClr>
                <a:srgbClr val="000000"/>
              </a:fgClr>
              <a:bgClr>
                <a:srgbClr val="FFFFFF"/>
              </a:bgClr>
            </a:pattFill>
            <a:ln w="12700">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84" name="Oval 23"/>
            <p:cNvSpPr>
              <a:spLocks noChangeArrowheads="1"/>
            </p:cNvSpPr>
            <p:nvPr/>
          </p:nvSpPr>
          <p:spPr bwMode="auto">
            <a:xfrm>
              <a:off x="1300" y="3156"/>
              <a:ext cx="8" cy="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85" name="Oval 24"/>
            <p:cNvSpPr>
              <a:spLocks noChangeArrowheads="1"/>
            </p:cNvSpPr>
            <p:nvPr/>
          </p:nvSpPr>
          <p:spPr bwMode="auto">
            <a:xfrm>
              <a:off x="1252" y="3348"/>
              <a:ext cx="8" cy="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86" name="Oval 25"/>
            <p:cNvSpPr>
              <a:spLocks noChangeArrowheads="1"/>
            </p:cNvSpPr>
            <p:nvPr/>
          </p:nvSpPr>
          <p:spPr bwMode="auto">
            <a:xfrm>
              <a:off x="1252" y="3492"/>
              <a:ext cx="8" cy="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87" name="Oval 26"/>
            <p:cNvSpPr>
              <a:spLocks noChangeArrowheads="1"/>
            </p:cNvSpPr>
            <p:nvPr/>
          </p:nvSpPr>
          <p:spPr bwMode="auto">
            <a:xfrm>
              <a:off x="1300" y="3636"/>
              <a:ext cx="8" cy="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88" name="Oval 27"/>
            <p:cNvSpPr>
              <a:spLocks noChangeArrowheads="1"/>
            </p:cNvSpPr>
            <p:nvPr/>
          </p:nvSpPr>
          <p:spPr bwMode="auto">
            <a:xfrm>
              <a:off x="2452" y="3252"/>
              <a:ext cx="8" cy="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89" name="Oval 28"/>
            <p:cNvSpPr>
              <a:spLocks noChangeArrowheads="1"/>
            </p:cNvSpPr>
            <p:nvPr/>
          </p:nvSpPr>
          <p:spPr bwMode="auto">
            <a:xfrm>
              <a:off x="2500" y="3828"/>
              <a:ext cx="8" cy="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90" name="Oval 29"/>
            <p:cNvSpPr>
              <a:spLocks noChangeArrowheads="1"/>
            </p:cNvSpPr>
            <p:nvPr/>
          </p:nvSpPr>
          <p:spPr bwMode="auto">
            <a:xfrm>
              <a:off x="2500" y="3300"/>
              <a:ext cx="8" cy="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91" name="Oval 30"/>
            <p:cNvSpPr>
              <a:spLocks noChangeArrowheads="1"/>
            </p:cNvSpPr>
            <p:nvPr/>
          </p:nvSpPr>
          <p:spPr bwMode="auto">
            <a:xfrm>
              <a:off x="2596" y="3348"/>
              <a:ext cx="8" cy="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92" name="Oval 31"/>
            <p:cNvSpPr>
              <a:spLocks noChangeArrowheads="1"/>
            </p:cNvSpPr>
            <p:nvPr/>
          </p:nvSpPr>
          <p:spPr bwMode="auto">
            <a:xfrm>
              <a:off x="2596" y="3828"/>
              <a:ext cx="8" cy="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93" name="Oval 32"/>
            <p:cNvSpPr>
              <a:spLocks noChangeArrowheads="1"/>
            </p:cNvSpPr>
            <p:nvPr/>
          </p:nvSpPr>
          <p:spPr bwMode="auto">
            <a:xfrm>
              <a:off x="2596" y="3924"/>
              <a:ext cx="8" cy="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94" name="Rectangle 33" descr="50%"/>
            <p:cNvSpPr>
              <a:spLocks noChangeArrowheads="1"/>
            </p:cNvSpPr>
            <p:nvPr/>
          </p:nvSpPr>
          <p:spPr bwMode="auto">
            <a:xfrm>
              <a:off x="3604" y="3892"/>
              <a:ext cx="424" cy="40"/>
            </a:xfrm>
            <a:prstGeom prst="rect">
              <a:avLst/>
            </a:prstGeom>
            <a:pattFill prst="pct50">
              <a:fgClr>
                <a:srgbClr val="000000"/>
              </a:fgClr>
              <a:bgClr>
                <a:srgbClr val="FFFFFF"/>
              </a:bgClr>
            </a:pattFill>
            <a:ln w="12700">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95" name="Oval 34"/>
            <p:cNvSpPr>
              <a:spLocks noChangeArrowheads="1"/>
            </p:cNvSpPr>
            <p:nvPr/>
          </p:nvSpPr>
          <p:spPr bwMode="auto">
            <a:xfrm>
              <a:off x="3796" y="3204"/>
              <a:ext cx="8" cy="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96" name="Oval 35"/>
            <p:cNvSpPr>
              <a:spLocks noChangeArrowheads="1"/>
            </p:cNvSpPr>
            <p:nvPr/>
          </p:nvSpPr>
          <p:spPr bwMode="auto">
            <a:xfrm>
              <a:off x="3700" y="3204"/>
              <a:ext cx="8" cy="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97" name="Oval 36"/>
            <p:cNvSpPr>
              <a:spLocks noChangeArrowheads="1"/>
            </p:cNvSpPr>
            <p:nvPr/>
          </p:nvSpPr>
          <p:spPr bwMode="auto">
            <a:xfrm>
              <a:off x="3652" y="4020"/>
              <a:ext cx="8" cy="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98" name="Oval 37"/>
            <p:cNvSpPr>
              <a:spLocks noChangeArrowheads="1"/>
            </p:cNvSpPr>
            <p:nvPr/>
          </p:nvSpPr>
          <p:spPr bwMode="auto">
            <a:xfrm>
              <a:off x="3748" y="3972"/>
              <a:ext cx="8" cy="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99" name="Line 38"/>
            <p:cNvSpPr>
              <a:spLocks noChangeShapeType="1"/>
            </p:cNvSpPr>
            <p:nvPr/>
          </p:nvSpPr>
          <p:spPr bwMode="auto">
            <a:xfrm>
              <a:off x="3600" y="3456"/>
              <a:ext cx="0" cy="240"/>
            </a:xfrm>
            <a:prstGeom prst="line">
              <a:avLst/>
            </a:prstGeom>
            <a:no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100" name="Line 39"/>
            <p:cNvSpPr>
              <a:spLocks noChangeShapeType="1"/>
            </p:cNvSpPr>
            <p:nvPr/>
          </p:nvSpPr>
          <p:spPr bwMode="auto">
            <a:xfrm>
              <a:off x="4032" y="3456"/>
              <a:ext cx="0" cy="240"/>
            </a:xfrm>
            <a:prstGeom prst="line">
              <a:avLst/>
            </a:prstGeom>
            <a:no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grpSp>
      <p:grpSp>
        <p:nvGrpSpPr>
          <p:cNvPr id="101" name="Group 40"/>
          <p:cNvGrpSpPr>
            <a:grpSpLocks/>
          </p:cNvGrpSpPr>
          <p:nvPr/>
        </p:nvGrpSpPr>
        <p:grpSpPr bwMode="auto">
          <a:xfrm>
            <a:off x="1290638" y="3804442"/>
            <a:ext cx="9267825" cy="2952750"/>
            <a:chOff x="42" y="1225"/>
            <a:chExt cx="2919" cy="930"/>
          </a:xfrm>
        </p:grpSpPr>
        <p:sp>
          <p:nvSpPr>
            <p:cNvPr id="102" name="Line 41"/>
            <p:cNvSpPr>
              <a:spLocks noChangeShapeType="1"/>
            </p:cNvSpPr>
            <p:nvPr/>
          </p:nvSpPr>
          <p:spPr bwMode="auto">
            <a:xfrm>
              <a:off x="42" y="1715"/>
              <a:ext cx="387" cy="0"/>
            </a:xfrm>
            <a:prstGeom prst="line">
              <a:avLst/>
            </a:prstGeom>
            <a:noFill/>
            <a:ln w="25400">
              <a:solidFill>
                <a:srgbClr val="3333CC"/>
              </a:solidFill>
              <a:round/>
              <a:headEnd type="none" w="sm" len="sm"/>
              <a:tailEnd type="stealth" w="med" len="med"/>
            </a:ln>
          </p:spPr>
          <p:txBody>
            <a:bodyPr wrap="none" lIns="45720" tIns="22860" rIns="45720" bIns="22860">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103" name="Rectangle 42" descr="Wide downward diagonal"/>
            <p:cNvSpPr>
              <a:spLocks noChangeArrowheads="1"/>
            </p:cNvSpPr>
            <p:nvPr/>
          </p:nvSpPr>
          <p:spPr bwMode="auto">
            <a:xfrm rot="10800000">
              <a:off x="2876" y="1225"/>
              <a:ext cx="85" cy="930"/>
            </a:xfrm>
            <a:prstGeom prst="rect">
              <a:avLst/>
            </a:prstGeom>
            <a:pattFill prst="wdDnDiag">
              <a:fgClr>
                <a:srgbClr val="00CC99"/>
              </a:fgClr>
              <a:bgClr>
                <a:srgbClr val="FFFFFF"/>
              </a:bgClr>
            </a:pattFill>
            <a:ln w="12700">
              <a:solidFill>
                <a:srgbClr val="000000"/>
              </a:solidFill>
              <a:miter lim="800000"/>
              <a:headEnd/>
              <a:tailEnd/>
            </a:ln>
          </p:spPr>
          <p:txBody>
            <a:bodyPr wrap="square" lIns="45720" tIns="22860" rIns="45720" bIns="22860">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pSp>
          <p:nvGrpSpPr>
            <p:cNvPr id="105" name="Group 55"/>
            <p:cNvGrpSpPr>
              <a:grpSpLocks/>
            </p:cNvGrpSpPr>
            <p:nvPr/>
          </p:nvGrpSpPr>
          <p:grpSpPr bwMode="auto">
            <a:xfrm>
              <a:off x="768" y="1642"/>
              <a:ext cx="2040" cy="154"/>
              <a:chOff x="1068" y="1642"/>
              <a:chExt cx="1740" cy="154"/>
            </a:xfrm>
          </p:grpSpPr>
          <p:sp>
            <p:nvSpPr>
              <p:cNvPr id="112" name="Line 56"/>
              <p:cNvSpPr>
                <a:spLocks noChangeShapeType="1"/>
              </p:cNvSpPr>
              <p:nvPr/>
            </p:nvSpPr>
            <p:spPr bwMode="auto">
              <a:xfrm>
                <a:off x="1068" y="1724"/>
                <a:ext cx="1740" cy="0"/>
              </a:xfrm>
              <a:prstGeom prst="line">
                <a:avLst/>
              </a:prstGeom>
              <a:noFill/>
              <a:ln w="3175">
                <a:solidFill>
                  <a:srgbClr val="FF3300"/>
                </a:solidFill>
                <a:prstDash val="dashDot"/>
                <a:round/>
                <a:headEnd type="none" w="sm" len="sm"/>
                <a:tailEnd type="none" w="sm" len="sm"/>
              </a:ln>
            </p:spPr>
            <p:txBody>
              <a:bodyPr wrap="none" lIns="45720" tIns="22860" rIns="45720" bIns="22860">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113" name="Line 57"/>
              <p:cNvSpPr>
                <a:spLocks noChangeShapeType="1"/>
              </p:cNvSpPr>
              <p:nvPr/>
            </p:nvSpPr>
            <p:spPr bwMode="auto">
              <a:xfrm flipV="1">
                <a:off x="1502" y="1642"/>
                <a:ext cx="1306" cy="73"/>
              </a:xfrm>
              <a:prstGeom prst="line">
                <a:avLst/>
              </a:prstGeom>
              <a:noFill/>
              <a:ln w="3175">
                <a:solidFill>
                  <a:srgbClr val="FF3300"/>
                </a:solidFill>
                <a:prstDash val="dashDot"/>
                <a:round/>
                <a:headEnd type="none" w="sm" len="sm"/>
                <a:tailEnd type="none" w="sm" len="sm"/>
              </a:ln>
            </p:spPr>
            <p:txBody>
              <a:bodyPr wrap="none" lIns="45720" tIns="22860" rIns="45720" bIns="22860">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114" name="Line 58"/>
              <p:cNvSpPr>
                <a:spLocks noChangeShapeType="1"/>
              </p:cNvSpPr>
              <p:nvPr/>
            </p:nvSpPr>
            <p:spPr bwMode="auto">
              <a:xfrm>
                <a:off x="1522" y="1723"/>
                <a:ext cx="1258" cy="73"/>
              </a:xfrm>
              <a:prstGeom prst="line">
                <a:avLst/>
              </a:prstGeom>
              <a:noFill/>
              <a:ln w="3175">
                <a:solidFill>
                  <a:srgbClr val="FF3300"/>
                </a:solidFill>
                <a:prstDash val="dashDot"/>
                <a:round/>
                <a:headEnd type="none" w="sm" len="sm"/>
                <a:tailEnd type="none" w="sm" len="sm"/>
              </a:ln>
            </p:spPr>
            <p:txBody>
              <a:bodyPr wrap="none" lIns="45720" tIns="22860" rIns="45720" bIns="22860">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pSp>
        <p:sp>
          <p:nvSpPr>
            <p:cNvPr id="106" name="Text Box 59"/>
            <p:cNvSpPr txBox="1">
              <a:spLocks noChangeArrowheads="1"/>
            </p:cNvSpPr>
            <p:nvPr/>
          </p:nvSpPr>
          <p:spPr bwMode="auto">
            <a:xfrm>
              <a:off x="144" y="1547"/>
              <a:ext cx="278" cy="116"/>
            </a:xfrm>
            <a:prstGeom prst="rect">
              <a:avLst/>
            </a:prstGeom>
            <a:noFill/>
            <a:ln w="12700">
              <a:noFill/>
              <a:miter lim="800000"/>
              <a:headEnd type="none" w="sm" len="sm"/>
              <a:tailEnd type="none" w="sm" len="sm"/>
            </a:ln>
          </p:spPr>
          <p:txBody>
            <a:bodyPr wrap="none">
              <a:spAutoFit/>
            </a:bodyPr>
            <a:lstStyle/>
            <a:p>
              <a:pPr eaLnBrk="0" fontAlgn="auto" hangingPunct="0">
                <a:spcBef>
                  <a:spcPts val="0"/>
                </a:spcBef>
                <a:spcAft>
                  <a:spcPts val="0"/>
                </a:spcAft>
                <a:defRPr/>
              </a:pPr>
              <a:r>
                <a:rPr lang="zh-CN" altLang="en-US" b="1" kern="0" dirty="0">
                  <a:solidFill>
                    <a:srgbClr val="3333CC"/>
                  </a:solidFill>
                  <a:latin typeface="楷体_GB2312" pitchFamily="49" charset="-122"/>
                  <a:ea typeface="楷体_GB2312" pitchFamily="49" charset="-122"/>
                </a:rPr>
                <a:t>电子束</a:t>
              </a:r>
              <a:endParaRPr lang="zh-CN" altLang="en-US" sz="3200" b="1" kern="0" dirty="0">
                <a:solidFill>
                  <a:srgbClr val="3333CC"/>
                </a:solidFill>
                <a:latin typeface="楷体_GB2312" pitchFamily="49" charset="-122"/>
                <a:ea typeface="楷体_GB2312" pitchFamily="49" charset="-122"/>
              </a:endParaRPr>
            </a:p>
          </p:txBody>
        </p:sp>
        <p:grpSp>
          <p:nvGrpSpPr>
            <p:cNvPr id="107" name="Group 60"/>
            <p:cNvGrpSpPr>
              <a:grpSpLocks/>
            </p:cNvGrpSpPr>
            <p:nvPr/>
          </p:nvGrpSpPr>
          <p:grpSpPr bwMode="auto">
            <a:xfrm>
              <a:off x="574" y="1482"/>
              <a:ext cx="146" cy="480"/>
              <a:chOff x="1261" y="1482"/>
              <a:chExt cx="146" cy="480"/>
            </a:xfrm>
          </p:grpSpPr>
          <p:sp>
            <p:nvSpPr>
              <p:cNvPr id="108" name="Line 61"/>
              <p:cNvSpPr>
                <a:spLocks noChangeShapeType="1"/>
              </p:cNvSpPr>
              <p:nvPr/>
            </p:nvSpPr>
            <p:spPr bwMode="auto">
              <a:xfrm>
                <a:off x="1261" y="1691"/>
                <a:ext cx="146" cy="0"/>
              </a:xfrm>
              <a:prstGeom prst="line">
                <a:avLst/>
              </a:prstGeom>
              <a:noFill/>
              <a:ln w="38100">
                <a:solidFill>
                  <a:srgbClr val="000000"/>
                </a:solidFill>
                <a:round/>
                <a:headEnd type="none" w="sm" len="sm"/>
                <a:tailEnd type="none" w="sm" len="sm"/>
              </a:ln>
            </p:spPr>
            <p:txBody>
              <a:bodyPr wrap="none" lIns="45720" tIns="22860" rIns="45720" bIns="22860">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109" name="Line 62"/>
              <p:cNvSpPr>
                <a:spLocks noChangeShapeType="1"/>
              </p:cNvSpPr>
              <p:nvPr/>
            </p:nvSpPr>
            <p:spPr bwMode="auto">
              <a:xfrm>
                <a:off x="1261" y="1739"/>
                <a:ext cx="146" cy="0"/>
              </a:xfrm>
              <a:prstGeom prst="line">
                <a:avLst/>
              </a:prstGeom>
              <a:noFill/>
              <a:ln w="38100">
                <a:solidFill>
                  <a:srgbClr val="000000"/>
                </a:solidFill>
                <a:round/>
                <a:headEnd type="none" w="sm" len="sm"/>
                <a:tailEnd type="none" w="sm" len="sm"/>
              </a:ln>
            </p:spPr>
            <p:txBody>
              <a:bodyPr wrap="none" lIns="45720" tIns="22860" rIns="45720" bIns="22860">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110" name="Line 63"/>
              <p:cNvSpPr>
                <a:spLocks noChangeShapeType="1"/>
              </p:cNvSpPr>
              <p:nvPr/>
            </p:nvSpPr>
            <p:spPr bwMode="auto">
              <a:xfrm>
                <a:off x="1343" y="1482"/>
                <a:ext cx="0" cy="216"/>
              </a:xfrm>
              <a:prstGeom prst="line">
                <a:avLst/>
              </a:prstGeom>
              <a:noFill/>
              <a:ln w="57150">
                <a:solidFill>
                  <a:srgbClr val="000000"/>
                </a:solidFill>
                <a:round/>
                <a:headEnd type="none" w="sm" len="sm"/>
                <a:tailEnd type="none" w="sm" len="sm"/>
              </a:ln>
            </p:spPr>
            <p:txBody>
              <a:bodyPr wrap="none" lIns="45720" tIns="22860" rIns="45720" bIns="22860">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111" name="Line 64"/>
              <p:cNvSpPr>
                <a:spLocks noChangeShapeType="1"/>
              </p:cNvSpPr>
              <p:nvPr/>
            </p:nvSpPr>
            <p:spPr bwMode="auto">
              <a:xfrm>
                <a:off x="1343" y="1746"/>
                <a:ext cx="0" cy="216"/>
              </a:xfrm>
              <a:prstGeom prst="line">
                <a:avLst/>
              </a:prstGeom>
              <a:noFill/>
              <a:ln w="57150">
                <a:solidFill>
                  <a:srgbClr val="000000"/>
                </a:solidFill>
                <a:round/>
                <a:headEnd type="none" w="sm" len="sm"/>
                <a:tailEnd type="none" w="sm" len="sm"/>
              </a:ln>
            </p:spPr>
            <p:txBody>
              <a:bodyPr wrap="none" lIns="45720" tIns="22860" rIns="45720" bIns="22860">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pSp>
      </p:grpSp>
      <p:sp>
        <p:nvSpPr>
          <p:cNvPr id="126" name="未知"/>
          <p:cNvSpPr>
            <a:spLocks/>
          </p:cNvSpPr>
          <p:nvPr/>
        </p:nvSpPr>
        <p:spPr bwMode="auto">
          <a:xfrm>
            <a:off x="9215438" y="4164909"/>
            <a:ext cx="1168400" cy="2438400"/>
          </a:xfrm>
          <a:custGeom>
            <a:avLst/>
            <a:gdLst>
              <a:gd name="T0" fmla="*/ 2147483647 w 736"/>
              <a:gd name="T1" fmla="*/ 0 h 1536"/>
              <a:gd name="T2" fmla="*/ 2147483647 w 736"/>
              <a:gd name="T3" fmla="*/ 2147483647 h 1536"/>
              <a:gd name="T4" fmla="*/ 2147483647 w 736"/>
              <a:gd name="T5" fmla="*/ 2147483647 h 1536"/>
              <a:gd name="T6" fmla="*/ 0 w 736"/>
              <a:gd name="T7" fmla="*/ 2147483647 h 1536"/>
              <a:gd name="T8" fmla="*/ 2147483647 w 736"/>
              <a:gd name="T9" fmla="*/ 2147483647 h 1536"/>
              <a:gd name="T10" fmla="*/ 2147483647 w 736"/>
              <a:gd name="T11" fmla="*/ 2147483647 h 1536"/>
              <a:gd name="T12" fmla="*/ 2147483647 w 736"/>
              <a:gd name="T13" fmla="*/ 2147483647 h 1536"/>
              <a:gd name="T14" fmla="*/ 0 60000 65536"/>
              <a:gd name="T15" fmla="*/ 0 60000 65536"/>
              <a:gd name="T16" fmla="*/ 0 60000 65536"/>
              <a:gd name="T17" fmla="*/ 0 60000 65536"/>
              <a:gd name="T18" fmla="*/ 0 60000 65536"/>
              <a:gd name="T19" fmla="*/ 0 60000 65536"/>
              <a:gd name="T20" fmla="*/ 0 60000 65536"/>
              <a:gd name="T21" fmla="*/ 0 w 736"/>
              <a:gd name="T22" fmla="*/ 0 h 1536"/>
              <a:gd name="T23" fmla="*/ 736 w 736"/>
              <a:gd name="T24" fmla="*/ 1536 h 15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6" h="1536">
                <a:moveTo>
                  <a:pt x="672" y="0"/>
                </a:moveTo>
                <a:cubicBezTo>
                  <a:pt x="650" y="28"/>
                  <a:pt x="546" y="100"/>
                  <a:pt x="542" y="170"/>
                </a:cubicBezTo>
                <a:cubicBezTo>
                  <a:pt x="538" y="240"/>
                  <a:pt x="736" y="321"/>
                  <a:pt x="646" y="421"/>
                </a:cubicBezTo>
                <a:cubicBezTo>
                  <a:pt x="556" y="521"/>
                  <a:pt x="0" y="653"/>
                  <a:pt x="0" y="768"/>
                </a:cubicBezTo>
                <a:cubicBezTo>
                  <a:pt x="0" y="883"/>
                  <a:pt x="556" y="1014"/>
                  <a:pt x="646" y="1110"/>
                </a:cubicBezTo>
                <a:cubicBezTo>
                  <a:pt x="736" y="1206"/>
                  <a:pt x="538" y="1276"/>
                  <a:pt x="542" y="1347"/>
                </a:cubicBezTo>
                <a:cubicBezTo>
                  <a:pt x="546" y="1418"/>
                  <a:pt x="645" y="1497"/>
                  <a:pt x="672" y="1536"/>
                </a:cubicBezTo>
              </a:path>
            </a:pathLst>
          </a:custGeom>
          <a:solidFill>
            <a:srgbClr val="FF0000"/>
          </a:solidFill>
          <a:ln w="28575">
            <a:solidFill>
              <a:srgbClr val="FF3300"/>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Tree>
    <p:extLst>
      <p:ext uri="{BB962C8B-B14F-4D97-AF65-F5344CB8AC3E}">
        <p14:creationId xmlns:p14="http://schemas.microsoft.com/office/powerpoint/2010/main" val="395906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1000"/>
                                        <p:tgtEl>
                                          <p:spTgt spid="64"/>
                                        </p:tgtEl>
                                      </p:cBhvr>
                                    </p:animEffect>
                                    <p:anim calcmode="lin" valueType="num">
                                      <p:cBhvr>
                                        <p:cTn id="14" dur="1000" fill="hold"/>
                                        <p:tgtEl>
                                          <p:spTgt spid="64"/>
                                        </p:tgtEl>
                                        <p:attrNameLst>
                                          <p:attrName>ppt_x</p:attrName>
                                        </p:attrNameLst>
                                      </p:cBhvr>
                                      <p:tavLst>
                                        <p:tav tm="0">
                                          <p:val>
                                            <p:strVal val="#ppt_x"/>
                                          </p:val>
                                        </p:tav>
                                        <p:tav tm="100000">
                                          <p:val>
                                            <p:strVal val="#ppt_x"/>
                                          </p:val>
                                        </p:tav>
                                      </p:tavLst>
                                    </p:anim>
                                    <p:anim calcmode="lin" valueType="num">
                                      <p:cBhvr>
                                        <p:cTn id="15"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circle(in)">
                                      <p:cBhvr>
                                        <p:cTn id="20" dur="2000"/>
                                        <p:tgtEl>
                                          <p:spTgt spid="66"/>
                                        </p:tgtEl>
                                      </p:cBhvr>
                                    </p:animEffect>
                                  </p:childTnLst>
                                </p:cTn>
                              </p:par>
                              <p:par>
                                <p:cTn id="21" presetID="6" presetClass="entr" presetSubtype="16" fill="hold" nodeType="withEffect">
                                  <p:stCondLst>
                                    <p:cond delay="0"/>
                                  </p:stCondLst>
                                  <p:childTnLst>
                                    <p:set>
                                      <p:cBhvr>
                                        <p:cTn id="22" dur="1" fill="hold">
                                          <p:stCondLst>
                                            <p:cond delay="0"/>
                                          </p:stCondLst>
                                        </p:cTn>
                                        <p:tgtEl>
                                          <p:spTgt spid="101"/>
                                        </p:tgtEl>
                                        <p:attrNameLst>
                                          <p:attrName>style.visibility</p:attrName>
                                        </p:attrNameLst>
                                      </p:cBhvr>
                                      <p:to>
                                        <p:strVal val="visible"/>
                                      </p:to>
                                    </p:set>
                                    <p:animEffect transition="in" filter="circle(in)">
                                      <p:cBhvr>
                                        <p:cTn id="23" dur="2000"/>
                                        <p:tgtEl>
                                          <p:spTgt spid="101"/>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26"/>
                                        </p:tgtEl>
                                        <p:attrNameLst>
                                          <p:attrName>style.visibility</p:attrName>
                                        </p:attrNameLst>
                                      </p:cBhvr>
                                      <p:to>
                                        <p:strVal val="visible"/>
                                      </p:to>
                                    </p:set>
                                    <p:animEffect transition="in" filter="circle(in)">
                                      <p:cBhvr>
                                        <p:cTn id="26" dur="20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4" grpId="0"/>
      <p:bldP spid="1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2"/>
          <p:cNvGrpSpPr>
            <a:grpSpLocks/>
          </p:cNvGrpSpPr>
          <p:nvPr/>
        </p:nvGrpSpPr>
        <p:grpSpPr bwMode="auto">
          <a:xfrm>
            <a:off x="1858113" y="940087"/>
            <a:ext cx="4078287" cy="2990997"/>
            <a:chOff x="385" y="709"/>
            <a:chExt cx="2352" cy="1787"/>
          </a:xfrm>
        </p:grpSpPr>
        <p:sp>
          <p:nvSpPr>
            <p:cNvPr id="8" name="Text Box 24"/>
            <p:cNvSpPr txBox="1">
              <a:spLocks noChangeArrowheads="1"/>
            </p:cNvSpPr>
            <p:nvPr/>
          </p:nvSpPr>
          <p:spPr bwMode="auto">
            <a:xfrm>
              <a:off x="1020" y="2220"/>
              <a:ext cx="1296" cy="276"/>
            </a:xfrm>
            <a:prstGeom prst="rect">
              <a:avLst/>
            </a:prstGeom>
            <a:noFill/>
            <a:ln w="9525">
              <a:noFill/>
              <a:miter lim="800000"/>
              <a:headEnd/>
              <a:tailEnd/>
            </a:ln>
          </p:spPr>
          <p:txBody>
            <a:bodyPr>
              <a:spAutoFit/>
            </a:bodyPr>
            <a:lstStyle/>
            <a:p>
              <a:pPr fontAlgn="auto">
                <a:spcBef>
                  <a:spcPct val="50000"/>
                </a:spcBef>
                <a:spcAft>
                  <a:spcPts val="0"/>
                </a:spcAft>
                <a:defRPr/>
              </a:pPr>
              <a:r>
                <a:rPr lang="zh-CN" altLang="en-US" sz="2400" b="1" dirty="0"/>
                <a:t>光的</a:t>
              </a:r>
              <a:r>
                <a:rPr lang="zh-CN" altLang="en-US" sz="2400" b="1" kern="0" dirty="0">
                  <a:latin typeface="Times New Roman" pitchFamily="18" charset="0"/>
                </a:rPr>
                <a:t>单缝</a:t>
              </a:r>
              <a:r>
                <a:rPr lang="zh-CN" altLang="en-US" sz="2400" b="1" kern="0" dirty="0">
                  <a:latin typeface="Times New Roman" pitchFamily="18" charset="0"/>
                  <a:ea typeface="楷体_GB2312" pitchFamily="49" charset="-122"/>
                </a:rPr>
                <a:t>衍射</a:t>
              </a:r>
            </a:p>
          </p:txBody>
        </p:sp>
        <p:sp>
          <p:nvSpPr>
            <p:cNvPr id="9" name="Rectangle 25"/>
            <p:cNvSpPr>
              <a:spLocks noChangeArrowheads="1"/>
            </p:cNvSpPr>
            <p:nvPr/>
          </p:nvSpPr>
          <p:spPr bwMode="auto">
            <a:xfrm>
              <a:off x="1201" y="988"/>
              <a:ext cx="96" cy="912"/>
            </a:xfrm>
            <a:prstGeom prst="rect">
              <a:avLst/>
            </a:prstGeom>
            <a:solidFill>
              <a:srgbClr val="FFFFFF"/>
            </a:solidFill>
            <a:ln w="9525">
              <a:no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 name="Line 26"/>
            <p:cNvSpPr>
              <a:spLocks noChangeShapeType="1"/>
            </p:cNvSpPr>
            <p:nvPr/>
          </p:nvSpPr>
          <p:spPr bwMode="auto">
            <a:xfrm>
              <a:off x="1220" y="908"/>
              <a:ext cx="4" cy="541"/>
            </a:xfrm>
            <a:prstGeom prst="line">
              <a:avLst/>
            </a:prstGeom>
            <a:noFill/>
            <a:ln w="38100">
              <a:solidFill>
                <a:srgbClr val="000000"/>
              </a:solidFill>
              <a:prstDash val="solid"/>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11" name="Group 27"/>
            <p:cNvGrpSpPr>
              <a:grpSpLocks/>
            </p:cNvGrpSpPr>
            <p:nvPr/>
          </p:nvGrpSpPr>
          <p:grpSpPr bwMode="auto">
            <a:xfrm>
              <a:off x="2305" y="804"/>
              <a:ext cx="288" cy="1343"/>
              <a:chOff x="1776" y="719"/>
              <a:chExt cx="432" cy="1343"/>
            </a:xfrm>
          </p:grpSpPr>
          <p:grpSp>
            <p:nvGrpSpPr>
              <p:cNvPr id="16" name="Group 28"/>
              <p:cNvGrpSpPr>
                <a:grpSpLocks/>
              </p:cNvGrpSpPr>
              <p:nvPr/>
            </p:nvGrpSpPr>
            <p:grpSpPr bwMode="auto">
              <a:xfrm>
                <a:off x="1776" y="719"/>
                <a:ext cx="432" cy="1343"/>
                <a:chOff x="2976" y="2400"/>
                <a:chExt cx="504" cy="1584"/>
              </a:xfrm>
            </p:grpSpPr>
            <p:sp>
              <p:nvSpPr>
                <p:cNvPr id="28" name="Freeform 29"/>
                <p:cNvSpPr>
                  <a:spLocks/>
                </p:cNvSpPr>
                <p:nvPr/>
              </p:nvSpPr>
              <p:spPr bwMode="auto">
                <a:xfrm>
                  <a:off x="2976" y="2400"/>
                  <a:ext cx="504" cy="816"/>
                </a:xfrm>
                <a:custGeom>
                  <a:avLst/>
                  <a:gdLst>
                    <a:gd name="T0" fmla="*/ 0 w 504"/>
                    <a:gd name="T1" fmla="*/ 816 h 816"/>
                    <a:gd name="T2" fmla="*/ 48 w 504"/>
                    <a:gd name="T3" fmla="*/ 720 h 816"/>
                    <a:gd name="T4" fmla="*/ 288 w 504"/>
                    <a:gd name="T5" fmla="*/ 576 h 816"/>
                    <a:gd name="T6" fmla="*/ 480 w 504"/>
                    <a:gd name="T7" fmla="*/ 432 h 816"/>
                    <a:gd name="T8" fmla="*/ 432 w 504"/>
                    <a:gd name="T9" fmla="*/ 336 h 816"/>
                    <a:gd name="T10" fmla="*/ 336 w 504"/>
                    <a:gd name="T11" fmla="*/ 240 h 816"/>
                    <a:gd name="T12" fmla="*/ 336 w 504"/>
                    <a:gd name="T13" fmla="*/ 144 h 816"/>
                    <a:gd name="T14" fmla="*/ 480 w 504"/>
                    <a:gd name="T15" fmla="*/ 0 h 816"/>
                    <a:gd name="T16" fmla="*/ 0 60000 65536"/>
                    <a:gd name="T17" fmla="*/ 0 60000 65536"/>
                    <a:gd name="T18" fmla="*/ 0 60000 65536"/>
                    <a:gd name="T19" fmla="*/ 0 60000 65536"/>
                    <a:gd name="T20" fmla="*/ 0 60000 65536"/>
                    <a:gd name="T21" fmla="*/ 0 60000 65536"/>
                    <a:gd name="T22" fmla="*/ 0 60000 65536"/>
                    <a:gd name="T23" fmla="*/ 0 60000 65536"/>
                    <a:gd name="T24" fmla="*/ 0 w 504"/>
                    <a:gd name="T25" fmla="*/ 0 h 816"/>
                    <a:gd name="T26" fmla="*/ 504 w 504"/>
                    <a:gd name="T27" fmla="*/ 816 h 8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4" h="816">
                      <a:moveTo>
                        <a:pt x="0" y="816"/>
                      </a:moveTo>
                      <a:cubicBezTo>
                        <a:pt x="0" y="788"/>
                        <a:pt x="0" y="760"/>
                        <a:pt x="48" y="720"/>
                      </a:cubicBezTo>
                      <a:cubicBezTo>
                        <a:pt x="96" y="680"/>
                        <a:pt x="216" y="624"/>
                        <a:pt x="288" y="576"/>
                      </a:cubicBezTo>
                      <a:cubicBezTo>
                        <a:pt x="360" y="528"/>
                        <a:pt x="456" y="472"/>
                        <a:pt x="480" y="432"/>
                      </a:cubicBezTo>
                      <a:cubicBezTo>
                        <a:pt x="504" y="392"/>
                        <a:pt x="456" y="368"/>
                        <a:pt x="432" y="336"/>
                      </a:cubicBezTo>
                      <a:cubicBezTo>
                        <a:pt x="408" y="304"/>
                        <a:pt x="352" y="272"/>
                        <a:pt x="336" y="240"/>
                      </a:cubicBezTo>
                      <a:cubicBezTo>
                        <a:pt x="320" y="208"/>
                        <a:pt x="312" y="184"/>
                        <a:pt x="336" y="144"/>
                      </a:cubicBezTo>
                      <a:cubicBezTo>
                        <a:pt x="360" y="104"/>
                        <a:pt x="456" y="32"/>
                        <a:pt x="480" y="0"/>
                      </a:cubicBezTo>
                    </a:path>
                  </a:pathLst>
                </a:custGeom>
                <a:solidFill>
                  <a:srgbClr val="FFFFFF"/>
                </a:solidFill>
                <a:ln w="28575">
                  <a:solidFill>
                    <a:srgbClr val="CC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9" name="Freeform 30"/>
                <p:cNvSpPr>
                  <a:spLocks/>
                </p:cNvSpPr>
                <p:nvPr/>
              </p:nvSpPr>
              <p:spPr bwMode="auto">
                <a:xfrm flipV="1">
                  <a:off x="2976" y="3168"/>
                  <a:ext cx="504" cy="816"/>
                </a:xfrm>
                <a:custGeom>
                  <a:avLst/>
                  <a:gdLst>
                    <a:gd name="T0" fmla="*/ 0 w 504"/>
                    <a:gd name="T1" fmla="*/ 816 h 816"/>
                    <a:gd name="T2" fmla="*/ 48 w 504"/>
                    <a:gd name="T3" fmla="*/ 720 h 816"/>
                    <a:gd name="T4" fmla="*/ 288 w 504"/>
                    <a:gd name="T5" fmla="*/ 576 h 816"/>
                    <a:gd name="T6" fmla="*/ 480 w 504"/>
                    <a:gd name="T7" fmla="*/ 432 h 816"/>
                    <a:gd name="T8" fmla="*/ 432 w 504"/>
                    <a:gd name="T9" fmla="*/ 336 h 816"/>
                    <a:gd name="T10" fmla="*/ 336 w 504"/>
                    <a:gd name="T11" fmla="*/ 240 h 816"/>
                    <a:gd name="T12" fmla="*/ 336 w 504"/>
                    <a:gd name="T13" fmla="*/ 144 h 816"/>
                    <a:gd name="T14" fmla="*/ 480 w 504"/>
                    <a:gd name="T15" fmla="*/ 0 h 816"/>
                    <a:gd name="T16" fmla="*/ 0 60000 65536"/>
                    <a:gd name="T17" fmla="*/ 0 60000 65536"/>
                    <a:gd name="T18" fmla="*/ 0 60000 65536"/>
                    <a:gd name="T19" fmla="*/ 0 60000 65536"/>
                    <a:gd name="T20" fmla="*/ 0 60000 65536"/>
                    <a:gd name="T21" fmla="*/ 0 60000 65536"/>
                    <a:gd name="T22" fmla="*/ 0 60000 65536"/>
                    <a:gd name="T23" fmla="*/ 0 60000 65536"/>
                    <a:gd name="T24" fmla="*/ 0 w 504"/>
                    <a:gd name="T25" fmla="*/ 0 h 816"/>
                    <a:gd name="T26" fmla="*/ 504 w 504"/>
                    <a:gd name="T27" fmla="*/ 816 h 8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4" h="816">
                      <a:moveTo>
                        <a:pt x="0" y="816"/>
                      </a:moveTo>
                      <a:cubicBezTo>
                        <a:pt x="0" y="788"/>
                        <a:pt x="0" y="760"/>
                        <a:pt x="48" y="720"/>
                      </a:cubicBezTo>
                      <a:cubicBezTo>
                        <a:pt x="96" y="680"/>
                        <a:pt x="216" y="624"/>
                        <a:pt x="288" y="576"/>
                      </a:cubicBezTo>
                      <a:cubicBezTo>
                        <a:pt x="360" y="528"/>
                        <a:pt x="456" y="472"/>
                        <a:pt x="480" y="432"/>
                      </a:cubicBezTo>
                      <a:cubicBezTo>
                        <a:pt x="504" y="392"/>
                        <a:pt x="456" y="368"/>
                        <a:pt x="432" y="336"/>
                      </a:cubicBezTo>
                      <a:cubicBezTo>
                        <a:pt x="408" y="304"/>
                        <a:pt x="352" y="272"/>
                        <a:pt x="336" y="240"/>
                      </a:cubicBezTo>
                      <a:cubicBezTo>
                        <a:pt x="320" y="208"/>
                        <a:pt x="312" y="184"/>
                        <a:pt x="336" y="144"/>
                      </a:cubicBezTo>
                      <a:cubicBezTo>
                        <a:pt x="360" y="104"/>
                        <a:pt x="456" y="32"/>
                        <a:pt x="480" y="0"/>
                      </a:cubicBezTo>
                    </a:path>
                  </a:pathLst>
                </a:custGeom>
                <a:solidFill>
                  <a:srgbClr val="FFFFFF"/>
                </a:solidFill>
                <a:ln w="28575">
                  <a:solidFill>
                    <a:srgbClr val="CC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17" name="Line 31"/>
              <p:cNvSpPr>
                <a:spLocks noChangeShapeType="1"/>
              </p:cNvSpPr>
              <p:nvPr/>
            </p:nvSpPr>
            <p:spPr bwMode="auto">
              <a:xfrm>
                <a:off x="1776" y="1392"/>
                <a:ext cx="432" cy="0"/>
              </a:xfrm>
              <a:prstGeom prst="line">
                <a:avLst/>
              </a:prstGeom>
              <a:noFill/>
              <a:ln w="28575">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8" name="Line 32"/>
              <p:cNvSpPr>
                <a:spLocks noChangeShapeType="1"/>
              </p:cNvSpPr>
              <p:nvPr/>
            </p:nvSpPr>
            <p:spPr bwMode="auto">
              <a:xfrm>
                <a:off x="1872" y="1488"/>
                <a:ext cx="336" cy="0"/>
              </a:xfrm>
              <a:prstGeom prst="line">
                <a:avLst/>
              </a:prstGeom>
              <a:noFill/>
              <a:ln w="28575">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9" name="Line 33"/>
              <p:cNvSpPr>
                <a:spLocks noChangeShapeType="1"/>
              </p:cNvSpPr>
              <p:nvPr/>
            </p:nvSpPr>
            <p:spPr bwMode="auto">
              <a:xfrm>
                <a:off x="2064" y="1584"/>
                <a:ext cx="144" cy="0"/>
              </a:xfrm>
              <a:prstGeom prst="line">
                <a:avLst/>
              </a:prstGeom>
              <a:noFill/>
              <a:ln w="28575">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0" name="Line 34"/>
              <p:cNvSpPr>
                <a:spLocks noChangeShapeType="1"/>
              </p:cNvSpPr>
              <p:nvPr/>
            </p:nvSpPr>
            <p:spPr bwMode="auto">
              <a:xfrm>
                <a:off x="2112" y="1824"/>
                <a:ext cx="96" cy="0"/>
              </a:xfrm>
              <a:prstGeom prst="line">
                <a:avLst/>
              </a:prstGeom>
              <a:noFill/>
              <a:ln w="28575">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1" name="Line 35"/>
              <p:cNvSpPr>
                <a:spLocks noChangeShapeType="1"/>
              </p:cNvSpPr>
              <p:nvPr/>
            </p:nvSpPr>
            <p:spPr bwMode="auto">
              <a:xfrm>
                <a:off x="2064" y="1920"/>
                <a:ext cx="144" cy="0"/>
              </a:xfrm>
              <a:prstGeom prst="line">
                <a:avLst/>
              </a:prstGeom>
              <a:noFill/>
              <a:ln w="28575">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2" name="Line 36"/>
              <p:cNvSpPr>
                <a:spLocks noChangeShapeType="1"/>
              </p:cNvSpPr>
              <p:nvPr/>
            </p:nvSpPr>
            <p:spPr bwMode="auto">
              <a:xfrm>
                <a:off x="2112" y="2016"/>
                <a:ext cx="96" cy="0"/>
              </a:xfrm>
              <a:prstGeom prst="line">
                <a:avLst/>
              </a:prstGeom>
              <a:noFill/>
              <a:ln w="28575">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3" name="Line 37"/>
              <p:cNvSpPr>
                <a:spLocks noChangeShapeType="1"/>
              </p:cNvSpPr>
              <p:nvPr/>
            </p:nvSpPr>
            <p:spPr bwMode="auto">
              <a:xfrm>
                <a:off x="1920" y="1296"/>
                <a:ext cx="288" cy="0"/>
              </a:xfrm>
              <a:prstGeom prst="line">
                <a:avLst/>
              </a:prstGeom>
              <a:noFill/>
              <a:ln w="28575">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4" name="Line 38"/>
              <p:cNvSpPr>
                <a:spLocks noChangeShapeType="1"/>
              </p:cNvSpPr>
              <p:nvPr/>
            </p:nvSpPr>
            <p:spPr bwMode="auto">
              <a:xfrm>
                <a:off x="2064" y="1200"/>
                <a:ext cx="144" cy="0"/>
              </a:xfrm>
              <a:prstGeom prst="line">
                <a:avLst/>
              </a:prstGeom>
              <a:noFill/>
              <a:ln w="28575">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5" name="Line 39"/>
              <p:cNvSpPr>
                <a:spLocks noChangeShapeType="1"/>
              </p:cNvSpPr>
              <p:nvPr/>
            </p:nvSpPr>
            <p:spPr bwMode="auto">
              <a:xfrm>
                <a:off x="2112" y="960"/>
                <a:ext cx="96" cy="0"/>
              </a:xfrm>
              <a:prstGeom prst="line">
                <a:avLst/>
              </a:prstGeom>
              <a:noFill/>
              <a:ln w="28575">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6" name="Line 40"/>
              <p:cNvSpPr>
                <a:spLocks noChangeShapeType="1"/>
              </p:cNvSpPr>
              <p:nvPr/>
            </p:nvSpPr>
            <p:spPr bwMode="auto">
              <a:xfrm>
                <a:off x="2064" y="886"/>
                <a:ext cx="144" cy="0"/>
              </a:xfrm>
              <a:prstGeom prst="line">
                <a:avLst/>
              </a:prstGeom>
              <a:noFill/>
              <a:ln w="28575">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7" name="Line 41"/>
              <p:cNvSpPr>
                <a:spLocks noChangeShapeType="1"/>
              </p:cNvSpPr>
              <p:nvPr/>
            </p:nvSpPr>
            <p:spPr bwMode="auto">
              <a:xfrm>
                <a:off x="2112" y="816"/>
                <a:ext cx="96" cy="0"/>
              </a:xfrm>
              <a:prstGeom prst="line">
                <a:avLst/>
              </a:prstGeom>
              <a:noFill/>
              <a:ln w="28575">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12" name="Line 42"/>
            <p:cNvSpPr>
              <a:spLocks noChangeShapeType="1"/>
            </p:cNvSpPr>
            <p:nvPr/>
          </p:nvSpPr>
          <p:spPr bwMode="auto">
            <a:xfrm>
              <a:off x="2593" y="805"/>
              <a:ext cx="0" cy="1344"/>
            </a:xfrm>
            <a:prstGeom prst="line">
              <a:avLst/>
            </a:prstGeom>
            <a:noFill/>
            <a:ln w="38100">
              <a:solidFill>
                <a:srgbClr val="80808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5" name="Rectangle 45"/>
            <p:cNvSpPr>
              <a:spLocks noChangeArrowheads="1"/>
            </p:cNvSpPr>
            <p:nvPr/>
          </p:nvSpPr>
          <p:spPr bwMode="auto">
            <a:xfrm>
              <a:off x="385" y="709"/>
              <a:ext cx="2352" cy="1536"/>
            </a:xfrm>
            <a:prstGeom prst="rect">
              <a:avLst/>
            </a:prstGeom>
            <a:noFill/>
            <a:ln w="9525">
              <a:solidFill>
                <a:srgbClr val="00CC99"/>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49" name="Text Box 106"/>
          <p:cNvSpPr txBox="1">
            <a:spLocks noChangeArrowheads="1"/>
          </p:cNvSpPr>
          <p:nvPr/>
        </p:nvSpPr>
        <p:spPr bwMode="auto">
          <a:xfrm>
            <a:off x="550180" y="176392"/>
            <a:ext cx="5716587" cy="609600"/>
          </a:xfrm>
          <a:prstGeom prst="rect">
            <a:avLst/>
          </a:prstGeom>
          <a:gradFill rotWithShape="0">
            <a:gsLst>
              <a:gs pos="0">
                <a:srgbClr val="ADB044"/>
              </a:gs>
              <a:gs pos="50000">
                <a:srgbClr val="ADB044">
                  <a:gamma/>
                  <a:tint val="0"/>
                  <a:invGamma/>
                </a:srgbClr>
              </a:gs>
              <a:gs pos="100000">
                <a:srgbClr val="ADB044"/>
              </a:gs>
            </a:gsLst>
            <a:lin ang="5400000" scaled="1"/>
          </a:gradFill>
          <a:ln w="9525" algn="ctr">
            <a:noFill/>
            <a:miter lim="800000"/>
            <a:headEnd/>
            <a:tailEnd/>
          </a:ln>
          <a:effectLst>
            <a:outerShdw dist="81320" dir="18519588" algn="ctr" rotWithShape="0">
              <a:srgbClr val="D9FB9D"/>
            </a:outerShdw>
          </a:effectLst>
        </p:spPr>
        <p:txBody>
          <a:bodyPr lIns="92075" tIns="46038" rIns="92075" bIns="46038" anchor="ctr"/>
          <a:lstStyle/>
          <a:p>
            <a:pPr eaLnBrk="0" fontAlgn="auto" hangingPunct="0">
              <a:spcBef>
                <a:spcPts val="0"/>
              </a:spcBef>
              <a:spcAft>
                <a:spcPts val="0"/>
              </a:spcAft>
              <a:defRPr/>
            </a:pPr>
            <a:r>
              <a:rPr lang="en-US" altLang="zh-CN" sz="3200" b="1" dirty="0">
                <a:solidFill>
                  <a:srgbClr val="FF0000"/>
                </a:solidFill>
                <a:latin typeface="+mn-lt"/>
                <a:ea typeface="+mn-ea"/>
              </a:rPr>
              <a:t>3. </a:t>
            </a:r>
            <a:r>
              <a:rPr lang="zh-CN" altLang="en-US" sz="3200" b="1" dirty="0">
                <a:solidFill>
                  <a:srgbClr val="FF0000"/>
                </a:solidFill>
                <a:latin typeface="+mn-lt"/>
                <a:ea typeface="+mn-ea"/>
              </a:rPr>
              <a:t>玻恩对物质波的统计解释</a:t>
            </a:r>
          </a:p>
        </p:txBody>
      </p:sp>
      <p:grpSp>
        <p:nvGrpSpPr>
          <p:cNvPr id="135" name="Group 32"/>
          <p:cNvGrpSpPr>
            <a:grpSpLocks/>
          </p:cNvGrpSpPr>
          <p:nvPr/>
        </p:nvGrpSpPr>
        <p:grpSpPr bwMode="auto">
          <a:xfrm>
            <a:off x="1725173" y="1127480"/>
            <a:ext cx="1211288" cy="1640473"/>
            <a:chOff x="603" y="1115"/>
            <a:chExt cx="864" cy="1288"/>
          </a:xfrm>
        </p:grpSpPr>
        <p:sp>
          <p:nvSpPr>
            <p:cNvPr id="136" name="Line 33"/>
            <p:cNvSpPr>
              <a:spLocks noChangeShapeType="1"/>
            </p:cNvSpPr>
            <p:nvPr/>
          </p:nvSpPr>
          <p:spPr bwMode="auto">
            <a:xfrm>
              <a:off x="816" y="2064"/>
              <a:ext cx="528"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 name="Line 34"/>
            <p:cNvSpPr>
              <a:spLocks noChangeShapeType="1"/>
            </p:cNvSpPr>
            <p:nvPr/>
          </p:nvSpPr>
          <p:spPr bwMode="auto">
            <a:xfrm>
              <a:off x="816" y="1728"/>
              <a:ext cx="528"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 name="Line 35"/>
            <p:cNvSpPr>
              <a:spLocks noChangeShapeType="1"/>
            </p:cNvSpPr>
            <p:nvPr/>
          </p:nvSpPr>
          <p:spPr bwMode="auto">
            <a:xfrm>
              <a:off x="801" y="2403"/>
              <a:ext cx="528"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 name="Text Box 36"/>
            <p:cNvSpPr txBox="1">
              <a:spLocks noChangeArrowheads="1"/>
            </p:cNvSpPr>
            <p:nvPr/>
          </p:nvSpPr>
          <p:spPr bwMode="auto">
            <a:xfrm>
              <a:off x="603" y="1115"/>
              <a:ext cx="86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dirty="0">
                  <a:solidFill>
                    <a:srgbClr val="FF3300"/>
                  </a:solidFill>
                </a:rPr>
                <a:t>单色光垂直入射</a:t>
              </a:r>
            </a:p>
          </p:txBody>
        </p:sp>
      </p:grpSp>
      <p:sp>
        <p:nvSpPr>
          <p:cNvPr id="159" name="Oval 20"/>
          <p:cNvSpPr>
            <a:spLocks noChangeArrowheads="1"/>
          </p:cNvSpPr>
          <p:nvPr/>
        </p:nvSpPr>
        <p:spPr bwMode="auto">
          <a:xfrm>
            <a:off x="3818643" y="1309514"/>
            <a:ext cx="471582" cy="1752550"/>
          </a:xfrm>
          <a:prstGeom prst="ellipse">
            <a:avLst/>
          </a:prstGeom>
          <a:gradFill rotWithShape="0">
            <a:gsLst>
              <a:gs pos="0">
                <a:srgbClr val="A5EDC9"/>
              </a:gs>
              <a:gs pos="50000">
                <a:srgbClr val="00CC66"/>
              </a:gs>
              <a:gs pos="100000">
                <a:srgbClr val="A5EDC9"/>
              </a:gs>
            </a:gsLst>
            <a:lin ang="0" scaled="1"/>
          </a:gradFill>
          <a:ln w="9525">
            <a:solidFill>
              <a:srgbClr val="FF0000"/>
            </a:solidFill>
            <a:round/>
            <a:headEnd/>
            <a:tailEnd/>
          </a:ln>
          <a:effectLst>
            <a:prstShdw prst="shdw17" dist="17961" dir="2700000">
              <a:srgbClr val="007A3D"/>
            </a:prstShdw>
          </a:effectLs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60" name="Text Box 5"/>
          <p:cNvSpPr txBox="1">
            <a:spLocks noChangeArrowheads="1"/>
          </p:cNvSpPr>
          <p:nvPr/>
        </p:nvSpPr>
        <p:spPr bwMode="auto">
          <a:xfrm>
            <a:off x="6737571" y="377397"/>
            <a:ext cx="1657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3200" b="1" dirty="0">
                <a:solidFill>
                  <a:srgbClr val="0000FF"/>
                </a:solidFill>
                <a:latin typeface="Times New Roman" panose="02020603050405020304" pitchFamily="18" charset="0"/>
              </a:rPr>
              <a:t>类 比</a:t>
            </a:r>
          </a:p>
        </p:txBody>
      </p:sp>
      <p:grpSp>
        <p:nvGrpSpPr>
          <p:cNvPr id="161" name="Group 68"/>
          <p:cNvGrpSpPr>
            <a:grpSpLocks/>
          </p:cNvGrpSpPr>
          <p:nvPr/>
        </p:nvGrpSpPr>
        <p:grpSpPr bwMode="auto">
          <a:xfrm>
            <a:off x="6159444" y="930766"/>
            <a:ext cx="4595020" cy="2730930"/>
            <a:chOff x="1008" y="2208"/>
            <a:chExt cx="3936" cy="1632"/>
          </a:xfrm>
        </p:grpSpPr>
        <p:sp>
          <p:nvSpPr>
            <p:cNvPr id="162" name="Rectangle 69"/>
            <p:cNvSpPr>
              <a:spLocks noChangeArrowheads="1"/>
            </p:cNvSpPr>
            <p:nvPr/>
          </p:nvSpPr>
          <p:spPr bwMode="auto">
            <a:xfrm>
              <a:off x="1008" y="2208"/>
              <a:ext cx="3936" cy="1632"/>
            </a:xfrm>
            <a:prstGeom prst="rect">
              <a:avLst/>
            </a:prstGeom>
            <a:solidFill>
              <a:srgbClr val="FF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63" name="Rectangle 70"/>
            <p:cNvSpPr>
              <a:spLocks noChangeArrowheads="1"/>
            </p:cNvSpPr>
            <p:nvPr/>
          </p:nvSpPr>
          <p:spPr bwMode="auto">
            <a:xfrm>
              <a:off x="1989" y="2496"/>
              <a:ext cx="79" cy="313"/>
            </a:xfrm>
            <a:prstGeom prst="rect">
              <a:avLst/>
            </a:prstGeom>
            <a:gradFill rotWithShape="0">
              <a:gsLst>
                <a:gs pos="0">
                  <a:srgbClr val="CCCCFF"/>
                </a:gs>
                <a:gs pos="50000">
                  <a:srgbClr val="CCCCFF">
                    <a:gamma/>
                    <a:shade val="46275"/>
                    <a:invGamma/>
                  </a:srgbClr>
                </a:gs>
                <a:gs pos="100000">
                  <a:srgbClr val="CCCCFF"/>
                </a:gs>
              </a:gsLst>
              <a:lin ang="0" scaled="1"/>
            </a:gradFill>
            <a:ln w="9525">
              <a:no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64" name="Rectangle 71"/>
            <p:cNvSpPr>
              <a:spLocks noChangeArrowheads="1"/>
            </p:cNvSpPr>
            <p:nvPr/>
          </p:nvSpPr>
          <p:spPr bwMode="auto">
            <a:xfrm>
              <a:off x="1989" y="2958"/>
              <a:ext cx="79" cy="280"/>
            </a:xfrm>
            <a:prstGeom prst="rect">
              <a:avLst/>
            </a:prstGeom>
            <a:gradFill rotWithShape="0">
              <a:gsLst>
                <a:gs pos="0">
                  <a:srgbClr val="CCCCFF"/>
                </a:gs>
                <a:gs pos="50000">
                  <a:srgbClr val="CCCCFF">
                    <a:gamma/>
                    <a:shade val="46275"/>
                    <a:invGamma/>
                  </a:srgbClr>
                </a:gs>
                <a:gs pos="100000">
                  <a:srgbClr val="CCCCFF"/>
                </a:gs>
              </a:gsLst>
              <a:lin ang="0" scaled="1"/>
            </a:gradFill>
            <a:ln w="9525">
              <a:no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65" name="Line 72"/>
            <p:cNvSpPr>
              <a:spLocks noChangeShapeType="1"/>
            </p:cNvSpPr>
            <p:nvPr/>
          </p:nvSpPr>
          <p:spPr bwMode="auto">
            <a:xfrm flipV="1">
              <a:off x="1989" y="2660"/>
              <a:ext cx="990" cy="236"/>
            </a:xfrm>
            <a:prstGeom prst="line">
              <a:avLst/>
            </a:prstGeom>
            <a:noFill/>
            <a:ln w="9525">
              <a:solidFill>
                <a:srgbClr val="80808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66" name="Line 73"/>
            <p:cNvSpPr>
              <a:spLocks noChangeShapeType="1"/>
            </p:cNvSpPr>
            <p:nvPr/>
          </p:nvSpPr>
          <p:spPr bwMode="auto">
            <a:xfrm>
              <a:off x="2016" y="2880"/>
              <a:ext cx="950" cy="179"/>
            </a:xfrm>
            <a:prstGeom prst="line">
              <a:avLst/>
            </a:prstGeom>
            <a:noFill/>
            <a:ln w="9525">
              <a:solidFill>
                <a:srgbClr val="80808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67" name="Arc 74"/>
            <p:cNvSpPr>
              <a:spLocks/>
            </p:cNvSpPr>
            <p:nvPr/>
          </p:nvSpPr>
          <p:spPr bwMode="auto">
            <a:xfrm>
              <a:off x="2464" y="2780"/>
              <a:ext cx="40" cy="101"/>
            </a:xfrm>
            <a:custGeom>
              <a:avLst/>
              <a:gdLst>
                <a:gd name="T0" fmla="*/ 0 w 21600"/>
                <a:gd name="T1" fmla="*/ 0 h 24338"/>
                <a:gd name="T2" fmla="*/ 0 w 21600"/>
                <a:gd name="T3" fmla="*/ 0 h 24338"/>
                <a:gd name="T4" fmla="*/ 0 w 21600"/>
                <a:gd name="T5" fmla="*/ 0 h 24338"/>
                <a:gd name="T6" fmla="*/ 0 60000 65536"/>
                <a:gd name="T7" fmla="*/ 0 60000 65536"/>
                <a:gd name="T8" fmla="*/ 0 60000 65536"/>
                <a:gd name="T9" fmla="*/ 0 w 21600"/>
                <a:gd name="T10" fmla="*/ 0 h 24338"/>
                <a:gd name="T11" fmla="*/ 21600 w 21600"/>
                <a:gd name="T12" fmla="*/ 24338 h 24338"/>
              </a:gdLst>
              <a:ahLst/>
              <a:cxnLst>
                <a:cxn ang="T6">
                  <a:pos x="T0" y="T1"/>
                </a:cxn>
                <a:cxn ang="T7">
                  <a:pos x="T2" y="T3"/>
                </a:cxn>
                <a:cxn ang="T8">
                  <a:pos x="T4" y="T5"/>
                </a:cxn>
              </a:cxnLst>
              <a:rect l="T9" t="T10" r="T11" b="T12"/>
              <a:pathLst>
                <a:path w="21600" h="24338" fill="none" extrusionOk="0">
                  <a:moveTo>
                    <a:pt x="-1" y="0"/>
                  </a:moveTo>
                  <a:cubicBezTo>
                    <a:pt x="11929" y="0"/>
                    <a:pt x="21600" y="9670"/>
                    <a:pt x="21600" y="21600"/>
                  </a:cubicBezTo>
                  <a:cubicBezTo>
                    <a:pt x="21600" y="22515"/>
                    <a:pt x="21541" y="23429"/>
                    <a:pt x="21425" y="24337"/>
                  </a:cubicBezTo>
                </a:path>
                <a:path w="21600" h="24338" stroke="0" extrusionOk="0">
                  <a:moveTo>
                    <a:pt x="-1" y="0"/>
                  </a:moveTo>
                  <a:cubicBezTo>
                    <a:pt x="11929" y="0"/>
                    <a:pt x="21600" y="9670"/>
                    <a:pt x="21600" y="21600"/>
                  </a:cubicBezTo>
                  <a:cubicBezTo>
                    <a:pt x="21600" y="22515"/>
                    <a:pt x="21541" y="23429"/>
                    <a:pt x="21425" y="24337"/>
                  </a:cubicBezTo>
                  <a:lnTo>
                    <a:pt x="0" y="21600"/>
                  </a:lnTo>
                  <a:close/>
                </a:path>
              </a:pathLst>
            </a:custGeom>
            <a:noFill/>
            <a:ln w="38100">
              <a:solidFill>
                <a:srgbClr val="FF33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68" name="Object 75"/>
            <p:cNvGraphicFramePr>
              <a:graphicFrameLocks noChangeAspect="1"/>
            </p:cNvGraphicFramePr>
            <p:nvPr/>
          </p:nvGraphicFramePr>
          <p:xfrm>
            <a:off x="2543" y="2750"/>
            <a:ext cx="165" cy="156"/>
          </p:xfrm>
          <a:graphic>
            <a:graphicData uri="http://schemas.openxmlformats.org/presentationml/2006/ole">
              <mc:AlternateContent xmlns:mc="http://schemas.openxmlformats.org/markup-compatibility/2006">
                <mc:Choice xmlns:v="urn:schemas-microsoft-com:vml" Requires="v">
                  <p:oleObj spid="_x0000_s59667" name="公式" r:id="rId3" imgW="152334" imgH="190417" progId="Equation.3">
                    <p:embed/>
                  </p:oleObj>
                </mc:Choice>
                <mc:Fallback>
                  <p:oleObj name="公式" r:id="rId3" imgW="152334" imgH="190417" progId="Equation.3">
                    <p:embed/>
                    <p:pic>
                      <p:nvPicPr>
                        <p:cNvPr id="57" name="Object 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3" y="2750"/>
                          <a:ext cx="165"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9" name="Line 76"/>
            <p:cNvSpPr>
              <a:spLocks noChangeShapeType="1"/>
            </p:cNvSpPr>
            <p:nvPr/>
          </p:nvSpPr>
          <p:spPr bwMode="auto">
            <a:xfrm>
              <a:off x="1989" y="2881"/>
              <a:ext cx="2099" cy="16"/>
            </a:xfrm>
            <a:prstGeom prst="line">
              <a:avLst/>
            </a:prstGeom>
            <a:noFill/>
            <a:ln w="38100">
              <a:solidFill>
                <a:srgbClr val="3333CC"/>
              </a:solidFill>
              <a:prstDash val="dash"/>
              <a:round/>
              <a:headEnd/>
              <a:tailEnd/>
            </a:ln>
          </p:spPr>
          <p:txBody>
            <a:bodyPr anchor="ctr">
              <a:spAutoFit/>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70" name="Line 77"/>
            <p:cNvSpPr>
              <a:spLocks noChangeShapeType="1"/>
            </p:cNvSpPr>
            <p:nvPr/>
          </p:nvSpPr>
          <p:spPr bwMode="auto">
            <a:xfrm>
              <a:off x="1475" y="2812"/>
              <a:ext cx="436" cy="0"/>
            </a:xfrm>
            <a:prstGeom prst="line">
              <a:avLst/>
            </a:prstGeom>
            <a:noFill/>
            <a:ln w="28575">
              <a:solidFill>
                <a:srgbClr val="CC99FF"/>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71" name="Line 78"/>
            <p:cNvSpPr>
              <a:spLocks noChangeShapeType="1"/>
            </p:cNvSpPr>
            <p:nvPr/>
          </p:nvSpPr>
          <p:spPr bwMode="auto">
            <a:xfrm>
              <a:off x="1475" y="2905"/>
              <a:ext cx="436" cy="0"/>
            </a:xfrm>
            <a:prstGeom prst="line">
              <a:avLst/>
            </a:prstGeom>
            <a:noFill/>
            <a:ln w="28575">
              <a:solidFill>
                <a:srgbClr val="CC99FF"/>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72" name="Line 79"/>
            <p:cNvSpPr>
              <a:spLocks noChangeShapeType="1"/>
            </p:cNvSpPr>
            <p:nvPr/>
          </p:nvSpPr>
          <p:spPr bwMode="auto">
            <a:xfrm>
              <a:off x="1475" y="2997"/>
              <a:ext cx="436" cy="0"/>
            </a:xfrm>
            <a:prstGeom prst="line">
              <a:avLst/>
            </a:prstGeom>
            <a:noFill/>
            <a:ln w="28575">
              <a:solidFill>
                <a:srgbClr val="CC99FF"/>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73" name="Text Box 80"/>
            <p:cNvSpPr txBox="1">
              <a:spLocks noChangeArrowheads="1"/>
            </p:cNvSpPr>
            <p:nvPr/>
          </p:nvSpPr>
          <p:spPr bwMode="auto">
            <a:xfrm>
              <a:off x="1351" y="3062"/>
              <a:ext cx="713" cy="215"/>
            </a:xfrm>
            <a:prstGeom prst="rect">
              <a:avLst/>
            </a:prstGeom>
            <a:noFill/>
            <a:ln w="9525">
              <a:noFill/>
              <a:miter lim="800000"/>
              <a:headEnd/>
              <a:tailEnd/>
            </a:ln>
          </p:spPr>
          <p:txBody>
            <a:bodyPr>
              <a:spAutoFit/>
            </a:bodyPr>
            <a:lstStyle/>
            <a:p>
              <a:pPr fontAlgn="auto">
                <a:spcBef>
                  <a:spcPct val="50000"/>
                </a:spcBef>
                <a:spcAft>
                  <a:spcPts val="0"/>
                </a:spcAft>
                <a:defRPr/>
              </a:pPr>
              <a:r>
                <a:rPr lang="zh-CN" altLang="en-US" sz="2000" b="1" kern="0">
                  <a:solidFill>
                    <a:sysClr val="windowText" lastClr="000000"/>
                  </a:solidFill>
                  <a:latin typeface="Times New Roman" pitchFamily="18" charset="0"/>
                  <a:ea typeface="+mn-ea"/>
                </a:rPr>
                <a:t>电子束</a:t>
              </a:r>
            </a:p>
          </p:txBody>
        </p:sp>
        <p:sp>
          <p:nvSpPr>
            <p:cNvPr id="174" name="Text Box 81"/>
            <p:cNvSpPr txBox="1">
              <a:spLocks noChangeArrowheads="1"/>
            </p:cNvSpPr>
            <p:nvPr/>
          </p:nvSpPr>
          <p:spPr bwMode="auto">
            <a:xfrm>
              <a:off x="1853" y="3264"/>
              <a:ext cx="595" cy="215"/>
            </a:xfrm>
            <a:prstGeom prst="rect">
              <a:avLst/>
            </a:prstGeom>
            <a:noFill/>
            <a:ln w="9525">
              <a:noFill/>
              <a:miter lim="800000"/>
              <a:headEnd/>
              <a:tailEnd/>
            </a:ln>
          </p:spPr>
          <p:txBody>
            <a:bodyPr>
              <a:spAutoFit/>
            </a:bodyPr>
            <a:lstStyle/>
            <a:p>
              <a:pPr fontAlgn="auto">
                <a:spcBef>
                  <a:spcPct val="50000"/>
                </a:spcBef>
                <a:spcAft>
                  <a:spcPts val="0"/>
                </a:spcAft>
                <a:defRPr/>
              </a:pPr>
              <a:r>
                <a:rPr lang="zh-CN" altLang="en-US" sz="2000" b="1" kern="0">
                  <a:solidFill>
                    <a:sysClr val="windowText" lastClr="000000"/>
                  </a:solidFill>
                  <a:latin typeface="Times New Roman" pitchFamily="18" charset="0"/>
                  <a:ea typeface="+mn-ea"/>
                </a:rPr>
                <a:t>狭缝</a:t>
              </a:r>
            </a:p>
          </p:txBody>
        </p:sp>
        <p:sp>
          <p:nvSpPr>
            <p:cNvPr id="175" name="Rectangle 82"/>
            <p:cNvSpPr>
              <a:spLocks noChangeArrowheads="1"/>
            </p:cNvSpPr>
            <p:nvPr/>
          </p:nvSpPr>
          <p:spPr bwMode="auto">
            <a:xfrm>
              <a:off x="2979" y="2352"/>
              <a:ext cx="40" cy="1025"/>
            </a:xfrm>
            <a:prstGeom prst="rect">
              <a:avLst/>
            </a:prstGeom>
            <a:gradFill rotWithShape="0">
              <a:gsLst>
                <a:gs pos="0">
                  <a:srgbClr val="CCCCFF"/>
                </a:gs>
                <a:gs pos="50000">
                  <a:srgbClr val="CCCCFF">
                    <a:gamma/>
                    <a:shade val="46275"/>
                    <a:invGamma/>
                  </a:srgbClr>
                </a:gs>
                <a:gs pos="100000">
                  <a:srgbClr val="CCCCFF"/>
                </a:gs>
              </a:gsLst>
              <a:lin ang="0" scaled="1"/>
            </a:gradFill>
            <a:ln w="9525">
              <a:no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76" name="Freeform 83"/>
            <p:cNvSpPr>
              <a:spLocks/>
            </p:cNvSpPr>
            <p:nvPr/>
          </p:nvSpPr>
          <p:spPr bwMode="auto">
            <a:xfrm>
              <a:off x="2939" y="2451"/>
              <a:ext cx="990" cy="893"/>
            </a:xfrm>
            <a:custGeom>
              <a:avLst/>
              <a:gdLst>
                <a:gd name="T0" fmla="*/ 13 w 1200"/>
                <a:gd name="T1" fmla="*/ 0 h 1344"/>
                <a:gd name="T2" fmla="*/ 8 w 1200"/>
                <a:gd name="T3" fmla="*/ 1 h 1344"/>
                <a:gd name="T4" fmla="*/ 18 w 1200"/>
                <a:gd name="T5" fmla="*/ 1 h 1344"/>
                <a:gd name="T6" fmla="*/ 8 w 1200"/>
                <a:gd name="T7" fmla="*/ 1 h 1344"/>
                <a:gd name="T8" fmla="*/ 68 w 1200"/>
                <a:gd name="T9" fmla="*/ 1 h 1344"/>
                <a:gd name="T10" fmla="*/ 8 w 1200"/>
                <a:gd name="T11" fmla="*/ 2 h 1344"/>
                <a:gd name="T12" fmla="*/ 18 w 1200"/>
                <a:gd name="T13" fmla="*/ 3 h 1344"/>
                <a:gd name="T14" fmla="*/ 8 w 1200"/>
                <a:gd name="T15" fmla="*/ 3 h 1344"/>
                <a:gd name="T16" fmla="*/ 16 w 1200"/>
                <a:gd name="T17" fmla="*/ 3 h 13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00"/>
                <a:gd name="T28" fmla="*/ 0 h 1344"/>
                <a:gd name="T29" fmla="*/ 1200 w 1200"/>
                <a:gd name="T30" fmla="*/ 1344 h 13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00" h="1344">
                  <a:moveTo>
                    <a:pt x="240" y="0"/>
                  </a:moveTo>
                  <a:cubicBezTo>
                    <a:pt x="184" y="28"/>
                    <a:pt x="128" y="56"/>
                    <a:pt x="144" y="96"/>
                  </a:cubicBezTo>
                  <a:cubicBezTo>
                    <a:pt x="160" y="136"/>
                    <a:pt x="336" y="200"/>
                    <a:pt x="336" y="240"/>
                  </a:cubicBezTo>
                  <a:cubicBezTo>
                    <a:pt x="336" y="280"/>
                    <a:pt x="0" y="264"/>
                    <a:pt x="144" y="336"/>
                  </a:cubicBezTo>
                  <a:cubicBezTo>
                    <a:pt x="288" y="408"/>
                    <a:pt x="1200" y="568"/>
                    <a:pt x="1200" y="672"/>
                  </a:cubicBezTo>
                  <a:cubicBezTo>
                    <a:pt x="1200" y="776"/>
                    <a:pt x="288" y="888"/>
                    <a:pt x="144" y="960"/>
                  </a:cubicBezTo>
                  <a:cubicBezTo>
                    <a:pt x="0" y="1032"/>
                    <a:pt x="336" y="1056"/>
                    <a:pt x="336" y="1104"/>
                  </a:cubicBezTo>
                  <a:cubicBezTo>
                    <a:pt x="336" y="1152"/>
                    <a:pt x="152" y="1208"/>
                    <a:pt x="144" y="1248"/>
                  </a:cubicBezTo>
                  <a:cubicBezTo>
                    <a:pt x="136" y="1288"/>
                    <a:pt x="212" y="1316"/>
                    <a:pt x="288" y="1344"/>
                  </a:cubicBezTo>
                </a:path>
              </a:pathLst>
            </a:cu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77" name="Rectangle 84"/>
            <p:cNvSpPr>
              <a:spLocks noChangeArrowheads="1"/>
            </p:cNvSpPr>
            <p:nvPr/>
          </p:nvSpPr>
          <p:spPr bwMode="auto">
            <a:xfrm>
              <a:off x="2405" y="3504"/>
              <a:ext cx="2049" cy="255"/>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000" b="1" kern="0" dirty="0">
                  <a:solidFill>
                    <a:sysClr val="windowText" lastClr="000000"/>
                  </a:solidFill>
                  <a:latin typeface="Times New Roman" pitchFamily="18" charset="0"/>
                  <a:ea typeface="+mn-ea"/>
                </a:rPr>
                <a:t>电子的单缝衍射</a:t>
              </a:r>
            </a:p>
          </p:txBody>
        </p:sp>
        <p:grpSp>
          <p:nvGrpSpPr>
            <p:cNvPr id="178" name="Group 85"/>
            <p:cNvGrpSpPr>
              <a:grpSpLocks/>
            </p:cNvGrpSpPr>
            <p:nvPr/>
          </p:nvGrpSpPr>
          <p:grpSpPr bwMode="auto">
            <a:xfrm>
              <a:off x="4213" y="2309"/>
              <a:ext cx="486" cy="1299"/>
              <a:chOff x="4224" y="2256"/>
              <a:chExt cx="624" cy="1392"/>
            </a:xfrm>
          </p:grpSpPr>
          <p:sp>
            <p:nvSpPr>
              <p:cNvPr id="179" name="Rectangle 86"/>
              <p:cNvSpPr>
                <a:spLocks noChangeArrowheads="1"/>
              </p:cNvSpPr>
              <p:nvPr/>
            </p:nvSpPr>
            <p:spPr bwMode="auto">
              <a:xfrm>
                <a:off x="4246" y="2815"/>
                <a:ext cx="554" cy="166"/>
              </a:xfrm>
              <a:prstGeom prst="rect">
                <a:avLst/>
              </a:prstGeom>
              <a:gradFill rotWithShape="0">
                <a:gsLst>
                  <a:gs pos="0">
                    <a:srgbClr val="FFFFFF"/>
                  </a:gs>
                  <a:gs pos="50000">
                    <a:srgbClr val="CC99FF"/>
                  </a:gs>
                  <a:gs pos="100000">
                    <a:srgbClr val="FFFFFF"/>
                  </a:gs>
                </a:gsLst>
                <a:lin ang="5400000" scaled="1"/>
              </a:gradFill>
              <a:ln w="9525">
                <a:miter lim="800000"/>
                <a:headEnd/>
                <a:tailEnd/>
              </a:ln>
              <a:scene3d>
                <a:camera prst="legacyObliqueTopRight">
                  <a:rot lat="0" lon="899994" rev="0"/>
                </a:camera>
                <a:lightRig rig="legacyFlat1" dir="t"/>
              </a:scene3d>
              <a:sp3d prstMaterial="legacyMatte">
                <a:bevelT w="13500" h="13500" prst="angle"/>
                <a:bevelB w="13500" h="13500" prst="angle"/>
                <a:extrusionClr>
                  <a:srgbClr val="CC99FF"/>
                </a:extrusionClr>
              </a:sp3d>
            </p:spPr>
            <p:txBody>
              <a:bodyPr wrap="none" anchor="ctr">
                <a:flatTx/>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80" name="Rectangle 87"/>
              <p:cNvSpPr>
                <a:spLocks noChangeArrowheads="1"/>
              </p:cNvSpPr>
              <p:nvPr/>
            </p:nvSpPr>
            <p:spPr bwMode="auto">
              <a:xfrm>
                <a:off x="4246" y="3046"/>
                <a:ext cx="554" cy="74"/>
              </a:xfrm>
              <a:prstGeom prst="rect">
                <a:avLst/>
              </a:prstGeom>
              <a:gradFill rotWithShape="0">
                <a:gsLst>
                  <a:gs pos="0">
                    <a:srgbClr val="FFFFFF"/>
                  </a:gs>
                  <a:gs pos="50000">
                    <a:srgbClr val="CC99FF"/>
                  </a:gs>
                  <a:gs pos="100000">
                    <a:srgbClr val="FFFFFF"/>
                  </a:gs>
                </a:gsLst>
                <a:lin ang="5400000" scaled="1"/>
              </a:gradFill>
              <a:ln w="9525">
                <a:miter lim="800000"/>
                <a:headEnd/>
                <a:tailEnd/>
              </a:ln>
              <a:scene3d>
                <a:camera prst="legacyObliqueTopRight">
                  <a:rot lat="0" lon="899994" rev="0"/>
                </a:camera>
                <a:lightRig rig="legacyFlat1" dir="t"/>
              </a:scene3d>
              <a:sp3d prstMaterial="legacyMatte">
                <a:bevelT w="13500" h="13500" prst="angle"/>
                <a:bevelB w="13500" h="13500" prst="angle"/>
                <a:extrusionClr>
                  <a:srgbClr val="CC99FF"/>
                </a:extrusionClr>
              </a:sp3d>
            </p:spPr>
            <p:txBody>
              <a:bodyPr wrap="none" anchor="ctr">
                <a:flatTx/>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81" name="Rectangle 88"/>
              <p:cNvSpPr>
                <a:spLocks noChangeArrowheads="1"/>
              </p:cNvSpPr>
              <p:nvPr/>
            </p:nvSpPr>
            <p:spPr bwMode="auto">
              <a:xfrm>
                <a:off x="4236" y="2682"/>
                <a:ext cx="554" cy="67"/>
              </a:xfrm>
              <a:prstGeom prst="rect">
                <a:avLst/>
              </a:prstGeom>
              <a:gradFill rotWithShape="0">
                <a:gsLst>
                  <a:gs pos="0">
                    <a:srgbClr val="FFFFFF"/>
                  </a:gs>
                  <a:gs pos="50000">
                    <a:srgbClr val="CC99FF"/>
                  </a:gs>
                  <a:gs pos="100000">
                    <a:srgbClr val="FFFFFF"/>
                  </a:gs>
                </a:gsLst>
                <a:lin ang="5400000" scaled="1"/>
              </a:gradFill>
              <a:ln w="9525">
                <a:miter lim="800000"/>
                <a:headEnd/>
                <a:tailEnd/>
              </a:ln>
              <a:scene3d>
                <a:camera prst="legacyObliqueTopRight">
                  <a:rot lat="0" lon="899994" rev="0"/>
                </a:camera>
                <a:lightRig rig="legacyFlat1" dir="t"/>
              </a:scene3d>
              <a:sp3d prstMaterial="legacyMatte">
                <a:bevelT w="13500" h="13500" prst="angle"/>
                <a:bevelB w="13500" h="13500" prst="angle"/>
                <a:extrusionClr>
                  <a:srgbClr val="CC99FF"/>
                </a:extrusionClr>
              </a:sp3d>
            </p:spPr>
            <p:txBody>
              <a:bodyPr wrap="none" anchor="ctr">
                <a:flatTx/>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82" name="Rectangle 89"/>
              <p:cNvSpPr>
                <a:spLocks noChangeArrowheads="1"/>
              </p:cNvSpPr>
              <p:nvPr/>
            </p:nvSpPr>
            <p:spPr bwMode="auto">
              <a:xfrm>
                <a:off x="4236" y="2547"/>
                <a:ext cx="554" cy="70"/>
              </a:xfrm>
              <a:prstGeom prst="rect">
                <a:avLst/>
              </a:prstGeom>
              <a:gradFill rotWithShape="0">
                <a:gsLst>
                  <a:gs pos="0">
                    <a:srgbClr val="FFFFFF"/>
                  </a:gs>
                  <a:gs pos="50000">
                    <a:srgbClr val="CC99FF"/>
                  </a:gs>
                  <a:gs pos="100000">
                    <a:srgbClr val="FFFFFF"/>
                  </a:gs>
                </a:gsLst>
                <a:lin ang="5400000" scaled="1"/>
              </a:gradFill>
              <a:ln w="9525">
                <a:miter lim="800000"/>
                <a:headEnd/>
                <a:tailEnd/>
              </a:ln>
              <a:scene3d>
                <a:camera prst="legacyObliqueTopRight">
                  <a:rot lat="0" lon="899994" rev="0"/>
                </a:camera>
                <a:lightRig rig="legacyFlat1" dir="t"/>
              </a:scene3d>
              <a:sp3d prstMaterial="legacyMatte">
                <a:bevelT w="13500" h="13500" prst="angle"/>
                <a:bevelB w="13500" h="13500" prst="angle"/>
                <a:extrusionClr>
                  <a:srgbClr val="CC99FF"/>
                </a:extrusionClr>
              </a:sp3d>
            </p:spPr>
            <p:txBody>
              <a:bodyPr wrap="none" anchor="ctr">
                <a:flatTx/>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83" name="Rectangle 90"/>
              <p:cNvSpPr>
                <a:spLocks noChangeArrowheads="1"/>
              </p:cNvSpPr>
              <p:nvPr/>
            </p:nvSpPr>
            <p:spPr bwMode="auto">
              <a:xfrm>
                <a:off x="4246" y="3179"/>
                <a:ext cx="554" cy="66"/>
              </a:xfrm>
              <a:prstGeom prst="rect">
                <a:avLst/>
              </a:prstGeom>
              <a:gradFill rotWithShape="0">
                <a:gsLst>
                  <a:gs pos="0">
                    <a:srgbClr val="FFFFFF"/>
                  </a:gs>
                  <a:gs pos="50000">
                    <a:srgbClr val="CC99FF"/>
                  </a:gs>
                  <a:gs pos="100000">
                    <a:srgbClr val="FFFFFF"/>
                  </a:gs>
                </a:gsLst>
                <a:lin ang="5400000" scaled="1"/>
              </a:gradFill>
              <a:ln w="9525">
                <a:miter lim="800000"/>
                <a:headEnd/>
                <a:tailEnd/>
              </a:ln>
              <a:scene3d>
                <a:camera prst="legacyObliqueTopRight">
                  <a:rot lat="0" lon="899994" rev="0"/>
                </a:camera>
                <a:lightRig rig="legacyFlat1" dir="t"/>
              </a:scene3d>
              <a:sp3d prstMaterial="legacyMatte">
                <a:bevelT w="13500" h="13500" prst="angle"/>
                <a:bevelB w="13500" h="13500" prst="angle"/>
                <a:extrusionClr>
                  <a:srgbClr val="CC99FF"/>
                </a:extrusionClr>
              </a:sp3d>
            </p:spPr>
            <p:txBody>
              <a:bodyPr wrap="none" anchor="ctr">
                <a:flatTx/>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84" name="Rectangle 91"/>
              <p:cNvSpPr>
                <a:spLocks noChangeArrowheads="1"/>
              </p:cNvSpPr>
              <p:nvPr/>
            </p:nvSpPr>
            <p:spPr bwMode="auto">
              <a:xfrm>
                <a:off x="4250" y="3312"/>
                <a:ext cx="548" cy="66"/>
              </a:xfrm>
              <a:prstGeom prst="rect">
                <a:avLst/>
              </a:prstGeom>
              <a:gradFill rotWithShape="0">
                <a:gsLst>
                  <a:gs pos="0">
                    <a:srgbClr val="FFFFFF"/>
                  </a:gs>
                  <a:gs pos="50000">
                    <a:srgbClr val="CC99FF"/>
                  </a:gs>
                  <a:gs pos="100000">
                    <a:srgbClr val="FFFFFF"/>
                  </a:gs>
                </a:gsLst>
                <a:lin ang="5400000" scaled="1"/>
              </a:gradFill>
              <a:ln w="9525">
                <a:miter lim="800000"/>
                <a:headEnd/>
                <a:tailEnd/>
              </a:ln>
              <a:scene3d>
                <a:camera prst="legacyObliqueTopRight">
                  <a:rot lat="0" lon="899994" rev="0"/>
                </a:camera>
                <a:lightRig rig="legacyFlat1" dir="t"/>
              </a:scene3d>
              <a:sp3d prstMaterial="legacyMatte">
                <a:bevelT w="13500" h="13500" prst="angle"/>
                <a:bevelB w="13500" h="13500" prst="angle"/>
                <a:extrusionClr>
                  <a:srgbClr val="CC99FF"/>
                </a:extrusionClr>
              </a:sp3d>
            </p:spPr>
            <p:txBody>
              <a:bodyPr wrap="none" anchor="ctr">
                <a:flatTx/>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85" name="Rectangle 92"/>
              <p:cNvSpPr>
                <a:spLocks noChangeArrowheads="1"/>
              </p:cNvSpPr>
              <p:nvPr/>
            </p:nvSpPr>
            <p:spPr bwMode="auto">
              <a:xfrm>
                <a:off x="4252" y="3456"/>
                <a:ext cx="548" cy="66"/>
              </a:xfrm>
              <a:prstGeom prst="rect">
                <a:avLst/>
              </a:prstGeom>
              <a:gradFill rotWithShape="0">
                <a:gsLst>
                  <a:gs pos="0">
                    <a:srgbClr val="FFFFFF"/>
                  </a:gs>
                  <a:gs pos="50000">
                    <a:srgbClr val="CC99FF"/>
                  </a:gs>
                  <a:gs pos="100000">
                    <a:srgbClr val="FFFFFF"/>
                  </a:gs>
                </a:gsLst>
                <a:lin ang="5400000" scaled="1"/>
              </a:gradFill>
              <a:ln w="9525">
                <a:miter lim="800000"/>
                <a:headEnd/>
                <a:tailEnd/>
              </a:ln>
              <a:scene3d>
                <a:camera prst="legacyObliqueTopRight">
                  <a:rot lat="0" lon="899994" rev="0"/>
                </a:camera>
                <a:lightRig rig="legacyFlat1" dir="t"/>
              </a:scene3d>
              <a:sp3d prstMaterial="legacyMatte">
                <a:bevelT w="13500" h="13500" prst="angle"/>
                <a:bevelB w="13500" h="13500" prst="angle"/>
                <a:extrusionClr>
                  <a:srgbClr val="CC99FF"/>
                </a:extrusionClr>
              </a:sp3d>
            </p:spPr>
            <p:txBody>
              <a:bodyPr wrap="none" anchor="ctr">
                <a:flatTx/>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86" name="Rectangle 93"/>
              <p:cNvSpPr>
                <a:spLocks noChangeArrowheads="1"/>
              </p:cNvSpPr>
              <p:nvPr/>
            </p:nvSpPr>
            <p:spPr bwMode="auto">
              <a:xfrm>
                <a:off x="4242" y="2397"/>
                <a:ext cx="554" cy="70"/>
              </a:xfrm>
              <a:prstGeom prst="rect">
                <a:avLst/>
              </a:prstGeom>
              <a:gradFill rotWithShape="0">
                <a:gsLst>
                  <a:gs pos="0">
                    <a:srgbClr val="FFFFFF"/>
                  </a:gs>
                  <a:gs pos="50000">
                    <a:srgbClr val="CC99FF"/>
                  </a:gs>
                  <a:gs pos="100000">
                    <a:srgbClr val="FFFFFF"/>
                  </a:gs>
                </a:gsLst>
                <a:lin ang="5400000" scaled="1"/>
              </a:gradFill>
              <a:ln w="9525">
                <a:miter lim="800000"/>
                <a:headEnd/>
                <a:tailEnd/>
              </a:ln>
              <a:scene3d>
                <a:camera prst="legacyObliqueTopRight">
                  <a:rot lat="0" lon="899994" rev="0"/>
                </a:camera>
                <a:lightRig rig="legacyFlat1" dir="t"/>
              </a:scene3d>
              <a:sp3d prstMaterial="legacyMatte">
                <a:bevelT w="13500" h="13500" prst="angle"/>
                <a:bevelB w="13500" h="13500" prst="angle"/>
                <a:extrusionClr>
                  <a:srgbClr val="CC99FF"/>
                </a:extrusionClr>
              </a:sp3d>
            </p:spPr>
            <p:txBody>
              <a:bodyPr wrap="none" anchor="ctr">
                <a:flatTx/>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187" name="Group 94"/>
              <p:cNvGrpSpPr>
                <a:grpSpLocks/>
              </p:cNvGrpSpPr>
              <p:nvPr/>
            </p:nvGrpSpPr>
            <p:grpSpPr bwMode="auto">
              <a:xfrm>
                <a:off x="4224" y="2256"/>
                <a:ext cx="624" cy="1392"/>
                <a:chOff x="4176" y="2256"/>
                <a:chExt cx="672" cy="1392"/>
              </a:xfrm>
            </p:grpSpPr>
            <p:sp>
              <p:nvSpPr>
                <p:cNvPr id="188" name="Line 95"/>
                <p:cNvSpPr>
                  <a:spLocks noChangeShapeType="1"/>
                </p:cNvSpPr>
                <p:nvPr/>
              </p:nvSpPr>
              <p:spPr bwMode="auto">
                <a:xfrm>
                  <a:off x="4176" y="2256"/>
                  <a:ext cx="672" cy="48"/>
                </a:xfrm>
                <a:prstGeom prst="line">
                  <a:avLst/>
                </a:prstGeom>
                <a:noFill/>
                <a:ln w="9525">
                  <a:solidFill>
                    <a:srgbClr val="CC99FF"/>
                  </a:solidFill>
                  <a:miter lim="800000"/>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89" name="Line 96"/>
                <p:cNvSpPr>
                  <a:spLocks noChangeShapeType="1"/>
                </p:cNvSpPr>
                <p:nvPr/>
              </p:nvSpPr>
              <p:spPr bwMode="auto">
                <a:xfrm>
                  <a:off x="4176" y="3600"/>
                  <a:ext cx="672" cy="48"/>
                </a:xfrm>
                <a:prstGeom prst="line">
                  <a:avLst/>
                </a:prstGeom>
                <a:noFill/>
                <a:ln w="9525">
                  <a:solidFill>
                    <a:srgbClr val="CC99FF"/>
                  </a:solidFill>
                  <a:miter lim="800000"/>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90" name="Line 97"/>
                <p:cNvSpPr>
                  <a:spLocks noChangeShapeType="1"/>
                </p:cNvSpPr>
                <p:nvPr/>
              </p:nvSpPr>
              <p:spPr bwMode="auto">
                <a:xfrm>
                  <a:off x="4176" y="2256"/>
                  <a:ext cx="0" cy="1345"/>
                </a:xfrm>
                <a:prstGeom prst="line">
                  <a:avLst/>
                </a:prstGeom>
                <a:noFill/>
                <a:ln w="9525">
                  <a:solidFill>
                    <a:srgbClr val="CC99FF"/>
                  </a:solidFill>
                  <a:miter lim="800000"/>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91" name="Line 98"/>
                <p:cNvSpPr>
                  <a:spLocks noChangeShapeType="1"/>
                </p:cNvSpPr>
                <p:nvPr/>
              </p:nvSpPr>
              <p:spPr bwMode="auto">
                <a:xfrm>
                  <a:off x="4848" y="2301"/>
                  <a:ext cx="0" cy="1345"/>
                </a:xfrm>
                <a:prstGeom prst="line">
                  <a:avLst/>
                </a:prstGeom>
                <a:noFill/>
                <a:ln w="9525">
                  <a:solidFill>
                    <a:srgbClr val="CC99FF"/>
                  </a:solidFill>
                  <a:miter lim="800000"/>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grpSp>
      <p:sp>
        <p:nvSpPr>
          <p:cNvPr id="82" name="Oval 40"/>
          <p:cNvSpPr>
            <a:spLocks noChangeArrowheads="1"/>
          </p:cNvSpPr>
          <p:nvPr/>
        </p:nvSpPr>
        <p:spPr bwMode="auto">
          <a:xfrm>
            <a:off x="8495204" y="1305598"/>
            <a:ext cx="1287409" cy="1629875"/>
          </a:xfrm>
          <a:prstGeom prst="rect">
            <a:avLst/>
          </a:prstGeom>
          <a:solidFill>
            <a:schemeClr val="bg1"/>
          </a:solidFill>
          <a:ln w="28575">
            <a:no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3" name="未知"/>
          <p:cNvSpPr>
            <a:spLocks/>
          </p:cNvSpPr>
          <p:nvPr/>
        </p:nvSpPr>
        <p:spPr bwMode="auto">
          <a:xfrm flipH="1">
            <a:off x="8381687" y="1282869"/>
            <a:ext cx="1388015" cy="1514210"/>
          </a:xfrm>
          <a:custGeom>
            <a:avLst/>
            <a:gdLst>
              <a:gd name="T0" fmla="*/ 2147483647 w 736"/>
              <a:gd name="T1" fmla="*/ 0 h 1536"/>
              <a:gd name="T2" fmla="*/ 2147483647 w 736"/>
              <a:gd name="T3" fmla="*/ 2147483647 h 1536"/>
              <a:gd name="T4" fmla="*/ 2147483647 w 736"/>
              <a:gd name="T5" fmla="*/ 2147483647 h 1536"/>
              <a:gd name="T6" fmla="*/ 0 w 736"/>
              <a:gd name="T7" fmla="*/ 2147483647 h 1536"/>
              <a:gd name="T8" fmla="*/ 2147483647 w 736"/>
              <a:gd name="T9" fmla="*/ 2147483647 h 1536"/>
              <a:gd name="T10" fmla="*/ 2147483647 w 736"/>
              <a:gd name="T11" fmla="*/ 2147483647 h 1536"/>
              <a:gd name="T12" fmla="*/ 2147483647 w 736"/>
              <a:gd name="T13" fmla="*/ 2147483647 h 1536"/>
              <a:gd name="T14" fmla="*/ 0 60000 65536"/>
              <a:gd name="T15" fmla="*/ 0 60000 65536"/>
              <a:gd name="T16" fmla="*/ 0 60000 65536"/>
              <a:gd name="T17" fmla="*/ 0 60000 65536"/>
              <a:gd name="T18" fmla="*/ 0 60000 65536"/>
              <a:gd name="T19" fmla="*/ 0 60000 65536"/>
              <a:gd name="T20" fmla="*/ 0 60000 65536"/>
              <a:gd name="T21" fmla="*/ 0 w 736"/>
              <a:gd name="T22" fmla="*/ 0 h 1536"/>
              <a:gd name="T23" fmla="*/ 736 w 736"/>
              <a:gd name="T24" fmla="*/ 1536 h 15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6" h="1536">
                <a:moveTo>
                  <a:pt x="672" y="0"/>
                </a:moveTo>
                <a:cubicBezTo>
                  <a:pt x="650" y="28"/>
                  <a:pt x="546" y="100"/>
                  <a:pt x="542" y="170"/>
                </a:cubicBezTo>
                <a:cubicBezTo>
                  <a:pt x="538" y="240"/>
                  <a:pt x="736" y="321"/>
                  <a:pt x="646" y="421"/>
                </a:cubicBezTo>
                <a:cubicBezTo>
                  <a:pt x="556" y="521"/>
                  <a:pt x="0" y="653"/>
                  <a:pt x="0" y="768"/>
                </a:cubicBezTo>
                <a:cubicBezTo>
                  <a:pt x="0" y="883"/>
                  <a:pt x="556" y="1014"/>
                  <a:pt x="646" y="1110"/>
                </a:cubicBezTo>
                <a:cubicBezTo>
                  <a:pt x="736" y="1206"/>
                  <a:pt x="538" y="1276"/>
                  <a:pt x="542" y="1347"/>
                </a:cubicBezTo>
                <a:cubicBezTo>
                  <a:pt x="546" y="1418"/>
                  <a:pt x="645" y="1497"/>
                  <a:pt x="672" y="1536"/>
                </a:cubicBezTo>
              </a:path>
            </a:pathLst>
          </a:custGeom>
          <a:solidFill>
            <a:srgbClr val="FF0000"/>
          </a:solidFill>
          <a:ln w="28575">
            <a:solidFill>
              <a:srgbClr val="FF3300"/>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85" name="Oval 40"/>
          <p:cNvSpPr>
            <a:spLocks noChangeArrowheads="1"/>
          </p:cNvSpPr>
          <p:nvPr/>
        </p:nvSpPr>
        <p:spPr bwMode="auto">
          <a:xfrm>
            <a:off x="5021745" y="1098243"/>
            <a:ext cx="648909" cy="2235711"/>
          </a:xfrm>
          <a:prstGeom prst="rect">
            <a:avLst/>
          </a:prstGeom>
          <a:solidFill>
            <a:schemeClr val="bg1"/>
          </a:solidFill>
          <a:ln w="28575">
            <a:no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6" name="未知"/>
          <p:cNvSpPr>
            <a:spLocks/>
          </p:cNvSpPr>
          <p:nvPr/>
        </p:nvSpPr>
        <p:spPr bwMode="auto">
          <a:xfrm>
            <a:off x="4687999" y="1510807"/>
            <a:ext cx="1073580" cy="1514210"/>
          </a:xfrm>
          <a:custGeom>
            <a:avLst/>
            <a:gdLst>
              <a:gd name="T0" fmla="*/ 2147483647 w 736"/>
              <a:gd name="T1" fmla="*/ 0 h 1536"/>
              <a:gd name="T2" fmla="*/ 2147483647 w 736"/>
              <a:gd name="T3" fmla="*/ 2147483647 h 1536"/>
              <a:gd name="T4" fmla="*/ 2147483647 w 736"/>
              <a:gd name="T5" fmla="*/ 2147483647 h 1536"/>
              <a:gd name="T6" fmla="*/ 0 w 736"/>
              <a:gd name="T7" fmla="*/ 2147483647 h 1536"/>
              <a:gd name="T8" fmla="*/ 2147483647 w 736"/>
              <a:gd name="T9" fmla="*/ 2147483647 h 1536"/>
              <a:gd name="T10" fmla="*/ 2147483647 w 736"/>
              <a:gd name="T11" fmla="*/ 2147483647 h 1536"/>
              <a:gd name="T12" fmla="*/ 2147483647 w 736"/>
              <a:gd name="T13" fmla="*/ 2147483647 h 1536"/>
              <a:gd name="T14" fmla="*/ 0 60000 65536"/>
              <a:gd name="T15" fmla="*/ 0 60000 65536"/>
              <a:gd name="T16" fmla="*/ 0 60000 65536"/>
              <a:gd name="T17" fmla="*/ 0 60000 65536"/>
              <a:gd name="T18" fmla="*/ 0 60000 65536"/>
              <a:gd name="T19" fmla="*/ 0 60000 65536"/>
              <a:gd name="T20" fmla="*/ 0 60000 65536"/>
              <a:gd name="T21" fmla="*/ 0 w 736"/>
              <a:gd name="T22" fmla="*/ 0 h 1536"/>
              <a:gd name="T23" fmla="*/ 736 w 736"/>
              <a:gd name="T24" fmla="*/ 1536 h 15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6" h="1536">
                <a:moveTo>
                  <a:pt x="672" y="0"/>
                </a:moveTo>
                <a:cubicBezTo>
                  <a:pt x="650" y="28"/>
                  <a:pt x="546" y="100"/>
                  <a:pt x="542" y="170"/>
                </a:cubicBezTo>
                <a:cubicBezTo>
                  <a:pt x="538" y="240"/>
                  <a:pt x="736" y="321"/>
                  <a:pt x="646" y="421"/>
                </a:cubicBezTo>
                <a:cubicBezTo>
                  <a:pt x="556" y="521"/>
                  <a:pt x="0" y="653"/>
                  <a:pt x="0" y="768"/>
                </a:cubicBezTo>
                <a:cubicBezTo>
                  <a:pt x="0" y="883"/>
                  <a:pt x="556" y="1014"/>
                  <a:pt x="646" y="1110"/>
                </a:cubicBezTo>
                <a:cubicBezTo>
                  <a:pt x="736" y="1206"/>
                  <a:pt x="538" y="1276"/>
                  <a:pt x="542" y="1347"/>
                </a:cubicBezTo>
                <a:cubicBezTo>
                  <a:pt x="546" y="1418"/>
                  <a:pt x="645" y="1497"/>
                  <a:pt x="672" y="1536"/>
                </a:cubicBezTo>
              </a:path>
            </a:pathLst>
          </a:custGeom>
          <a:solidFill>
            <a:srgbClr val="FF0000"/>
          </a:solidFill>
          <a:ln w="28575">
            <a:solidFill>
              <a:srgbClr val="FF3300"/>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87" name="Line 26"/>
          <p:cNvSpPr>
            <a:spLocks noChangeShapeType="1"/>
          </p:cNvSpPr>
          <p:nvPr/>
        </p:nvSpPr>
        <p:spPr bwMode="auto">
          <a:xfrm flipH="1">
            <a:off x="3305378" y="2462127"/>
            <a:ext cx="7424" cy="735969"/>
          </a:xfrm>
          <a:prstGeom prst="line">
            <a:avLst/>
          </a:prstGeom>
          <a:noFill/>
          <a:ln w="38100">
            <a:solidFill>
              <a:srgbClr val="000000"/>
            </a:solidFill>
            <a:prstDash val="solid"/>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88" name="Group 48"/>
          <p:cNvGrpSpPr>
            <a:grpSpLocks/>
          </p:cNvGrpSpPr>
          <p:nvPr/>
        </p:nvGrpSpPr>
        <p:grpSpPr bwMode="auto">
          <a:xfrm>
            <a:off x="1858113" y="3892837"/>
            <a:ext cx="8280400" cy="2665413"/>
            <a:chOff x="240" y="2482"/>
            <a:chExt cx="5225" cy="1682"/>
          </a:xfrm>
        </p:grpSpPr>
        <p:sp>
          <p:nvSpPr>
            <p:cNvPr id="89" name="Line 20"/>
            <p:cNvSpPr>
              <a:spLocks noChangeShapeType="1"/>
            </p:cNvSpPr>
            <p:nvPr/>
          </p:nvSpPr>
          <p:spPr bwMode="auto">
            <a:xfrm>
              <a:off x="240" y="2482"/>
              <a:ext cx="5225" cy="0"/>
            </a:xfrm>
            <a:prstGeom prst="line">
              <a:avLst/>
            </a:prstGeom>
            <a:noFill/>
            <a:ln w="9525">
              <a:solidFill>
                <a:srgbClr val="FF3300"/>
              </a:solidFill>
              <a:prstDash val="lgDash"/>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0" name="Line 21"/>
            <p:cNvSpPr>
              <a:spLocks noChangeShapeType="1"/>
            </p:cNvSpPr>
            <p:nvPr/>
          </p:nvSpPr>
          <p:spPr bwMode="auto">
            <a:xfrm>
              <a:off x="2922" y="2484"/>
              <a:ext cx="0" cy="1680"/>
            </a:xfrm>
            <a:prstGeom prst="line">
              <a:avLst/>
            </a:prstGeom>
            <a:noFill/>
            <a:ln w="9525">
              <a:solidFill>
                <a:srgbClr val="FF3300"/>
              </a:solidFill>
              <a:prstDash val="lgDash"/>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91" name="Object 28"/>
          <p:cNvGraphicFramePr>
            <a:graphicFrameLocks noChangeAspect="1"/>
          </p:cNvGraphicFramePr>
          <p:nvPr>
            <p:extLst>
              <p:ext uri="{D42A27DB-BD31-4B8C-83A1-F6EECF244321}">
                <p14:modId xmlns:p14="http://schemas.microsoft.com/office/powerpoint/2010/main" val="4064254754"/>
              </p:ext>
            </p:extLst>
          </p:nvPr>
        </p:nvGraphicFramePr>
        <p:xfrm>
          <a:off x="2280452" y="3932692"/>
          <a:ext cx="3446223" cy="685239"/>
        </p:xfrm>
        <a:graphic>
          <a:graphicData uri="http://schemas.openxmlformats.org/presentationml/2006/ole">
            <mc:AlternateContent xmlns:mc="http://schemas.openxmlformats.org/markup-compatibility/2006">
              <mc:Choice xmlns:v="urn:schemas-microsoft-com:vml" Requires="v">
                <p:oleObj spid="_x0000_s59668" name="公式" r:id="rId5" imgW="1206360" imgH="241200" progId="Equation.3">
                  <p:embed/>
                </p:oleObj>
              </mc:Choice>
              <mc:Fallback>
                <p:oleObj name="公式" r:id="rId5" imgW="1206360" imgH="241200" progId="Equation.3">
                  <p:embed/>
                  <p:pic>
                    <p:nvPicPr>
                      <p:cNvPr id="195" name="Object 28"/>
                      <p:cNvPicPr>
                        <a:picLocks noChangeAspect="1" noChangeArrowheads="1"/>
                      </p:cNvPicPr>
                      <p:nvPr/>
                    </p:nvPicPr>
                    <p:blipFill>
                      <a:blip r:embed="rId6"/>
                      <a:srcRect/>
                      <a:stretch>
                        <a:fillRect/>
                      </a:stretch>
                    </p:blipFill>
                    <p:spPr bwMode="auto">
                      <a:xfrm>
                        <a:off x="2280452" y="3932692"/>
                        <a:ext cx="3446223" cy="685239"/>
                      </a:xfrm>
                      <a:prstGeom prst="rect">
                        <a:avLst/>
                      </a:prstGeom>
                      <a:noFill/>
                      <a:ln>
                        <a:noFill/>
                      </a:ln>
                      <a:extLst/>
                    </p:spPr>
                  </p:pic>
                </p:oleObj>
              </mc:Fallback>
            </mc:AlternateContent>
          </a:graphicData>
        </a:graphic>
      </p:graphicFrame>
      <p:graphicFrame>
        <p:nvGraphicFramePr>
          <p:cNvPr id="92" name="对象 91"/>
          <p:cNvGraphicFramePr>
            <a:graphicFrameLocks noChangeAspect="1"/>
          </p:cNvGraphicFramePr>
          <p:nvPr>
            <p:extLst>
              <p:ext uri="{D42A27DB-BD31-4B8C-83A1-F6EECF244321}">
                <p14:modId xmlns:p14="http://schemas.microsoft.com/office/powerpoint/2010/main" val="4134818779"/>
              </p:ext>
            </p:extLst>
          </p:nvPr>
        </p:nvGraphicFramePr>
        <p:xfrm>
          <a:off x="2127394" y="4596101"/>
          <a:ext cx="378326" cy="449262"/>
        </p:xfrm>
        <a:graphic>
          <a:graphicData uri="http://schemas.openxmlformats.org/presentationml/2006/ole">
            <mc:AlternateContent xmlns:mc="http://schemas.openxmlformats.org/markup-compatibility/2006">
              <mc:Choice xmlns:v="urn:schemas-microsoft-com:vml" Requires="v">
                <p:oleObj spid="_x0000_s59669" name="公式" r:id="rId7" imgW="203040" imgH="241200" progId="Equation.3">
                  <p:embed/>
                </p:oleObj>
              </mc:Choice>
              <mc:Fallback>
                <p:oleObj name="公式" r:id="rId7" imgW="203040" imgH="241200" progId="Equation.3">
                  <p:embed/>
                  <p:pic>
                    <p:nvPicPr>
                      <p:cNvPr id="196" name="对象 195"/>
                      <p:cNvPicPr/>
                      <p:nvPr/>
                    </p:nvPicPr>
                    <p:blipFill>
                      <a:blip r:embed="rId8"/>
                      <a:stretch>
                        <a:fillRect/>
                      </a:stretch>
                    </p:blipFill>
                    <p:spPr>
                      <a:xfrm>
                        <a:off x="2127394" y="4596101"/>
                        <a:ext cx="378326" cy="449262"/>
                      </a:xfrm>
                      <a:prstGeom prst="rect">
                        <a:avLst/>
                      </a:prstGeom>
                    </p:spPr>
                  </p:pic>
                </p:oleObj>
              </mc:Fallback>
            </mc:AlternateContent>
          </a:graphicData>
        </a:graphic>
      </p:graphicFrame>
      <p:graphicFrame>
        <p:nvGraphicFramePr>
          <p:cNvPr id="93" name="对象 92"/>
          <p:cNvGraphicFramePr>
            <a:graphicFrameLocks noChangeAspect="1"/>
          </p:cNvGraphicFramePr>
          <p:nvPr>
            <p:extLst>
              <p:ext uri="{D42A27DB-BD31-4B8C-83A1-F6EECF244321}">
                <p14:modId xmlns:p14="http://schemas.microsoft.com/office/powerpoint/2010/main" val="2537643673"/>
              </p:ext>
            </p:extLst>
          </p:nvPr>
        </p:nvGraphicFramePr>
        <p:xfrm>
          <a:off x="2268493" y="5169982"/>
          <a:ext cx="378326" cy="449262"/>
        </p:xfrm>
        <a:graphic>
          <a:graphicData uri="http://schemas.openxmlformats.org/presentationml/2006/ole">
            <mc:AlternateContent xmlns:mc="http://schemas.openxmlformats.org/markup-compatibility/2006">
              <mc:Choice xmlns:v="urn:schemas-microsoft-com:vml" Requires="v">
                <p:oleObj spid="_x0000_s59670" name="公式" r:id="rId9" imgW="203040" imgH="241200" progId="Equation.3">
                  <p:embed/>
                </p:oleObj>
              </mc:Choice>
              <mc:Fallback>
                <p:oleObj name="公式" r:id="rId9" imgW="203040" imgH="241200" progId="Equation.3">
                  <p:embed/>
                  <p:pic>
                    <p:nvPicPr>
                      <p:cNvPr id="197" name="对象 196"/>
                      <p:cNvPicPr/>
                      <p:nvPr/>
                    </p:nvPicPr>
                    <p:blipFill>
                      <a:blip r:embed="rId8"/>
                      <a:stretch>
                        <a:fillRect/>
                      </a:stretch>
                    </p:blipFill>
                    <p:spPr>
                      <a:xfrm>
                        <a:off x="2268493" y="5169982"/>
                        <a:ext cx="378326" cy="449262"/>
                      </a:xfrm>
                      <a:prstGeom prst="rect">
                        <a:avLst/>
                      </a:prstGeom>
                    </p:spPr>
                  </p:pic>
                </p:oleObj>
              </mc:Fallback>
            </mc:AlternateContent>
          </a:graphicData>
        </a:graphic>
      </p:graphicFrame>
      <p:graphicFrame>
        <p:nvGraphicFramePr>
          <p:cNvPr id="94" name="对象 93"/>
          <p:cNvGraphicFramePr>
            <a:graphicFrameLocks noChangeAspect="1"/>
          </p:cNvGraphicFramePr>
          <p:nvPr>
            <p:extLst>
              <p:ext uri="{D42A27DB-BD31-4B8C-83A1-F6EECF244321}">
                <p14:modId xmlns:p14="http://schemas.microsoft.com/office/powerpoint/2010/main" val="3010927725"/>
              </p:ext>
            </p:extLst>
          </p:nvPr>
        </p:nvGraphicFramePr>
        <p:xfrm>
          <a:off x="2235609" y="5665721"/>
          <a:ext cx="378326" cy="449262"/>
        </p:xfrm>
        <a:graphic>
          <a:graphicData uri="http://schemas.openxmlformats.org/presentationml/2006/ole">
            <mc:AlternateContent xmlns:mc="http://schemas.openxmlformats.org/markup-compatibility/2006">
              <mc:Choice xmlns:v="urn:schemas-microsoft-com:vml" Requires="v">
                <p:oleObj spid="_x0000_s59671" name="公式" r:id="rId10" imgW="203040" imgH="241200" progId="Equation.3">
                  <p:embed/>
                </p:oleObj>
              </mc:Choice>
              <mc:Fallback>
                <p:oleObj name="公式" r:id="rId10" imgW="203040" imgH="241200" progId="Equation.3">
                  <p:embed/>
                  <p:pic>
                    <p:nvPicPr>
                      <p:cNvPr id="198" name="对象 197"/>
                      <p:cNvPicPr/>
                      <p:nvPr/>
                    </p:nvPicPr>
                    <p:blipFill>
                      <a:blip r:embed="rId8"/>
                      <a:stretch>
                        <a:fillRect/>
                      </a:stretch>
                    </p:blipFill>
                    <p:spPr>
                      <a:xfrm>
                        <a:off x="2235609" y="5665721"/>
                        <a:ext cx="378326" cy="449262"/>
                      </a:xfrm>
                      <a:prstGeom prst="rect">
                        <a:avLst/>
                      </a:prstGeom>
                    </p:spPr>
                  </p:pic>
                </p:oleObj>
              </mc:Fallback>
            </mc:AlternateContent>
          </a:graphicData>
        </a:graphic>
      </p:graphicFrame>
      <p:sp>
        <p:nvSpPr>
          <p:cNvPr id="95" name="Text Box 12"/>
          <p:cNvSpPr txBox="1">
            <a:spLocks noChangeArrowheads="1"/>
          </p:cNvSpPr>
          <p:nvPr/>
        </p:nvSpPr>
        <p:spPr bwMode="auto">
          <a:xfrm>
            <a:off x="2196246" y="4600079"/>
            <a:ext cx="3833052" cy="461963"/>
          </a:xfrm>
          <a:prstGeom prst="rect">
            <a:avLst/>
          </a:prstGeom>
          <a:noFill/>
          <a:ln w="9525">
            <a:noFill/>
            <a:miter lim="800000"/>
            <a:headEnd/>
            <a:tailEnd/>
          </a:ln>
        </p:spPr>
        <p:txBody>
          <a:bodyPr>
            <a:spAutoFit/>
          </a:bodyPr>
          <a:lstStyle/>
          <a:p>
            <a:pPr fontAlgn="auto">
              <a:spcBef>
                <a:spcPct val="50000"/>
              </a:spcBef>
              <a:spcAft>
                <a:spcPts val="0"/>
              </a:spcAft>
              <a:defRPr/>
            </a:pPr>
            <a:r>
              <a:rPr lang="en-US" altLang="zh-CN" sz="2400" b="1" i="1" kern="0" dirty="0">
                <a:solidFill>
                  <a:sysClr val="windowText" lastClr="000000"/>
                </a:solidFill>
                <a:latin typeface="Times New Roman" pitchFamily="18" charset="0"/>
                <a:ea typeface="黑体" pitchFamily="49" charset="-122"/>
              </a:rPr>
              <a:t> </a:t>
            </a:r>
            <a:r>
              <a:rPr lang="en-US" altLang="zh-CN" sz="2400" b="1" i="1" dirty="0">
                <a:solidFill>
                  <a:srgbClr val="FF0000"/>
                </a:solidFill>
                <a:latin typeface="Times New Roman" panose="02020603050405020304" pitchFamily="18" charset="0"/>
              </a:rPr>
              <a:t>  </a:t>
            </a:r>
            <a:r>
              <a:rPr lang="zh-CN" altLang="en-US" sz="2400" b="1" kern="0" dirty="0">
                <a:solidFill>
                  <a:srgbClr val="FF0000"/>
                </a:solidFill>
                <a:latin typeface="Times New Roman" pitchFamily="18" charset="0"/>
                <a:ea typeface="黑体" pitchFamily="49" charset="-122"/>
              </a:rPr>
              <a:t>大处</a:t>
            </a:r>
            <a:r>
              <a:rPr lang="zh-CN" altLang="en-US" sz="2400" b="1" kern="0" dirty="0">
                <a:solidFill>
                  <a:srgbClr val="9900CC"/>
                </a:solidFill>
                <a:latin typeface="Times New Roman" pitchFamily="18" charset="0"/>
                <a:ea typeface="黑体" pitchFamily="49" charset="-122"/>
              </a:rPr>
              <a:t>光子</a:t>
            </a:r>
            <a:r>
              <a:rPr lang="zh-CN" altLang="en-US" sz="2400" b="1" dirty="0">
                <a:solidFill>
                  <a:srgbClr val="9900CC"/>
                </a:solidFill>
                <a:latin typeface="Times New Roman" panose="02020603050405020304" pitchFamily="18" charset="0"/>
              </a:rPr>
              <a:t>出现的</a:t>
            </a:r>
            <a:r>
              <a:rPr lang="zh-CN" altLang="en-US" sz="2400" b="1" kern="0" dirty="0">
                <a:solidFill>
                  <a:srgbClr val="9900CC"/>
                </a:solidFill>
                <a:latin typeface="Times New Roman" pitchFamily="18" charset="0"/>
                <a:ea typeface="黑体" pitchFamily="49" charset="-122"/>
              </a:rPr>
              <a:t>概率大</a:t>
            </a:r>
          </a:p>
        </p:txBody>
      </p:sp>
      <p:sp>
        <p:nvSpPr>
          <p:cNvPr id="96" name="Text Box 13"/>
          <p:cNvSpPr txBox="1">
            <a:spLocks noChangeArrowheads="1"/>
          </p:cNvSpPr>
          <p:nvPr/>
        </p:nvSpPr>
        <p:spPr bwMode="auto">
          <a:xfrm>
            <a:off x="1983590" y="5119975"/>
            <a:ext cx="3967162" cy="461963"/>
          </a:xfrm>
          <a:prstGeom prst="rect">
            <a:avLst/>
          </a:prstGeom>
          <a:noFill/>
          <a:ln w="9525">
            <a:noFill/>
            <a:miter lim="800000"/>
            <a:headEnd/>
            <a:tailEnd/>
          </a:ln>
        </p:spPr>
        <p:txBody>
          <a:bodyPr>
            <a:spAutoFit/>
          </a:bodyPr>
          <a:lstStyle/>
          <a:p>
            <a:pPr algn="r" fontAlgn="auto">
              <a:spcBef>
                <a:spcPct val="50000"/>
              </a:spcBef>
              <a:spcAft>
                <a:spcPts val="0"/>
              </a:spcAft>
              <a:defRPr/>
            </a:pPr>
            <a:r>
              <a:rPr lang="en-US" altLang="zh-CN" sz="2400" b="1" i="1" kern="0" dirty="0">
                <a:solidFill>
                  <a:sysClr val="windowText" lastClr="000000"/>
                </a:solidFill>
                <a:latin typeface="Times New Roman" pitchFamily="18" charset="0"/>
                <a:ea typeface="黑体" pitchFamily="49" charset="-122"/>
              </a:rPr>
              <a:t> </a:t>
            </a:r>
            <a:r>
              <a:rPr lang="zh-CN" altLang="en-US" sz="2400" b="1" kern="0" dirty="0">
                <a:solidFill>
                  <a:srgbClr val="FF2F2F"/>
                </a:solidFill>
                <a:latin typeface="Times New Roman" pitchFamily="18" charset="0"/>
                <a:ea typeface="黑体" pitchFamily="49" charset="-122"/>
              </a:rPr>
              <a:t>小处</a:t>
            </a:r>
            <a:r>
              <a:rPr lang="zh-CN" altLang="en-US" sz="2400" b="1" kern="0" dirty="0">
                <a:solidFill>
                  <a:srgbClr val="009900"/>
                </a:solidFill>
                <a:latin typeface="Times New Roman" pitchFamily="18" charset="0"/>
                <a:ea typeface="黑体" pitchFamily="49" charset="-122"/>
              </a:rPr>
              <a:t>光子</a:t>
            </a:r>
            <a:r>
              <a:rPr lang="zh-CN" altLang="en-US" sz="2400" b="1" dirty="0">
                <a:solidFill>
                  <a:srgbClr val="009900"/>
                </a:solidFill>
                <a:latin typeface="Times New Roman" panose="02020603050405020304" pitchFamily="18" charset="0"/>
              </a:rPr>
              <a:t>出现的</a:t>
            </a:r>
            <a:r>
              <a:rPr lang="zh-CN" altLang="en-US" sz="2400" b="1" kern="0" dirty="0">
                <a:solidFill>
                  <a:srgbClr val="009900"/>
                </a:solidFill>
                <a:latin typeface="Times New Roman" pitchFamily="18" charset="0"/>
                <a:ea typeface="黑体" pitchFamily="49" charset="-122"/>
              </a:rPr>
              <a:t>概率小</a:t>
            </a:r>
          </a:p>
        </p:txBody>
      </p:sp>
      <p:sp>
        <p:nvSpPr>
          <p:cNvPr id="97" name="Text Box 14"/>
          <p:cNvSpPr txBox="1">
            <a:spLocks noChangeArrowheads="1"/>
          </p:cNvSpPr>
          <p:nvPr/>
        </p:nvSpPr>
        <p:spPr bwMode="auto">
          <a:xfrm>
            <a:off x="2502878" y="5656552"/>
            <a:ext cx="3390177" cy="461963"/>
          </a:xfrm>
          <a:prstGeom prst="rect">
            <a:avLst/>
          </a:prstGeom>
          <a:noFill/>
          <a:ln w="9525">
            <a:noFill/>
            <a:miter lim="800000"/>
            <a:headEnd/>
            <a:tailEnd/>
          </a:ln>
        </p:spPr>
        <p:txBody>
          <a:bodyPr wrap="square">
            <a:spAutoFit/>
          </a:bodyPr>
          <a:lstStyle/>
          <a:p>
            <a:pPr fontAlgn="auto">
              <a:spcBef>
                <a:spcPct val="50000"/>
              </a:spcBef>
              <a:spcAft>
                <a:spcPts val="0"/>
              </a:spcAft>
              <a:defRPr/>
            </a:pPr>
            <a:r>
              <a:rPr lang="en-US" altLang="zh-CN" sz="2400" b="1" kern="0" dirty="0">
                <a:solidFill>
                  <a:sysClr val="windowText" lastClr="000000"/>
                </a:solidFill>
                <a:latin typeface="Times New Roman" pitchFamily="18" charset="0"/>
                <a:ea typeface="黑体" pitchFamily="49" charset="-122"/>
              </a:rPr>
              <a:t>= 0</a:t>
            </a:r>
            <a:r>
              <a:rPr lang="zh-CN" altLang="en-US" sz="2400" b="1" kern="0" dirty="0">
                <a:solidFill>
                  <a:srgbClr val="0000FF"/>
                </a:solidFill>
                <a:latin typeface="Times New Roman" pitchFamily="18" charset="0"/>
                <a:ea typeface="黑体" pitchFamily="49" charset="-122"/>
              </a:rPr>
              <a:t>光子</a:t>
            </a:r>
            <a:r>
              <a:rPr lang="zh-CN" altLang="en-US" sz="2400" b="1" dirty="0">
                <a:solidFill>
                  <a:srgbClr val="0000FF"/>
                </a:solidFill>
                <a:latin typeface="Times New Roman" panose="02020603050405020304" pitchFamily="18" charset="0"/>
              </a:rPr>
              <a:t>出现的</a:t>
            </a:r>
            <a:r>
              <a:rPr lang="zh-CN" altLang="en-US" sz="2400" b="1" kern="0" dirty="0">
                <a:solidFill>
                  <a:srgbClr val="0000FF"/>
                </a:solidFill>
                <a:latin typeface="Times New Roman" pitchFamily="18" charset="0"/>
                <a:ea typeface="黑体" pitchFamily="49" charset="-122"/>
              </a:rPr>
              <a:t>概率为零</a:t>
            </a:r>
          </a:p>
        </p:txBody>
      </p:sp>
      <p:sp>
        <p:nvSpPr>
          <p:cNvPr id="98" name="矩形 97"/>
          <p:cNvSpPr/>
          <p:nvPr/>
        </p:nvSpPr>
        <p:spPr>
          <a:xfrm>
            <a:off x="2424772" y="6174644"/>
            <a:ext cx="2348720" cy="523220"/>
          </a:xfrm>
          <a:prstGeom prst="rect">
            <a:avLst/>
          </a:prstGeom>
        </p:spPr>
        <p:txBody>
          <a:bodyPr wrap="none">
            <a:spAutoFit/>
          </a:bodyPr>
          <a:lstStyle/>
          <a:p>
            <a:r>
              <a:rPr lang="zh-CN" altLang="en-US" sz="2800" b="1" dirty="0">
                <a:solidFill>
                  <a:srgbClr val="009900"/>
                </a:solidFill>
                <a:latin typeface="Calibri" panose="020F0502020204030204" pitchFamily="34" charset="0"/>
                <a:ea typeface="楷体_GB2312" pitchFamily="49" charset="-122"/>
              </a:rPr>
              <a:t>光波是概率波</a:t>
            </a:r>
            <a:endParaRPr lang="zh-CN" altLang="en-US" sz="2800" dirty="0">
              <a:solidFill>
                <a:srgbClr val="009900"/>
              </a:solidFill>
            </a:endParaRPr>
          </a:p>
        </p:txBody>
      </p:sp>
      <p:sp>
        <p:nvSpPr>
          <p:cNvPr id="99" name="矩形 98"/>
          <p:cNvSpPr/>
          <p:nvPr/>
        </p:nvSpPr>
        <p:spPr>
          <a:xfrm>
            <a:off x="6888089" y="6207410"/>
            <a:ext cx="2897584" cy="523220"/>
          </a:xfrm>
          <a:prstGeom prst="rect">
            <a:avLst/>
          </a:prstGeom>
        </p:spPr>
        <p:txBody>
          <a:bodyPr wrap="square">
            <a:spAutoFit/>
          </a:bodyPr>
          <a:lstStyle/>
          <a:p>
            <a:r>
              <a:rPr lang="zh-CN" altLang="zh-CN" sz="2800" b="1" dirty="0">
                <a:solidFill>
                  <a:srgbClr val="9900CC"/>
                </a:solidFill>
                <a:latin typeface="Century Schoolbook" panose="02040604050505020304" pitchFamily="18" charset="0"/>
              </a:rPr>
              <a:t>物质波</a:t>
            </a:r>
            <a:r>
              <a:rPr lang="zh-CN" altLang="en-US" sz="2800" b="1" dirty="0">
                <a:solidFill>
                  <a:srgbClr val="9900CC"/>
                </a:solidFill>
                <a:latin typeface="Calibri" panose="020F0502020204030204" pitchFamily="34" charset="0"/>
                <a:ea typeface="楷体_GB2312" pitchFamily="49" charset="-122"/>
              </a:rPr>
              <a:t>是概率波</a:t>
            </a:r>
            <a:endParaRPr lang="zh-CN" altLang="en-US" sz="2800" dirty="0">
              <a:solidFill>
                <a:srgbClr val="9900CC"/>
              </a:solidFill>
            </a:endParaRPr>
          </a:p>
        </p:txBody>
      </p:sp>
      <p:graphicFrame>
        <p:nvGraphicFramePr>
          <p:cNvPr id="100" name="Object 7"/>
          <p:cNvGraphicFramePr>
            <a:graphicFrameLocks noChangeAspect="1"/>
          </p:cNvGraphicFramePr>
          <p:nvPr>
            <p:extLst>
              <p:ext uri="{D42A27DB-BD31-4B8C-83A1-F6EECF244321}">
                <p14:modId xmlns:p14="http://schemas.microsoft.com/office/powerpoint/2010/main" val="2880803914"/>
              </p:ext>
            </p:extLst>
          </p:nvPr>
        </p:nvGraphicFramePr>
        <p:xfrm>
          <a:off x="7353468" y="4003055"/>
          <a:ext cx="2084452" cy="610354"/>
        </p:xfrm>
        <a:graphic>
          <a:graphicData uri="http://schemas.openxmlformats.org/presentationml/2006/ole">
            <mc:AlternateContent xmlns:mc="http://schemas.openxmlformats.org/markup-compatibility/2006">
              <mc:Choice xmlns:v="urn:schemas-microsoft-com:vml" Requires="v">
                <p:oleObj spid="_x0000_s59672" name="公式" r:id="rId11" imgW="787320" imgH="228600" progId="Equation.3">
                  <p:embed/>
                </p:oleObj>
              </mc:Choice>
              <mc:Fallback>
                <p:oleObj name="公式" r:id="rId11" imgW="787320" imgH="228600" progId="Equation.3">
                  <p:embed/>
                  <p:pic>
                    <p:nvPicPr>
                      <p:cNvPr id="204" name="Object 7"/>
                      <p:cNvPicPr>
                        <a:picLocks noChangeAspect="1" noChangeArrowheads="1"/>
                      </p:cNvPicPr>
                      <p:nvPr/>
                    </p:nvPicPr>
                    <p:blipFill>
                      <a:blip r:embed="rId12"/>
                      <a:srcRect/>
                      <a:stretch>
                        <a:fillRect/>
                      </a:stretch>
                    </p:blipFill>
                    <p:spPr bwMode="auto">
                      <a:xfrm>
                        <a:off x="7353468" y="4003055"/>
                        <a:ext cx="2084452" cy="610354"/>
                      </a:xfrm>
                      <a:prstGeom prst="rect">
                        <a:avLst/>
                      </a:prstGeom>
                      <a:noFill/>
                      <a:ln>
                        <a:noFill/>
                      </a:ln>
                      <a:effectLst/>
                      <a:extLst/>
                    </p:spPr>
                  </p:pic>
                </p:oleObj>
              </mc:Fallback>
            </mc:AlternateContent>
          </a:graphicData>
        </a:graphic>
      </p:graphicFrame>
      <p:graphicFrame>
        <p:nvGraphicFramePr>
          <p:cNvPr id="101" name="对象 100"/>
          <p:cNvGraphicFramePr>
            <a:graphicFrameLocks noChangeAspect="1"/>
          </p:cNvGraphicFramePr>
          <p:nvPr>
            <p:extLst>
              <p:ext uri="{D42A27DB-BD31-4B8C-83A1-F6EECF244321}">
                <p14:modId xmlns:p14="http://schemas.microsoft.com/office/powerpoint/2010/main" val="2166698115"/>
              </p:ext>
            </p:extLst>
          </p:nvPr>
        </p:nvGraphicFramePr>
        <p:xfrm>
          <a:off x="6266767" y="4651901"/>
          <a:ext cx="555292" cy="399810"/>
        </p:xfrm>
        <a:graphic>
          <a:graphicData uri="http://schemas.openxmlformats.org/presentationml/2006/ole">
            <mc:AlternateContent xmlns:mc="http://schemas.openxmlformats.org/markup-compatibility/2006">
              <mc:Choice xmlns:v="urn:schemas-microsoft-com:vml" Requires="v">
                <p:oleObj spid="_x0000_s59673" name="公式" r:id="rId13" imgW="317160" imgH="228600" progId="Equation.3">
                  <p:embed/>
                </p:oleObj>
              </mc:Choice>
              <mc:Fallback>
                <p:oleObj name="公式" r:id="rId13" imgW="317160" imgH="228600" progId="Equation.3">
                  <p:embed/>
                  <p:pic>
                    <p:nvPicPr>
                      <p:cNvPr id="205" name="对象 204"/>
                      <p:cNvPicPr/>
                      <p:nvPr/>
                    </p:nvPicPr>
                    <p:blipFill>
                      <a:blip r:embed="rId14"/>
                      <a:stretch>
                        <a:fillRect/>
                      </a:stretch>
                    </p:blipFill>
                    <p:spPr>
                      <a:xfrm>
                        <a:off x="6266767" y="4651901"/>
                        <a:ext cx="555292" cy="399810"/>
                      </a:xfrm>
                      <a:prstGeom prst="rect">
                        <a:avLst/>
                      </a:prstGeom>
                    </p:spPr>
                  </p:pic>
                </p:oleObj>
              </mc:Fallback>
            </mc:AlternateContent>
          </a:graphicData>
        </a:graphic>
      </p:graphicFrame>
      <p:graphicFrame>
        <p:nvGraphicFramePr>
          <p:cNvPr id="102" name="对象 101"/>
          <p:cNvGraphicFramePr>
            <a:graphicFrameLocks noChangeAspect="1"/>
          </p:cNvGraphicFramePr>
          <p:nvPr>
            <p:extLst>
              <p:ext uri="{D42A27DB-BD31-4B8C-83A1-F6EECF244321}">
                <p14:modId xmlns:p14="http://schemas.microsoft.com/office/powerpoint/2010/main" val="2003015494"/>
              </p:ext>
            </p:extLst>
          </p:nvPr>
        </p:nvGraphicFramePr>
        <p:xfrm>
          <a:off x="6509600" y="5205101"/>
          <a:ext cx="475707" cy="342509"/>
        </p:xfrm>
        <a:graphic>
          <a:graphicData uri="http://schemas.openxmlformats.org/presentationml/2006/ole">
            <mc:AlternateContent xmlns:mc="http://schemas.openxmlformats.org/markup-compatibility/2006">
              <mc:Choice xmlns:v="urn:schemas-microsoft-com:vml" Requires="v">
                <p:oleObj spid="_x0000_s59674" name="公式" r:id="rId15" imgW="317160" imgH="228600" progId="Equation.3">
                  <p:embed/>
                </p:oleObj>
              </mc:Choice>
              <mc:Fallback>
                <p:oleObj name="公式" r:id="rId15" imgW="317160" imgH="228600" progId="Equation.3">
                  <p:embed/>
                  <p:pic>
                    <p:nvPicPr>
                      <p:cNvPr id="206" name="对象 205"/>
                      <p:cNvPicPr/>
                      <p:nvPr/>
                    </p:nvPicPr>
                    <p:blipFill>
                      <a:blip r:embed="rId14"/>
                      <a:stretch>
                        <a:fillRect/>
                      </a:stretch>
                    </p:blipFill>
                    <p:spPr>
                      <a:xfrm>
                        <a:off x="6509600" y="5205101"/>
                        <a:ext cx="475707" cy="342509"/>
                      </a:xfrm>
                      <a:prstGeom prst="rect">
                        <a:avLst/>
                      </a:prstGeom>
                    </p:spPr>
                  </p:pic>
                </p:oleObj>
              </mc:Fallback>
            </mc:AlternateContent>
          </a:graphicData>
        </a:graphic>
      </p:graphicFrame>
      <p:graphicFrame>
        <p:nvGraphicFramePr>
          <p:cNvPr id="103" name="对象 102"/>
          <p:cNvGraphicFramePr>
            <a:graphicFrameLocks noChangeAspect="1"/>
          </p:cNvGraphicFramePr>
          <p:nvPr>
            <p:extLst>
              <p:ext uri="{D42A27DB-BD31-4B8C-83A1-F6EECF244321}">
                <p14:modId xmlns:p14="http://schemas.microsoft.com/office/powerpoint/2010/main" val="3576996869"/>
              </p:ext>
            </p:extLst>
          </p:nvPr>
        </p:nvGraphicFramePr>
        <p:xfrm>
          <a:off x="6323352" y="5740413"/>
          <a:ext cx="509322" cy="366712"/>
        </p:xfrm>
        <a:graphic>
          <a:graphicData uri="http://schemas.openxmlformats.org/presentationml/2006/ole">
            <mc:AlternateContent xmlns:mc="http://schemas.openxmlformats.org/markup-compatibility/2006">
              <mc:Choice xmlns:v="urn:schemas-microsoft-com:vml" Requires="v">
                <p:oleObj spid="_x0000_s59675" name="公式" r:id="rId16" imgW="317160" imgH="228600" progId="Equation.3">
                  <p:embed/>
                </p:oleObj>
              </mc:Choice>
              <mc:Fallback>
                <p:oleObj name="公式" r:id="rId16" imgW="317160" imgH="228600" progId="Equation.3">
                  <p:embed/>
                  <p:pic>
                    <p:nvPicPr>
                      <p:cNvPr id="207" name="对象 206"/>
                      <p:cNvPicPr/>
                      <p:nvPr/>
                    </p:nvPicPr>
                    <p:blipFill>
                      <a:blip r:embed="rId14"/>
                      <a:stretch>
                        <a:fillRect/>
                      </a:stretch>
                    </p:blipFill>
                    <p:spPr>
                      <a:xfrm>
                        <a:off x="6323352" y="5740413"/>
                        <a:ext cx="509322" cy="366712"/>
                      </a:xfrm>
                      <a:prstGeom prst="rect">
                        <a:avLst/>
                      </a:prstGeom>
                    </p:spPr>
                  </p:pic>
                </p:oleObj>
              </mc:Fallback>
            </mc:AlternateContent>
          </a:graphicData>
        </a:graphic>
      </p:graphicFrame>
      <p:sp>
        <p:nvSpPr>
          <p:cNvPr id="104" name="Text Box 16"/>
          <p:cNvSpPr txBox="1">
            <a:spLocks noChangeArrowheads="1"/>
          </p:cNvSpPr>
          <p:nvPr/>
        </p:nvSpPr>
        <p:spPr bwMode="auto">
          <a:xfrm>
            <a:off x="6784126" y="4624673"/>
            <a:ext cx="3970338" cy="461962"/>
          </a:xfrm>
          <a:prstGeom prst="rect">
            <a:avLst/>
          </a:prstGeom>
          <a:noFill/>
          <a:ln w="9525">
            <a:noFill/>
            <a:miter lim="800000"/>
            <a:headEnd/>
            <a:tailEnd/>
          </a:ln>
        </p:spPr>
        <p:txBody>
          <a:bodyPr>
            <a:spAutoFit/>
          </a:bodyPr>
          <a:lstStyle/>
          <a:p>
            <a:pPr fontAlgn="auto">
              <a:spcBef>
                <a:spcPct val="50000"/>
              </a:spcBef>
              <a:spcAft>
                <a:spcPts val="0"/>
              </a:spcAft>
              <a:defRPr/>
            </a:pPr>
            <a:r>
              <a:rPr lang="en-US" altLang="zh-CN" sz="2400" b="1" i="1" kern="0" dirty="0">
                <a:solidFill>
                  <a:srgbClr val="FF0000"/>
                </a:solidFill>
                <a:latin typeface="Times New Roman" pitchFamily="18" charset="0"/>
                <a:ea typeface="黑体" pitchFamily="49" charset="-122"/>
              </a:rPr>
              <a:t> </a:t>
            </a:r>
            <a:r>
              <a:rPr lang="zh-CN" altLang="en-US" sz="2400" b="1" kern="0" dirty="0">
                <a:solidFill>
                  <a:srgbClr val="FF0000"/>
                </a:solidFill>
                <a:latin typeface="Times New Roman" pitchFamily="18" charset="0"/>
                <a:ea typeface="黑体" pitchFamily="49" charset="-122"/>
              </a:rPr>
              <a:t>大处</a:t>
            </a:r>
            <a:r>
              <a:rPr lang="zh-CN" altLang="en-US" sz="2400" b="1" kern="0" dirty="0">
                <a:solidFill>
                  <a:sysClr val="windowText" lastClr="000000"/>
                </a:solidFill>
                <a:latin typeface="Times New Roman" pitchFamily="18" charset="0"/>
                <a:ea typeface="黑体" pitchFamily="49" charset="-122"/>
              </a:rPr>
              <a:t>  </a:t>
            </a:r>
            <a:r>
              <a:rPr lang="zh-CN" altLang="en-US" sz="2400" b="1" kern="0" dirty="0">
                <a:solidFill>
                  <a:srgbClr val="0000FF"/>
                </a:solidFill>
                <a:latin typeface="Times New Roman" pitchFamily="18" charset="0"/>
                <a:ea typeface="黑体" pitchFamily="49" charset="-122"/>
              </a:rPr>
              <a:t>电子</a:t>
            </a:r>
            <a:r>
              <a:rPr lang="zh-CN" altLang="en-US" sz="2400" b="1" dirty="0">
                <a:solidFill>
                  <a:srgbClr val="0000FF"/>
                </a:solidFill>
                <a:latin typeface="Times New Roman" panose="02020603050405020304" pitchFamily="18" charset="0"/>
              </a:rPr>
              <a:t>出现的</a:t>
            </a:r>
            <a:r>
              <a:rPr lang="zh-CN" altLang="en-US" sz="2400" b="1" kern="0" dirty="0">
                <a:solidFill>
                  <a:srgbClr val="0000FF"/>
                </a:solidFill>
                <a:latin typeface="Times New Roman" pitchFamily="18" charset="0"/>
                <a:ea typeface="黑体" pitchFamily="49" charset="-122"/>
              </a:rPr>
              <a:t>概率大</a:t>
            </a:r>
          </a:p>
        </p:txBody>
      </p:sp>
      <p:sp>
        <p:nvSpPr>
          <p:cNvPr id="105" name="Text Box 19"/>
          <p:cNvSpPr txBox="1">
            <a:spLocks noChangeArrowheads="1"/>
          </p:cNvSpPr>
          <p:nvPr/>
        </p:nvSpPr>
        <p:spPr bwMode="auto">
          <a:xfrm>
            <a:off x="6849215" y="5145373"/>
            <a:ext cx="3522663" cy="461962"/>
          </a:xfrm>
          <a:prstGeom prst="rect">
            <a:avLst/>
          </a:prstGeom>
          <a:noFill/>
          <a:ln w="9525">
            <a:noFill/>
            <a:miter lim="800000"/>
            <a:headEnd/>
            <a:tailEnd/>
          </a:ln>
        </p:spPr>
        <p:txBody>
          <a:bodyPr wrap="square">
            <a:spAutoFit/>
          </a:bodyPr>
          <a:lstStyle/>
          <a:p>
            <a:pPr fontAlgn="auto">
              <a:spcBef>
                <a:spcPct val="50000"/>
              </a:spcBef>
              <a:spcAft>
                <a:spcPts val="0"/>
              </a:spcAft>
              <a:defRPr/>
            </a:pPr>
            <a:r>
              <a:rPr lang="zh-CN" altLang="en-US" sz="2400" b="1" kern="0" dirty="0">
                <a:solidFill>
                  <a:srgbClr val="00B0F0"/>
                </a:solidFill>
                <a:latin typeface="Times New Roman" pitchFamily="18" charset="0"/>
                <a:ea typeface="黑体" pitchFamily="49" charset="-122"/>
              </a:rPr>
              <a:t>小处  </a:t>
            </a:r>
            <a:r>
              <a:rPr lang="zh-CN" altLang="en-US" sz="2400" b="1" kern="0" dirty="0">
                <a:solidFill>
                  <a:srgbClr val="9900CC"/>
                </a:solidFill>
                <a:latin typeface="Times New Roman" pitchFamily="18" charset="0"/>
                <a:ea typeface="黑体" pitchFamily="49" charset="-122"/>
              </a:rPr>
              <a:t>电子</a:t>
            </a:r>
            <a:r>
              <a:rPr lang="zh-CN" altLang="en-US" sz="2400" b="1" dirty="0">
                <a:solidFill>
                  <a:srgbClr val="9900CC"/>
                </a:solidFill>
                <a:latin typeface="Times New Roman" panose="02020603050405020304" pitchFamily="18" charset="0"/>
              </a:rPr>
              <a:t>出现的</a:t>
            </a:r>
            <a:r>
              <a:rPr lang="zh-CN" altLang="en-US" sz="2400" b="1" kern="0" dirty="0">
                <a:solidFill>
                  <a:srgbClr val="9900CC"/>
                </a:solidFill>
                <a:latin typeface="Times New Roman" pitchFamily="18" charset="0"/>
                <a:ea typeface="黑体" pitchFamily="49" charset="-122"/>
              </a:rPr>
              <a:t>概率小</a:t>
            </a:r>
          </a:p>
        </p:txBody>
      </p:sp>
      <p:sp>
        <p:nvSpPr>
          <p:cNvPr id="106" name="Text Box 17"/>
          <p:cNvSpPr txBox="1">
            <a:spLocks noChangeArrowheads="1"/>
          </p:cNvSpPr>
          <p:nvPr/>
        </p:nvSpPr>
        <p:spPr bwMode="auto">
          <a:xfrm>
            <a:off x="6696814" y="5686710"/>
            <a:ext cx="4057650" cy="461962"/>
          </a:xfrm>
          <a:prstGeom prst="rect">
            <a:avLst/>
          </a:prstGeom>
          <a:noFill/>
          <a:ln w="9525">
            <a:noFill/>
            <a:miter lim="800000"/>
            <a:headEnd/>
            <a:tailEnd/>
          </a:ln>
        </p:spPr>
        <p:txBody>
          <a:bodyPr>
            <a:spAutoFit/>
          </a:bodyPr>
          <a:lstStyle/>
          <a:p>
            <a:pPr fontAlgn="auto">
              <a:spcBef>
                <a:spcPct val="50000"/>
              </a:spcBef>
              <a:spcAft>
                <a:spcPts val="0"/>
              </a:spcAft>
              <a:defRPr/>
            </a:pPr>
            <a:r>
              <a:rPr lang="en-US" altLang="zh-CN" sz="2400" b="1" i="1" kern="0" dirty="0">
                <a:solidFill>
                  <a:sysClr val="windowText" lastClr="000000"/>
                </a:solidFill>
                <a:latin typeface="Times New Roman" pitchFamily="18" charset="0"/>
                <a:ea typeface="黑体" pitchFamily="49" charset="-122"/>
              </a:rPr>
              <a:t> </a:t>
            </a:r>
            <a:r>
              <a:rPr lang="en-US" altLang="zh-CN" sz="2400" b="1" kern="0" dirty="0">
                <a:solidFill>
                  <a:sysClr val="windowText" lastClr="000000"/>
                </a:solidFill>
                <a:latin typeface="Times New Roman" pitchFamily="18" charset="0"/>
                <a:ea typeface="黑体" pitchFamily="49" charset="-122"/>
              </a:rPr>
              <a:t>= 0  </a:t>
            </a:r>
            <a:r>
              <a:rPr lang="zh-CN" altLang="en-US" sz="2400" b="1" kern="0" dirty="0">
                <a:solidFill>
                  <a:srgbClr val="009900"/>
                </a:solidFill>
                <a:latin typeface="Times New Roman" pitchFamily="18" charset="0"/>
                <a:ea typeface="黑体" pitchFamily="49" charset="-122"/>
              </a:rPr>
              <a:t>电子</a:t>
            </a:r>
            <a:r>
              <a:rPr lang="zh-CN" altLang="en-US" sz="2400" b="1" dirty="0">
                <a:solidFill>
                  <a:srgbClr val="009900"/>
                </a:solidFill>
                <a:latin typeface="Times New Roman" panose="02020603050405020304" pitchFamily="18" charset="0"/>
              </a:rPr>
              <a:t>出现的</a:t>
            </a:r>
            <a:r>
              <a:rPr lang="zh-CN" altLang="en-US" sz="2400" b="1" kern="0" dirty="0">
                <a:solidFill>
                  <a:srgbClr val="009900"/>
                </a:solidFill>
                <a:latin typeface="Times New Roman" pitchFamily="18" charset="0"/>
                <a:ea typeface="黑体" pitchFamily="49" charset="-122"/>
              </a:rPr>
              <a:t>概率为零</a:t>
            </a:r>
          </a:p>
        </p:txBody>
      </p:sp>
    </p:spTree>
    <p:extLst>
      <p:ext uri="{BB962C8B-B14F-4D97-AF65-F5344CB8AC3E}">
        <p14:creationId xmlns:p14="http://schemas.microsoft.com/office/powerpoint/2010/main" val="262460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5"/>
                                        </p:tgtEl>
                                        <p:attrNameLst>
                                          <p:attrName>style.visibility</p:attrName>
                                        </p:attrNameLst>
                                      </p:cBhvr>
                                      <p:to>
                                        <p:strVal val="visible"/>
                                      </p:to>
                                    </p:set>
                                    <p:anim calcmode="lin" valueType="num">
                                      <p:cBhvr additive="base">
                                        <p:cTn id="11" dur="500" fill="hold"/>
                                        <p:tgtEl>
                                          <p:spTgt spid="135"/>
                                        </p:tgtEl>
                                        <p:attrNameLst>
                                          <p:attrName>ppt_x</p:attrName>
                                        </p:attrNameLst>
                                      </p:cBhvr>
                                      <p:tavLst>
                                        <p:tav tm="0">
                                          <p:val>
                                            <p:strVal val="#ppt_x"/>
                                          </p:val>
                                        </p:tav>
                                        <p:tav tm="100000">
                                          <p:val>
                                            <p:strVal val="#ppt_x"/>
                                          </p:val>
                                        </p:tav>
                                      </p:tavLst>
                                    </p:anim>
                                    <p:anim calcmode="lin" valueType="num">
                                      <p:cBhvr additive="base">
                                        <p:cTn id="12" dur="500" fill="hold"/>
                                        <p:tgtEl>
                                          <p:spTgt spid="13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9"/>
                                        </p:tgtEl>
                                        <p:attrNameLst>
                                          <p:attrName>style.visibility</p:attrName>
                                        </p:attrNameLst>
                                      </p:cBhvr>
                                      <p:to>
                                        <p:strVal val="visible"/>
                                      </p:to>
                                    </p:set>
                                    <p:anim calcmode="lin" valueType="num">
                                      <p:cBhvr additive="base">
                                        <p:cTn id="15" dur="500" fill="hold"/>
                                        <p:tgtEl>
                                          <p:spTgt spid="159"/>
                                        </p:tgtEl>
                                        <p:attrNameLst>
                                          <p:attrName>ppt_x</p:attrName>
                                        </p:attrNameLst>
                                      </p:cBhvr>
                                      <p:tavLst>
                                        <p:tav tm="0">
                                          <p:val>
                                            <p:strVal val="#ppt_x"/>
                                          </p:val>
                                        </p:tav>
                                        <p:tav tm="100000">
                                          <p:val>
                                            <p:strVal val="#ppt_x"/>
                                          </p:val>
                                        </p:tav>
                                      </p:tavLst>
                                    </p:anim>
                                    <p:anim calcmode="lin" valueType="num">
                                      <p:cBhvr additive="base">
                                        <p:cTn id="16" dur="500" fill="hold"/>
                                        <p:tgtEl>
                                          <p:spTgt spid="15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anim calcmode="lin" valueType="num">
                                      <p:cBhvr additive="base">
                                        <p:cTn id="19" dur="500" fill="hold"/>
                                        <p:tgtEl>
                                          <p:spTgt spid="85"/>
                                        </p:tgtEl>
                                        <p:attrNameLst>
                                          <p:attrName>ppt_x</p:attrName>
                                        </p:attrNameLst>
                                      </p:cBhvr>
                                      <p:tavLst>
                                        <p:tav tm="0">
                                          <p:val>
                                            <p:strVal val="#ppt_x"/>
                                          </p:val>
                                        </p:tav>
                                        <p:tav tm="100000">
                                          <p:val>
                                            <p:strVal val="#ppt_x"/>
                                          </p:val>
                                        </p:tav>
                                      </p:tavLst>
                                    </p:anim>
                                    <p:anim calcmode="lin" valueType="num">
                                      <p:cBhvr additive="base">
                                        <p:cTn id="20" dur="500" fill="hold"/>
                                        <p:tgtEl>
                                          <p:spTgt spid="8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6"/>
                                        </p:tgtEl>
                                        <p:attrNameLst>
                                          <p:attrName>style.visibility</p:attrName>
                                        </p:attrNameLst>
                                      </p:cBhvr>
                                      <p:to>
                                        <p:strVal val="visible"/>
                                      </p:to>
                                    </p:set>
                                    <p:anim calcmode="lin" valueType="num">
                                      <p:cBhvr additive="base">
                                        <p:cTn id="23" dur="500" fill="hold"/>
                                        <p:tgtEl>
                                          <p:spTgt spid="86"/>
                                        </p:tgtEl>
                                        <p:attrNameLst>
                                          <p:attrName>ppt_x</p:attrName>
                                        </p:attrNameLst>
                                      </p:cBhvr>
                                      <p:tavLst>
                                        <p:tav tm="0">
                                          <p:val>
                                            <p:strVal val="#ppt_x"/>
                                          </p:val>
                                        </p:tav>
                                        <p:tav tm="100000">
                                          <p:val>
                                            <p:strVal val="#ppt_x"/>
                                          </p:val>
                                        </p:tav>
                                      </p:tavLst>
                                    </p:anim>
                                    <p:anim calcmode="lin" valueType="num">
                                      <p:cBhvr additive="base">
                                        <p:cTn id="24" dur="500" fill="hold"/>
                                        <p:tgtEl>
                                          <p:spTgt spid="8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anim calcmode="lin" valueType="num">
                                      <p:cBhvr additive="base">
                                        <p:cTn id="27" dur="500" fill="hold"/>
                                        <p:tgtEl>
                                          <p:spTgt spid="87"/>
                                        </p:tgtEl>
                                        <p:attrNameLst>
                                          <p:attrName>ppt_x</p:attrName>
                                        </p:attrNameLst>
                                      </p:cBhvr>
                                      <p:tavLst>
                                        <p:tav tm="0">
                                          <p:val>
                                            <p:strVal val="#ppt_x"/>
                                          </p:val>
                                        </p:tav>
                                        <p:tav tm="100000">
                                          <p:val>
                                            <p:strVal val="#ppt_x"/>
                                          </p:val>
                                        </p:tav>
                                      </p:tavLst>
                                    </p:anim>
                                    <p:anim calcmode="lin" valueType="num">
                                      <p:cBhvr additive="base">
                                        <p:cTn id="2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61"/>
                                        </p:tgtEl>
                                        <p:attrNameLst>
                                          <p:attrName>style.visibility</p:attrName>
                                        </p:attrNameLst>
                                      </p:cBhvr>
                                      <p:to>
                                        <p:strVal val="visible"/>
                                      </p:to>
                                    </p:set>
                                    <p:anim calcmode="lin" valueType="num">
                                      <p:cBhvr additive="base">
                                        <p:cTn id="33" dur="500" fill="hold"/>
                                        <p:tgtEl>
                                          <p:spTgt spid="161"/>
                                        </p:tgtEl>
                                        <p:attrNameLst>
                                          <p:attrName>ppt_x</p:attrName>
                                        </p:attrNameLst>
                                      </p:cBhvr>
                                      <p:tavLst>
                                        <p:tav tm="0">
                                          <p:val>
                                            <p:strVal val="#ppt_x"/>
                                          </p:val>
                                        </p:tav>
                                        <p:tav tm="100000">
                                          <p:val>
                                            <p:strVal val="#ppt_x"/>
                                          </p:val>
                                        </p:tav>
                                      </p:tavLst>
                                    </p:anim>
                                    <p:anim calcmode="lin" valueType="num">
                                      <p:cBhvr additive="base">
                                        <p:cTn id="34" dur="500" fill="hold"/>
                                        <p:tgtEl>
                                          <p:spTgt spid="16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2"/>
                                        </p:tgtEl>
                                        <p:attrNameLst>
                                          <p:attrName>style.visibility</p:attrName>
                                        </p:attrNameLst>
                                      </p:cBhvr>
                                      <p:to>
                                        <p:strVal val="visible"/>
                                      </p:to>
                                    </p:set>
                                    <p:anim calcmode="lin" valueType="num">
                                      <p:cBhvr additive="base">
                                        <p:cTn id="37" dur="500" fill="hold"/>
                                        <p:tgtEl>
                                          <p:spTgt spid="82"/>
                                        </p:tgtEl>
                                        <p:attrNameLst>
                                          <p:attrName>ppt_x</p:attrName>
                                        </p:attrNameLst>
                                      </p:cBhvr>
                                      <p:tavLst>
                                        <p:tav tm="0">
                                          <p:val>
                                            <p:strVal val="#ppt_x"/>
                                          </p:val>
                                        </p:tav>
                                        <p:tav tm="100000">
                                          <p:val>
                                            <p:strVal val="#ppt_x"/>
                                          </p:val>
                                        </p:tav>
                                      </p:tavLst>
                                    </p:anim>
                                    <p:anim calcmode="lin" valueType="num">
                                      <p:cBhvr additive="base">
                                        <p:cTn id="38" dur="500" fill="hold"/>
                                        <p:tgtEl>
                                          <p:spTgt spid="8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anim calcmode="lin" valueType="num">
                                      <p:cBhvr additive="base">
                                        <p:cTn id="41" dur="500" fill="hold"/>
                                        <p:tgtEl>
                                          <p:spTgt spid="83"/>
                                        </p:tgtEl>
                                        <p:attrNameLst>
                                          <p:attrName>ppt_x</p:attrName>
                                        </p:attrNameLst>
                                      </p:cBhvr>
                                      <p:tavLst>
                                        <p:tav tm="0">
                                          <p:val>
                                            <p:strVal val="#ppt_x"/>
                                          </p:val>
                                        </p:tav>
                                        <p:tav tm="100000">
                                          <p:val>
                                            <p:strVal val="#ppt_x"/>
                                          </p:val>
                                        </p:tav>
                                      </p:tavLst>
                                    </p:anim>
                                    <p:anim calcmode="lin" valueType="num">
                                      <p:cBhvr additive="base">
                                        <p:cTn id="42"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88"/>
                                        </p:tgtEl>
                                        <p:attrNameLst>
                                          <p:attrName>style.visibility</p:attrName>
                                        </p:attrNameLst>
                                      </p:cBhvr>
                                      <p:to>
                                        <p:strVal val="visible"/>
                                      </p:to>
                                    </p:set>
                                    <p:animEffect transition="in" filter="circle(in)">
                                      <p:cBhvr>
                                        <p:cTn id="47" dur="2000"/>
                                        <p:tgtEl>
                                          <p:spTgt spid="88"/>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91"/>
                                        </p:tgtEl>
                                        <p:attrNameLst>
                                          <p:attrName>style.visibility</p:attrName>
                                        </p:attrNameLst>
                                      </p:cBhvr>
                                      <p:to>
                                        <p:strVal val="visible"/>
                                      </p:to>
                                    </p:set>
                                    <p:anim calcmode="lin" valueType="num">
                                      <p:cBhvr additive="base">
                                        <p:cTn id="52" dur="500" fill="hold"/>
                                        <p:tgtEl>
                                          <p:spTgt spid="91"/>
                                        </p:tgtEl>
                                        <p:attrNameLst>
                                          <p:attrName>ppt_x</p:attrName>
                                        </p:attrNameLst>
                                      </p:cBhvr>
                                      <p:tavLst>
                                        <p:tav tm="0">
                                          <p:val>
                                            <p:strVal val="#ppt_x"/>
                                          </p:val>
                                        </p:tav>
                                        <p:tav tm="100000">
                                          <p:val>
                                            <p:strVal val="#ppt_x"/>
                                          </p:val>
                                        </p:tav>
                                      </p:tavLst>
                                    </p:anim>
                                    <p:anim calcmode="lin" valueType="num">
                                      <p:cBhvr additive="base">
                                        <p:cTn id="53"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6" presetClass="entr" presetSubtype="16" fill="hold" nodeType="clickEffect">
                                  <p:stCondLst>
                                    <p:cond delay="0"/>
                                  </p:stCondLst>
                                  <p:childTnLst>
                                    <p:set>
                                      <p:cBhvr>
                                        <p:cTn id="57" dur="1" fill="hold">
                                          <p:stCondLst>
                                            <p:cond delay="0"/>
                                          </p:stCondLst>
                                        </p:cTn>
                                        <p:tgtEl>
                                          <p:spTgt spid="92"/>
                                        </p:tgtEl>
                                        <p:attrNameLst>
                                          <p:attrName>style.visibility</p:attrName>
                                        </p:attrNameLst>
                                      </p:cBhvr>
                                      <p:to>
                                        <p:strVal val="visible"/>
                                      </p:to>
                                    </p:set>
                                    <p:animEffect transition="in" filter="circle(in)">
                                      <p:cBhvr>
                                        <p:cTn id="58" dur="2000"/>
                                        <p:tgtEl>
                                          <p:spTgt spid="92"/>
                                        </p:tgtEl>
                                      </p:cBhvr>
                                    </p:animEffect>
                                  </p:childTnLst>
                                </p:cTn>
                              </p:par>
                              <p:par>
                                <p:cTn id="59" presetID="6" presetClass="entr" presetSubtype="16" fill="hold" grpId="0" nodeType="withEffect">
                                  <p:stCondLst>
                                    <p:cond delay="0"/>
                                  </p:stCondLst>
                                  <p:childTnLst>
                                    <p:set>
                                      <p:cBhvr>
                                        <p:cTn id="60" dur="1" fill="hold">
                                          <p:stCondLst>
                                            <p:cond delay="0"/>
                                          </p:stCondLst>
                                        </p:cTn>
                                        <p:tgtEl>
                                          <p:spTgt spid="95"/>
                                        </p:tgtEl>
                                        <p:attrNameLst>
                                          <p:attrName>style.visibility</p:attrName>
                                        </p:attrNameLst>
                                      </p:cBhvr>
                                      <p:to>
                                        <p:strVal val="visible"/>
                                      </p:to>
                                    </p:set>
                                    <p:animEffect transition="in" filter="circle(in)">
                                      <p:cBhvr>
                                        <p:cTn id="61" dur="2000"/>
                                        <p:tgtEl>
                                          <p:spTgt spid="95"/>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93"/>
                                        </p:tgtEl>
                                        <p:attrNameLst>
                                          <p:attrName>style.visibility</p:attrName>
                                        </p:attrNameLst>
                                      </p:cBhvr>
                                      <p:to>
                                        <p:strVal val="visible"/>
                                      </p:to>
                                    </p:set>
                                    <p:anim calcmode="lin" valueType="num">
                                      <p:cBhvr>
                                        <p:cTn id="66" dur="500" fill="hold"/>
                                        <p:tgtEl>
                                          <p:spTgt spid="93"/>
                                        </p:tgtEl>
                                        <p:attrNameLst>
                                          <p:attrName>ppt_w</p:attrName>
                                        </p:attrNameLst>
                                      </p:cBhvr>
                                      <p:tavLst>
                                        <p:tav tm="0">
                                          <p:val>
                                            <p:fltVal val="0"/>
                                          </p:val>
                                        </p:tav>
                                        <p:tav tm="100000">
                                          <p:val>
                                            <p:strVal val="#ppt_w"/>
                                          </p:val>
                                        </p:tav>
                                      </p:tavLst>
                                    </p:anim>
                                    <p:anim calcmode="lin" valueType="num">
                                      <p:cBhvr>
                                        <p:cTn id="67" dur="500" fill="hold"/>
                                        <p:tgtEl>
                                          <p:spTgt spid="93"/>
                                        </p:tgtEl>
                                        <p:attrNameLst>
                                          <p:attrName>ppt_h</p:attrName>
                                        </p:attrNameLst>
                                      </p:cBhvr>
                                      <p:tavLst>
                                        <p:tav tm="0">
                                          <p:val>
                                            <p:fltVal val="0"/>
                                          </p:val>
                                        </p:tav>
                                        <p:tav tm="100000">
                                          <p:val>
                                            <p:strVal val="#ppt_h"/>
                                          </p:val>
                                        </p:tav>
                                      </p:tavLst>
                                    </p:anim>
                                    <p:animEffect transition="in" filter="fade">
                                      <p:cBhvr>
                                        <p:cTn id="68" dur="500"/>
                                        <p:tgtEl>
                                          <p:spTgt spid="93"/>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96"/>
                                        </p:tgtEl>
                                        <p:attrNameLst>
                                          <p:attrName>style.visibility</p:attrName>
                                        </p:attrNameLst>
                                      </p:cBhvr>
                                      <p:to>
                                        <p:strVal val="visible"/>
                                      </p:to>
                                    </p:set>
                                    <p:anim calcmode="lin" valueType="num">
                                      <p:cBhvr>
                                        <p:cTn id="71" dur="500" fill="hold"/>
                                        <p:tgtEl>
                                          <p:spTgt spid="96"/>
                                        </p:tgtEl>
                                        <p:attrNameLst>
                                          <p:attrName>ppt_w</p:attrName>
                                        </p:attrNameLst>
                                      </p:cBhvr>
                                      <p:tavLst>
                                        <p:tav tm="0">
                                          <p:val>
                                            <p:fltVal val="0"/>
                                          </p:val>
                                        </p:tav>
                                        <p:tav tm="100000">
                                          <p:val>
                                            <p:strVal val="#ppt_w"/>
                                          </p:val>
                                        </p:tav>
                                      </p:tavLst>
                                    </p:anim>
                                    <p:anim calcmode="lin" valueType="num">
                                      <p:cBhvr>
                                        <p:cTn id="72" dur="500" fill="hold"/>
                                        <p:tgtEl>
                                          <p:spTgt spid="96"/>
                                        </p:tgtEl>
                                        <p:attrNameLst>
                                          <p:attrName>ppt_h</p:attrName>
                                        </p:attrNameLst>
                                      </p:cBhvr>
                                      <p:tavLst>
                                        <p:tav tm="0">
                                          <p:val>
                                            <p:fltVal val="0"/>
                                          </p:val>
                                        </p:tav>
                                        <p:tav tm="100000">
                                          <p:val>
                                            <p:strVal val="#ppt_h"/>
                                          </p:val>
                                        </p:tav>
                                      </p:tavLst>
                                    </p:anim>
                                    <p:animEffect transition="in" filter="fade">
                                      <p:cBhvr>
                                        <p:cTn id="73" dur="500"/>
                                        <p:tgtEl>
                                          <p:spTgt spid="9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wipe(down)">
                                      <p:cBhvr>
                                        <p:cTn id="78" dur="500"/>
                                        <p:tgtEl>
                                          <p:spTgt spid="94"/>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97"/>
                                        </p:tgtEl>
                                        <p:attrNameLst>
                                          <p:attrName>style.visibility</p:attrName>
                                        </p:attrNameLst>
                                      </p:cBhvr>
                                      <p:to>
                                        <p:strVal val="visible"/>
                                      </p:to>
                                    </p:set>
                                    <p:animEffect transition="in" filter="wipe(down)">
                                      <p:cBhvr>
                                        <p:cTn id="81" dur="500"/>
                                        <p:tgtEl>
                                          <p:spTgt spid="97"/>
                                        </p:tgtEl>
                                      </p:cBhvr>
                                    </p:animEffect>
                                  </p:childTnLst>
                                </p:cTn>
                              </p:par>
                            </p:childTnLst>
                          </p:cTn>
                        </p:par>
                      </p:childTnLst>
                    </p:cTn>
                  </p:par>
                  <p:par>
                    <p:cTn id="82" fill="hold">
                      <p:stCondLst>
                        <p:cond delay="indefinite"/>
                      </p:stCondLst>
                      <p:childTnLst>
                        <p:par>
                          <p:cTn id="83" fill="hold">
                            <p:stCondLst>
                              <p:cond delay="0"/>
                            </p:stCondLst>
                            <p:childTnLst>
                              <p:par>
                                <p:cTn id="84" presetID="6" presetClass="entr" presetSubtype="16" fill="hold" grpId="0" nodeType="clickEffect">
                                  <p:stCondLst>
                                    <p:cond delay="0"/>
                                  </p:stCondLst>
                                  <p:childTnLst>
                                    <p:set>
                                      <p:cBhvr>
                                        <p:cTn id="85" dur="1" fill="hold">
                                          <p:stCondLst>
                                            <p:cond delay="0"/>
                                          </p:stCondLst>
                                        </p:cTn>
                                        <p:tgtEl>
                                          <p:spTgt spid="98"/>
                                        </p:tgtEl>
                                        <p:attrNameLst>
                                          <p:attrName>style.visibility</p:attrName>
                                        </p:attrNameLst>
                                      </p:cBhvr>
                                      <p:to>
                                        <p:strVal val="visible"/>
                                      </p:to>
                                    </p:set>
                                    <p:animEffect transition="in" filter="circle(in)">
                                      <p:cBhvr>
                                        <p:cTn id="86" dur="2000"/>
                                        <p:tgtEl>
                                          <p:spTgt spid="98"/>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100"/>
                                        </p:tgtEl>
                                        <p:attrNameLst>
                                          <p:attrName>style.visibility</p:attrName>
                                        </p:attrNameLst>
                                      </p:cBhvr>
                                      <p:to>
                                        <p:strVal val="visible"/>
                                      </p:to>
                                    </p:set>
                                    <p:anim calcmode="lin" valueType="num">
                                      <p:cBhvr additive="base">
                                        <p:cTn id="91" dur="500" fill="hold"/>
                                        <p:tgtEl>
                                          <p:spTgt spid="100"/>
                                        </p:tgtEl>
                                        <p:attrNameLst>
                                          <p:attrName>ppt_x</p:attrName>
                                        </p:attrNameLst>
                                      </p:cBhvr>
                                      <p:tavLst>
                                        <p:tav tm="0">
                                          <p:val>
                                            <p:strVal val="#ppt_x"/>
                                          </p:val>
                                        </p:tav>
                                        <p:tav tm="100000">
                                          <p:val>
                                            <p:strVal val="#ppt_x"/>
                                          </p:val>
                                        </p:tav>
                                      </p:tavLst>
                                    </p:anim>
                                    <p:anim calcmode="lin" valueType="num">
                                      <p:cBhvr additive="base">
                                        <p:cTn id="92"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6" presetClass="entr" presetSubtype="16" fill="hold" nodeType="clickEffect">
                                  <p:stCondLst>
                                    <p:cond delay="0"/>
                                  </p:stCondLst>
                                  <p:childTnLst>
                                    <p:set>
                                      <p:cBhvr>
                                        <p:cTn id="96" dur="1" fill="hold">
                                          <p:stCondLst>
                                            <p:cond delay="0"/>
                                          </p:stCondLst>
                                        </p:cTn>
                                        <p:tgtEl>
                                          <p:spTgt spid="101"/>
                                        </p:tgtEl>
                                        <p:attrNameLst>
                                          <p:attrName>style.visibility</p:attrName>
                                        </p:attrNameLst>
                                      </p:cBhvr>
                                      <p:to>
                                        <p:strVal val="visible"/>
                                      </p:to>
                                    </p:set>
                                    <p:animEffect transition="in" filter="circle(in)">
                                      <p:cBhvr>
                                        <p:cTn id="97" dur="2000"/>
                                        <p:tgtEl>
                                          <p:spTgt spid="101"/>
                                        </p:tgtEl>
                                      </p:cBhvr>
                                    </p:animEffect>
                                  </p:childTnLst>
                                </p:cTn>
                              </p:par>
                              <p:par>
                                <p:cTn id="98" presetID="6" presetClass="entr" presetSubtype="16" fill="hold" grpId="0" nodeType="withEffect">
                                  <p:stCondLst>
                                    <p:cond delay="0"/>
                                  </p:stCondLst>
                                  <p:childTnLst>
                                    <p:set>
                                      <p:cBhvr>
                                        <p:cTn id="99" dur="1" fill="hold">
                                          <p:stCondLst>
                                            <p:cond delay="0"/>
                                          </p:stCondLst>
                                        </p:cTn>
                                        <p:tgtEl>
                                          <p:spTgt spid="104"/>
                                        </p:tgtEl>
                                        <p:attrNameLst>
                                          <p:attrName>style.visibility</p:attrName>
                                        </p:attrNameLst>
                                      </p:cBhvr>
                                      <p:to>
                                        <p:strVal val="visible"/>
                                      </p:to>
                                    </p:set>
                                    <p:animEffect transition="in" filter="circle(in)">
                                      <p:cBhvr>
                                        <p:cTn id="100" dur="2000"/>
                                        <p:tgtEl>
                                          <p:spTgt spid="10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nodeType="clickEffect">
                                  <p:stCondLst>
                                    <p:cond delay="0"/>
                                  </p:stCondLst>
                                  <p:childTnLst>
                                    <p:set>
                                      <p:cBhvr>
                                        <p:cTn id="104" dur="1" fill="hold">
                                          <p:stCondLst>
                                            <p:cond delay="0"/>
                                          </p:stCondLst>
                                        </p:cTn>
                                        <p:tgtEl>
                                          <p:spTgt spid="102"/>
                                        </p:tgtEl>
                                        <p:attrNameLst>
                                          <p:attrName>style.visibility</p:attrName>
                                        </p:attrNameLst>
                                      </p:cBhvr>
                                      <p:to>
                                        <p:strVal val="visible"/>
                                      </p:to>
                                    </p:set>
                                    <p:animEffect transition="in" filter="wipe(down)">
                                      <p:cBhvr>
                                        <p:cTn id="105" dur="500"/>
                                        <p:tgtEl>
                                          <p:spTgt spid="102"/>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105"/>
                                        </p:tgtEl>
                                        <p:attrNameLst>
                                          <p:attrName>style.visibility</p:attrName>
                                        </p:attrNameLst>
                                      </p:cBhvr>
                                      <p:to>
                                        <p:strVal val="visible"/>
                                      </p:to>
                                    </p:set>
                                    <p:animEffect transition="in" filter="wipe(down)">
                                      <p:cBhvr>
                                        <p:cTn id="108" dur="500"/>
                                        <p:tgtEl>
                                          <p:spTgt spid="105"/>
                                        </p:tgtEl>
                                      </p:cBhvr>
                                    </p:animEffect>
                                  </p:childTnLst>
                                </p:cTn>
                              </p:par>
                            </p:childTnLst>
                          </p:cTn>
                        </p:par>
                      </p:childTnLst>
                    </p:cTn>
                  </p:par>
                  <p:par>
                    <p:cTn id="109" fill="hold">
                      <p:stCondLst>
                        <p:cond delay="indefinite"/>
                      </p:stCondLst>
                      <p:childTnLst>
                        <p:par>
                          <p:cTn id="110" fill="hold">
                            <p:stCondLst>
                              <p:cond delay="0"/>
                            </p:stCondLst>
                            <p:childTnLst>
                              <p:par>
                                <p:cTn id="111" presetID="21" presetClass="entr" presetSubtype="1" fill="hold" nodeType="clickEffect">
                                  <p:stCondLst>
                                    <p:cond delay="0"/>
                                  </p:stCondLst>
                                  <p:childTnLst>
                                    <p:set>
                                      <p:cBhvr>
                                        <p:cTn id="112" dur="1" fill="hold">
                                          <p:stCondLst>
                                            <p:cond delay="0"/>
                                          </p:stCondLst>
                                        </p:cTn>
                                        <p:tgtEl>
                                          <p:spTgt spid="103"/>
                                        </p:tgtEl>
                                        <p:attrNameLst>
                                          <p:attrName>style.visibility</p:attrName>
                                        </p:attrNameLst>
                                      </p:cBhvr>
                                      <p:to>
                                        <p:strVal val="visible"/>
                                      </p:to>
                                    </p:set>
                                    <p:animEffect transition="in" filter="wheel(1)">
                                      <p:cBhvr>
                                        <p:cTn id="113" dur="2000"/>
                                        <p:tgtEl>
                                          <p:spTgt spid="103"/>
                                        </p:tgtEl>
                                      </p:cBhvr>
                                    </p:animEffect>
                                  </p:childTnLst>
                                </p:cTn>
                              </p:par>
                              <p:par>
                                <p:cTn id="114" presetID="21" presetClass="entr" presetSubtype="1" fill="hold" grpId="0" nodeType="with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wheel(1)">
                                      <p:cBhvr>
                                        <p:cTn id="116" dur="2000"/>
                                        <p:tgtEl>
                                          <p:spTgt spid="106"/>
                                        </p:tgtEl>
                                      </p:cBhvr>
                                    </p:animEffect>
                                  </p:childTnLst>
                                </p:cTn>
                              </p:par>
                            </p:childTnLst>
                          </p:cTn>
                        </p:par>
                      </p:childTnLst>
                    </p:cTn>
                  </p:par>
                  <p:par>
                    <p:cTn id="117" fill="hold">
                      <p:stCondLst>
                        <p:cond delay="indefinite"/>
                      </p:stCondLst>
                      <p:childTnLst>
                        <p:par>
                          <p:cTn id="118" fill="hold">
                            <p:stCondLst>
                              <p:cond delay="0"/>
                            </p:stCondLst>
                            <p:childTnLst>
                              <p:par>
                                <p:cTn id="119" presetID="26" presetClass="entr" presetSubtype="0" fill="hold" grpId="0" nodeType="clickEffect">
                                  <p:stCondLst>
                                    <p:cond delay="0"/>
                                  </p:stCondLst>
                                  <p:childTnLst>
                                    <p:set>
                                      <p:cBhvr>
                                        <p:cTn id="120" dur="1" fill="hold">
                                          <p:stCondLst>
                                            <p:cond delay="0"/>
                                          </p:stCondLst>
                                        </p:cTn>
                                        <p:tgtEl>
                                          <p:spTgt spid="99"/>
                                        </p:tgtEl>
                                        <p:attrNameLst>
                                          <p:attrName>style.visibility</p:attrName>
                                        </p:attrNameLst>
                                      </p:cBhvr>
                                      <p:to>
                                        <p:strVal val="visible"/>
                                      </p:to>
                                    </p:set>
                                    <p:animEffect transition="in" filter="wipe(down)">
                                      <p:cBhvr>
                                        <p:cTn id="121" dur="580">
                                          <p:stCondLst>
                                            <p:cond delay="0"/>
                                          </p:stCondLst>
                                        </p:cTn>
                                        <p:tgtEl>
                                          <p:spTgt spid="99"/>
                                        </p:tgtEl>
                                      </p:cBhvr>
                                    </p:animEffect>
                                    <p:anim calcmode="lin" valueType="num">
                                      <p:cBhvr>
                                        <p:cTn id="122" dur="1822" tmFilter="0,0; 0.14,0.36; 0.43,0.73; 0.71,0.91; 1.0,1.0">
                                          <p:stCondLst>
                                            <p:cond delay="0"/>
                                          </p:stCondLst>
                                        </p:cTn>
                                        <p:tgtEl>
                                          <p:spTgt spid="99"/>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99"/>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99"/>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99"/>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99"/>
                                        </p:tgtEl>
                                        <p:attrNameLst>
                                          <p:attrName>ppt_y</p:attrName>
                                        </p:attrNameLst>
                                      </p:cBhvr>
                                      <p:tavLst>
                                        <p:tav tm="0" fmla="#ppt_y-sin(pi*$)/81">
                                          <p:val>
                                            <p:fltVal val="0"/>
                                          </p:val>
                                        </p:tav>
                                        <p:tav tm="100000">
                                          <p:val>
                                            <p:fltVal val="1"/>
                                          </p:val>
                                        </p:tav>
                                      </p:tavLst>
                                    </p:anim>
                                    <p:animScale>
                                      <p:cBhvr>
                                        <p:cTn id="127" dur="26">
                                          <p:stCondLst>
                                            <p:cond delay="650"/>
                                          </p:stCondLst>
                                        </p:cTn>
                                        <p:tgtEl>
                                          <p:spTgt spid="99"/>
                                        </p:tgtEl>
                                      </p:cBhvr>
                                      <p:to x="100000" y="60000"/>
                                    </p:animScale>
                                    <p:animScale>
                                      <p:cBhvr>
                                        <p:cTn id="128" dur="166" decel="50000">
                                          <p:stCondLst>
                                            <p:cond delay="676"/>
                                          </p:stCondLst>
                                        </p:cTn>
                                        <p:tgtEl>
                                          <p:spTgt spid="99"/>
                                        </p:tgtEl>
                                      </p:cBhvr>
                                      <p:to x="100000" y="100000"/>
                                    </p:animScale>
                                    <p:animScale>
                                      <p:cBhvr>
                                        <p:cTn id="129" dur="26">
                                          <p:stCondLst>
                                            <p:cond delay="1312"/>
                                          </p:stCondLst>
                                        </p:cTn>
                                        <p:tgtEl>
                                          <p:spTgt spid="99"/>
                                        </p:tgtEl>
                                      </p:cBhvr>
                                      <p:to x="100000" y="80000"/>
                                    </p:animScale>
                                    <p:animScale>
                                      <p:cBhvr>
                                        <p:cTn id="130" dur="166" decel="50000">
                                          <p:stCondLst>
                                            <p:cond delay="1338"/>
                                          </p:stCondLst>
                                        </p:cTn>
                                        <p:tgtEl>
                                          <p:spTgt spid="99"/>
                                        </p:tgtEl>
                                      </p:cBhvr>
                                      <p:to x="100000" y="100000"/>
                                    </p:animScale>
                                    <p:animScale>
                                      <p:cBhvr>
                                        <p:cTn id="131" dur="26">
                                          <p:stCondLst>
                                            <p:cond delay="1642"/>
                                          </p:stCondLst>
                                        </p:cTn>
                                        <p:tgtEl>
                                          <p:spTgt spid="99"/>
                                        </p:tgtEl>
                                      </p:cBhvr>
                                      <p:to x="100000" y="90000"/>
                                    </p:animScale>
                                    <p:animScale>
                                      <p:cBhvr>
                                        <p:cTn id="132" dur="166" decel="50000">
                                          <p:stCondLst>
                                            <p:cond delay="1668"/>
                                          </p:stCondLst>
                                        </p:cTn>
                                        <p:tgtEl>
                                          <p:spTgt spid="99"/>
                                        </p:tgtEl>
                                      </p:cBhvr>
                                      <p:to x="100000" y="100000"/>
                                    </p:animScale>
                                    <p:animScale>
                                      <p:cBhvr>
                                        <p:cTn id="133" dur="26">
                                          <p:stCondLst>
                                            <p:cond delay="1808"/>
                                          </p:stCondLst>
                                        </p:cTn>
                                        <p:tgtEl>
                                          <p:spTgt spid="99"/>
                                        </p:tgtEl>
                                      </p:cBhvr>
                                      <p:to x="100000" y="95000"/>
                                    </p:animScale>
                                    <p:animScale>
                                      <p:cBhvr>
                                        <p:cTn id="134" dur="166" decel="50000">
                                          <p:stCondLst>
                                            <p:cond delay="1834"/>
                                          </p:stCondLst>
                                        </p:cTn>
                                        <p:tgtEl>
                                          <p:spTgt spid="9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82" grpId="0" animBg="1"/>
      <p:bldP spid="83" grpId="0" animBg="1"/>
      <p:bldP spid="85" grpId="0" animBg="1"/>
      <p:bldP spid="86" grpId="0" animBg="1"/>
      <p:bldP spid="87" grpId="0" animBg="1"/>
      <p:bldP spid="95" grpId="0"/>
      <p:bldP spid="96" grpId="0"/>
      <p:bldP spid="97" grpId="0"/>
      <p:bldP spid="98" grpId="0"/>
      <p:bldP spid="99" grpId="0"/>
      <p:bldP spid="104" grpId="0"/>
      <p:bldP spid="105" grpId="0"/>
      <p:bldP spid="10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0"/>
          <p:cNvGraphicFramePr>
            <a:graphicFrameLocks noChangeAspect="1"/>
          </p:cNvGraphicFramePr>
          <p:nvPr>
            <p:extLst>
              <p:ext uri="{D42A27DB-BD31-4B8C-83A1-F6EECF244321}">
                <p14:modId xmlns:p14="http://schemas.microsoft.com/office/powerpoint/2010/main" val="3382284849"/>
              </p:ext>
            </p:extLst>
          </p:nvPr>
        </p:nvGraphicFramePr>
        <p:xfrm>
          <a:off x="1127448" y="645686"/>
          <a:ext cx="4392488" cy="3233691"/>
        </p:xfrm>
        <a:graphic>
          <a:graphicData uri="http://schemas.openxmlformats.org/presentationml/2006/ole">
            <mc:AlternateContent xmlns:mc="http://schemas.openxmlformats.org/markup-compatibility/2006">
              <mc:Choice xmlns:v="urn:schemas-microsoft-com:vml" Requires="v">
                <p:oleObj spid="_x0000_s60535" name="Picture" r:id="rId4" imgW="5593080" imgH="4114800" progId="Word.Picture.8">
                  <p:embed/>
                </p:oleObj>
              </mc:Choice>
              <mc:Fallback>
                <p:oleObj name="Picture" r:id="rId4" imgW="5593080" imgH="4114800" progId="Word.Picture.8">
                  <p:embed/>
                  <p:pic>
                    <p:nvPicPr>
                      <p:cNvPr id="6146" name="Object 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448" y="645686"/>
                        <a:ext cx="4392488" cy="3233691"/>
                      </a:xfrm>
                      <a:prstGeom prst="rect">
                        <a:avLst/>
                      </a:prstGeom>
                      <a:noFill/>
                      <a:ln>
                        <a:noFill/>
                      </a:ln>
                      <a:extLst/>
                    </p:spPr>
                  </p:pic>
                </p:oleObj>
              </mc:Fallback>
            </mc:AlternateContent>
          </a:graphicData>
        </a:graphic>
      </p:graphicFrame>
      <p:grpSp>
        <p:nvGrpSpPr>
          <p:cNvPr id="3" name="Group 2"/>
          <p:cNvGrpSpPr>
            <a:grpSpLocks/>
          </p:cNvGrpSpPr>
          <p:nvPr/>
        </p:nvGrpSpPr>
        <p:grpSpPr bwMode="auto">
          <a:xfrm>
            <a:off x="6816080" y="692696"/>
            <a:ext cx="3600400" cy="3186681"/>
            <a:chOff x="3107" y="663"/>
            <a:chExt cx="2256" cy="1946"/>
          </a:xfrm>
        </p:grpSpPr>
        <p:pic>
          <p:nvPicPr>
            <p:cNvPr id="4" name="Picture 3" descr="17-0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7" y="663"/>
              <a:ext cx="2256" cy="1632"/>
            </a:xfrm>
            <a:prstGeom prst="rect">
              <a:avLst/>
            </a:prstGeom>
            <a:noFill/>
            <a:ln w="9525">
              <a:solidFill>
                <a:srgbClr val="00CC99"/>
              </a:solidFill>
              <a:miter lim="800000"/>
              <a:headEnd/>
              <a:tailEnd/>
            </a:ln>
            <a:extLst>
              <a:ext uri="{909E8E84-426E-40DD-AFC4-6F175D3DCCD1}">
                <a14:hiddenFill xmlns:a14="http://schemas.microsoft.com/office/drawing/2010/main">
                  <a:solidFill>
                    <a:srgbClr val="FFFFFF"/>
                  </a:solidFill>
                </a14:hiddenFill>
              </a:ext>
            </a:extLst>
          </p:spPr>
        </p:pic>
        <p:sp>
          <p:nvSpPr>
            <p:cNvPr id="5" name="Text Box 4"/>
            <p:cNvSpPr txBox="1">
              <a:spLocks noChangeArrowheads="1"/>
            </p:cNvSpPr>
            <p:nvPr/>
          </p:nvSpPr>
          <p:spPr bwMode="auto">
            <a:xfrm>
              <a:off x="3787" y="2296"/>
              <a:ext cx="1200" cy="313"/>
            </a:xfrm>
            <a:prstGeom prst="rect">
              <a:avLst/>
            </a:prstGeom>
            <a:noFill/>
            <a:ln w="9525">
              <a:noFill/>
              <a:miter lim="800000"/>
              <a:headEnd/>
              <a:tailEnd/>
            </a:ln>
          </p:spPr>
          <p:txBody>
            <a:bodyPr>
              <a:spAutoFit/>
            </a:bodyPr>
            <a:lstStyle/>
            <a:p>
              <a:pPr fontAlgn="auto">
                <a:spcBef>
                  <a:spcPct val="50000"/>
                </a:spcBef>
                <a:spcAft>
                  <a:spcPts val="0"/>
                </a:spcAft>
                <a:defRPr/>
              </a:pPr>
              <a:r>
                <a:rPr lang="zh-CN" altLang="en-US" sz="2400" b="1" kern="0">
                  <a:solidFill>
                    <a:sysClr val="windowText" lastClr="000000"/>
                  </a:solidFill>
                  <a:latin typeface="Times New Roman" pitchFamily="18" charset="0"/>
                  <a:ea typeface="楷体_GB2312" pitchFamily="49" charset="-122"/>
                </a:rPr>
                <a:t>电子衍射</a:t>
              </a:r>
            </a:p>
          </p:txBody>
        </p:sp>
      </p:grpSp>
      <p:sp>
        <p:nvSpPr>
          <p:cNvPr id="6" name="Text Box 5"/>
          <p:cNvSpPr txBox="1">
            <a:spLocks noChangeArrowheads="1"/>
          </p:cNvSpPr>
          <p:nvPr/>
        </p:nvSpPr>
        <p:spPr bwMode="auto">
          <a:xfrm>
            <a:off x="5249900" y="272008"/>
            <a:ext cx="1657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3200" b="1" dirty="0">
                <a:solidFill>
                  <a:srgbClr val="0000FF"/>
                </a:solidFill>
                <a:latin typeface="Times New Roman" panose="02020603050405020304" pitchFamily="18" charset="0"/>
              </a:rPr>
              <a:t>类 比</a:t>
            </a:r>
          </a:p>
        </p:txBody>
      </p:sp>
      <p:sp>
        <p:nvSpPr>
          <p:cNvPr id="39" name="矩形 19"/>
          <p:cNvSpPr>
            <a:spLocks noChangeArrowheads="1"/>
          </p:cNvSpPr>
          <p:nvPr/>
        </p:nvSpPr>
        <p:spPr bwMode="auto">
          <a:xfrm>
            <a:off x="1527075" y="3676228"/>
            <a:ext cx="867251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0000FF"/>
                </a:solidFill>
                <a:latin typeface="Calibri" panose="020F0502020204030204" pitchFamily="34" charset="0"/>
                <a:ea typeface="黑体" panose="02010609060101010101" pitchFamily="49" charset="-122"/>
              </a:rPr>
              <a:t>玻恩</a:t>
            </a:r>
            <a:r>
              <a:rPr lang="zh-CN" altLang="en-US" sz="2800" b="1" dirty="0">
                <a:solidFill>
                  <a:srgbClr val="FF0000"/>
                </a:solidFill>
                <a:latin typeface="Calibri" panose="020F0502020204030204" pitchFamily="34" charset="0"/>
                <a:ea typeface="黑体" panose="02010609060101010101" pitchFamily="49" charset="-122"/>
              </a:rPr>
              <a:t>（</a:t>
            </a:r>
            <a:r>
              <a:rPr lang="en-US" altLang="zh-CN" sz="2800" b="1" dirty="0" err="1">
                <a:solidFill>
                  <a:srgbClr val="FF0000"/>
                </a:solidFill>
                <a:latin typeface="Calibri" panose="020F0502020204030204" pitchFamily="34" charset="0"/>
                <a:ea typeface="黑体" panose="02010609060101010101" pitchFamily="49" charset="-122"/>
              </a:rPr>
              <a:t>M.Born</a:t>
            </a:r>
            <a:r>
              <a:rPr lang="zh-CN" altLang="en-US" sz="2800" b="1" dirty="0">
                <a:solidFill>
                  <a:srgbClr val="FF0000"/>
                </a:solidFill>
                <a:latin typeface="Calibri" panose="020F0502020204030204" pitchFamily="34" charset="0"/>
                <a:ea typeface="黑体" panose="02010609060101010101" pitchFamily="49" charset="-122"/>
              </a:rPr>
              <a:t>）</a:t>
            </a:r>
            <a:r>
              <a:rPr lang="zh-CN" altLang="en-US" sz="2800" b="1" dirty="0">
                <a:solidFill>
                  <a:srgbClr val="FF3300"/>
                </a:solidFill>
                <a:latin typeface="Calibri" panose="020F0502020204030204" pitchFamily="34" charset="0"/>
                <a:ea typeface="黑体" panose="02010609060101010101" pitchFamily="49" charset="-122"/>
              </a:rPr>
              <a:t>：</a:t>
            </a:r>
            <a:r>
              <a:rPr lang="zh-CN" altLang="en-US" sz="2800" b="1" dirty="0">
                <a:solidFill>
                  <a:srgbClr val="0000FF"/>
                </a:solidFill>
                <a:latin typeface="Calibri" panose="020F0502020204030204" pitchFamily="34" charset="0"/>
                <a:ea typeface="华文新魏" panose="02010800040101010101" pitchFamily="2" charset="-122"/>
              </a:rPr>
              <a:t>德布罗意波</a:t>
            </a:r>
            <a:r>
              <a:rPr lang="zh-CN" altLang="zh-CN" sz="2800" b="1" dirty="0">
                <a:solidFill>
                  <a:srgbClr val="0000FF"/>
                </a:solidFill>
                <a:latin typeface="Calibri" panose="020F0502020204030204" pitchFamily="34" charset="0"/>
                <a:ea typeface="华文新魏" panose="02010800040101010101" pitchFamily="2" charset="-122"/>
              </a:rPr>
              <a:t>并不像经典波那样是代表实在物理量的波动，</a:t>
            </a:r>
            <a:r>
              <a:rPr lang="zh-CN" altLang="zh-CN" sz="2800" b="1" dirty="0">
                <a:solidFill>
                  <a:srgbClr val="FF3300"/>
                </a:solidFill>
                <a:latin typeface="Calibri" panose="020F0502020204030204" pitchFamily="34" charset="0"/>
                <a:ea typeface="华文新魏" panose="02010800040101010101" pitchFamily="2" charset="-122"/>
              </a:rPr>
              <a:t>而是描述粒子在空间的概率分布的“概率波”。</a:t>
            </a:r>
            <a:endParaRPr lang="zh-CN" altLang="en-US" sz="2800" b="1" dirty="0">
              <a:solidFill>
                <a:srgbClr val="FF3300"/>
              </a:solidFill>
              <a:latin typeface="Calibri" panose="020F0502020204030204" pitchFamily="34" charset="0"/>
              <a:ea typeface="华文新魏" panose="02010800040101010101" pitchFamily="2" charset="-122"/>
            </a:endParaRPr>
          </a:p>
        </p:txBody>
      </p:sp>
      <p:sp>
        <p:nvSpPr>
          <p:cNvPr id="40" name="Text Box 7"/>
          <p:cNvSpPr txBox="1">
            <a:spLocks noChangeArrowheads="1"/>
          </p:cNvSpPr>
          <p:nvPr/>
        </p:nvSpPr>
        <p:spPr bwMode="auto">
          <a:xfrm>
            <a:off x="1630708" y="5055138"/>
            <a:ext cx="80629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solidFill>
                  <a:srgbClr val="009900"/>
                </a:solidFill>
                <a:latin typeface="Century Schoolbook" panose="02040604050505020304" pitchFamily="18" charset="0"/>
              </a:rPr>
              <a:t>玻恩在这个基础上，提出了关于波函数的统计解释：</a:t>
            </a:r>
          </a:p>
        </p:txBody>
      </p:sp>
      <p:grpSp>
        <p:nvGrpSpPr>
          <p:cNvPr id="41" name="Group 8"/>
          <p:cNvGrpSpPr>
            <a:grpSpLocks/>
          </p:cNvGrpSpPr>
          <p:nvPr/>
        </p:nvGrpSpPr>
        <p:grpSpPr bwMode="auto">
          <a:xfrm>
            <a:off x="1630708" y="5578358"/>
            <a:ext cx="6585149" cy="1089025"/>
            <a:chOff x="0" y="-73"/>
            <a:chExt cx="5579" cy="686"/>
          </a:xfrm>
        </p:grpSpPr>
        <p:sp>
          <p:nvSpPr>
            <p:cNvPr id="42" name="Text Box 9"/>
            <p:cNvSpPr txBox="1">
              <a:spLocks noChangeArrowheads="1"/>
            </p:cNvSpPr>
            <p:nvPr/>
          </p:nvSpPr>
          <p:spPr bwMode="auto">
            <a:xfrm>
              <a:off x="0" y="12"/>
              <a:ext cx="5579" cy="60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dirty="0">
                  <a:solidFill>
                    <a:srgbClr val="C00000"/>
                  </a:solidFill>
                  <a:latin typeface="Calibri" panose="020F0502020204030204" pitchFamily="34" charset="0"/>
                </a:rPr>
                <a:t>波函数模的平方           </a:t>
              </a:r>
              <a:r>
                <a:rPr lang="en-US" altLang="zh-CN" sz="2800" b="1" dirty="0">
                  <a:solidFill>
                    <a:srgbClr val="C00000"/>
                  </a:solidFill>
                  <a:latin typeface="Calibri" panose="020F0502020204030204" pitchFamily="34" charset="0"/>
                </a:rPr>
                <a:t>              </a:t>
              </a:r>
              <a:r>
                <a:rPr lang="zh-CN" altLang="zh-CN" sz="2800" b="1" dirty="0">
                  <a:solidFill>
                    <a:schemeClr val="accent2"/>
                  </a:solidFill>
                  <a:latin typeface="Calibri" panose="020F0502020204030204" pitchFamily="34" charset="0"/>
                </a:rPr>
                <a:t>代表</a:t>
              </a:r>
              <a:r>
                <a:rPr lang="en-US" altLang="zh-CN" sz="2800" b="1" dirty="0">
                  <a:solidFill>
                    <a:schemeClr val="accent2"/>
                  </a:solidFill>
                  <a:latin typeface="Calibri" panose="020F0502020204030204" pitchFamily="34" charset="0"/>
                </a:rPr>
                <a:t>   </a:t>
              </a:r>
              <a:r>
                <a:rPr lang="zh-CN" altLang="zh-CN" sz="2800" b="1" dirty="0">
                  <a:solidFill>
                    <a:schemeClr val="accent2"/>
                  </a:solidFill>
                  <a:latin typeface="Calibri" panose="020F0502020204030204" pitchFamily="34" charset="0"/>
                </a:rPr>
                <a:t>时刻、在    处粒子出现的</a:t>
              </a:r>
              <a:r>
                <a:rPr lang="zh-CN" altLang="en-US" sz="2800" b="1" kern="0" dirty="0">
                  <a:solidFill>
                    <a:srgbClr val="FF0000"/>
                  </a:solidFill>
                  <a:latin typeface="Times New Roman" pitchFamily="18" charset="0"/>
                  <a:ea typeface="楷体_GB2312" pitchFamily="49" charset="-122"/>
                </a:rPr>
                <a:t>概</a:t>
              </a:r>
              <a:r>
                <a:rPr lang="zh-CN" altLang="zh-CN" sz="2800" b="1" kern="0" dirty="0">
                  <a:solidFill>
                    <a:srgbClr val="FF0000"/>
                  </a:solidFill>
                  <a:latin typeface="Times New Roman" pitchFamily="18" charset="0"/>
                  <a:ea typeface="楷体_GB2312" pitchFamily="49" charset="-122"/>
                </a:rPr>
                <a:t>率</a:t>
              </a:r>
              <a:r>
                <a:rPr lang="zh-CN" altLang="zh-CN" sz="2800" b="1" dirty="0">
                  <a:solidFill>
                    <a:srgbClr val="002060"/>
                  </a:solidFill>
                  <a:latin typeface="Calibri" panose="020F0502020204030204" pitchFamily="34" charset="0"/>
                </a:rPr>
                <a:t>密度</a:t>
              </a:r>
              <a:r>
                <a:rPr lang="zh-CN" altLang="zh-CN" sz="2800" b="1" dirty="0">
                  <a:solidFill>
                    <a:schemeClr val="accent2"/>
                  </a:solidFill>
                  <a:latin typeface="Calibri" panose="020F0502020204030204" pitchFamily="34" charset="0"/>
                </a:rPr>
                <a:t>。</a:t>
              </a:r>
            </a:p>
          </p:txBody>
        </p:sp>
        <p:graphicFrame>
          <p:nvGraphicFramePr>
            <p:cNvPr id="43" name="Object 10"/>
            <p:cNvGraphicFramePr>
              <a:graphicFrameLocks noChangeAspect="1"/>
            </p:cNvGraphicFramePr>
            <p:nvPr>
              <p:extLst>
                <p:ext uri="{D42A27DB-BD31-4B8C-83A1-F6EECF244321}">
                  <p14:modId xmlns:p14="http://schemas.microsoft.com/office/powerpoint/2010/main" val="3717097017"/>
                </p:ext>
              </p:extLst>
            </p:nvPr>
          </p:nvGraphicFramePr>
          <p:xfrm>
            <a:off x="2242" y="-73"/>
            <a:ext cx="1635" cy="421"/>
          </p:xfrm>
          <a:graphic>
            <a:graphicData uri="http://schemas.openxmlformats.org/presentationml/2006/ole">
              <mc:AlternateContent xmlns:mc="http://schemas.openxmlformats.org/markup-compatibility/2006">
                <mc:Choice xmlns:v="urn:schemas-microsoft-com:vml" Requires="v">
                  <p:oleObj spid="_x0000_s60536" name="Equation" r:id="rId7" imgW="609480" imgH="228600" progId="Equation.DSMT4">
                    <p:embed/>
                  </p:oleObj>
                </mc:Choice>
                <mc:Fallback>
                  <p:oleObj name="Equation" r:id="rId7" imgW="609480" imgH="228600" progId="Equation.DSMT4">
                    <p:embed/>
                    <p:pic>
                      <p:nvPicPr>
                        <p:cNvPr id="34" name="Object 10"/>
                        <p:cNvPicPr>
                          <a:picLocks noChangeAspect="1" noChangeArrowheads="1"/>
                        </p:cNvPicPr>
                        <p:nvPr/>
                      </p:nvPicPr>
                      <p:blipFill>
                        <a:blip r:embed="rId8"/>
                        <a:srcRect/>
                        <a:stretch>
                          <a:fillRect/>
                        </a:stretch>
                      </p:blipFill>
                      <p:spPr bwMode="auto">
                        <a:xfrm>
                          <a:off x="2242" y="-73"/>
                          <a:ext cx="1635" cy="421"/>
                        </a:xfrm>
                        <a:prstGeom prst="rect">
                          <a:avLst/>
                        </a:prstGeom>
                        <a:noFill/>
                        <a:ln>
                          <a:noFill/>
                        </a:ln>
                        <a:effectLst/>
                        <a:extLst/>
                      </p:spPr>
                    </p:pic>
                  </p:oleObj>
                </mc:Fallback>
              </mc:AlternateContent>
            </a:graphicData>
          </a:graphic>
        </p:graphicFrame>
        <p:graphicFrame>
          <p:nvGraphicFramePr>
            <p:cNvPr id="44" name="Object 11"/>
            <p:cNvGraphicFramePr>
              <a:graphicFrameLocks noChangeAspect="1"/>
            </p:cNvGraphicFramePr>
            <p:nvPr>
              <p:extLst>
                <p:ext uri="{D42A27DB-BD31-4B8C-83A1-F6EECF244321}">
                  <p14:modId xmlns:p14="http://schemas.microsoft.com/office/powerpoint/2010/main" val="2032753549"/>
                </p:ext>
              </p:extLst>
            </p:nvPr>
          </p:nvGraphicFramePr>
          <p:xfrm>
            <a:off x="421" y="288"/>
            <a:ext cx="226" cy="300"/>
          </p:xfrm>
          <a:graphic>
            <a:graphicData uri="http://schemas.openxmlformats.org/presentationml/2006/ole">
              <mc:AlternateContent xmlns:mc="http://schemas.openxmlformats.org/markup-compatibility/2006">
                <mc:Choice xmlns:v="urn:schemas-microsoft-com:vml" Requires="v">
                  <p:oleObj spid="_x0000_s60537" name="公式" r:id="rId9" imgW="126720" imgH="164880" progId="Equation.3">
                    <p:embed/>
                  </p:oleObj>
                </mc:Choice>
                <mc:Fallback>
                  <p:oleObj name="公式" r:id="rId9" imgW="126720" imgH="164880" progId="Equation.3">
                    <p:embed/>
                    <p:pic>
                      <p:nvPicPr>
                        <p:cNvPr id="35" name="Object 11"/>
                        <p:cNvPicPr>
                          <a:picLocks noChangeAspect="1" noChangeArrowheads="1"/>
                        </p:cNvPicPr>
                        <p:nvPr/>
                      </p:nvPicPr>
                      <p:blipFill>
                        <a:blip r:embed="rId10"/>
                        <a:srcRect/>
                        <a:stretch>
                          <a:fillRect/>
                        </a:stretch>
                      </p:blipFill>
                      <p:spPr bwMode="auto">
                        <a:xfrm>
                          <a:off x="421" y="288"/>
                          <a:ext cx="226" cy="3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12"/>
            <p:cNvGraphicFramePr>
              <a:graphicFrameLocks noChangeAspect="1"/>
            </p:cNvGraphicFramePr>
            <p:nvPr>
              <p:extLst>
                <p:ext uri="{D42A27DB-BD31-4B8C-83A1-F6EECF244321}">
                  <p14:modId xmlns:p14="http://schemas.microsoft.com/office/powerpoint/2010/main" val="3370754998"/>
                </p:ext>
              </p:extLst>
            </p:nvPr>
          </p:nvGraphicFramePr>
          <p:xfrm>
            <a:off x="4494" y="18"/>
            <a:ext cx="156" cy="277"/>
          </p:xfrm>
          <a:graphic>
            <a:graphicData uri="http://schemas.openxmlformats.org/presentationml/2006/ole">
              <mc:AlternateContent xmlns:mc="http://schemas.openxmlformats.org/markup-compatibility/2006">
                <mc:Choice xmlns:v="urn:schemas-microsoft-com:vml" Requires="v">
                  <p:oleObj spid="_x0000_s60538" name="公式" r:id="rId11" imgW="88784" imgH="152202" progId="Equation.3">
                    <p:embed/>
                  </p:oleObj>
                </mc:Choice>
                <mc:Fallback>
                  <p:oleObj name="公式" r:id="rId11" imgW="88784" imgH="152202" progId="Equation.3">
                    <p:embed/>
                    <p:pic>
                      <p:nvPicPr>
                        <p:cNvPr id="36"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94" y="18"/>
                          <a:ext cx="156" cy="277"/>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6" name="Object 16"/>
          <p:cNvGraphicFramePr>
            <a:graphicFrameLocks noChangeAspect="1"/>
          </p:cNvGraphicFramePr>
          <p:nvPr>
            <p:extLst>
              <p:ext uri="{D42A27DB-BD31-4B8C-83A1-F6EECF244321}">
                <p14:modId xmlns:p14="http://schemas.microsoft.com/office/powerpoint/2010/main" val="556571010"/>
              </p:ext>
            </p:extLst>
          </p:nvPr>
        </p:nvGraphicFramePr>
        <p:xfrm>
          <a:off x="8712783" y="5904310"/>
          <a:ext cx="2573546" cy="723386"/>
        </p:xfrm>
        <a:graphic>
          <a:graphicData uri="http://schemas.openxmlformats.org/presentationml/2006/ole">
            <mc:AlternateContent xmlns:mc="http://schemas.openxmlformats.org/markup-compatibility/2006">
              <mc:Choice xmlns:v="urn:schemas-microsoft-com:vml" Requires="v">
                <p:oleObj spid="_x0000_s60539" name="Equation" r:id="rId13" imgW="812520" imgH="228600" progId="Equation.DSMT4">
                  <p:embed/>
                </p:oleObj>
              </mc:Choice>
              <mc:Fallback>
                <p:oleObj name="Equation" r:id="rId13" imgW="812520" imgH="228600" progId="Equation.DSMT4">
                  <p:embed/>
                  <p:pic>
                    <p:nvPicPr>
                      <p:cNvPr id="13" name="Object 16"/>
                      <p:cNvPicPr>
                        <a:picLocks noChangeAspect="1" noChangeArrowheads="1"/>
                      </p:cNvPicPr>
                      <p:nvPr/>
                    </p:nvPicPr>
                    <p:blipFill>
                      <a:blip r:embed="rId14"/>
                      <a:srcRect/>
                      <a:stretch>
                        <a:fillRect/>
                      </a:stretch>
                    </p:blipFill>
                    <p:spPr bwMode="auto">
                      <a:xfrm>
                        <a:off x="8712783" y="5904310"/>
                        <a:ext cx="2573546" cy="723386"/>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26425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Effect transition="in" filter="fade">
                                      <p:cBhvr>
                                        <p:cTn id="7" dur="2000"/>
                                        <p:tgtEl>
                                          <p:spTgt spid="39">
                                            <p:txEl>
                                              <p:pRg st="0" end="0"/>
                                            </p:txEl>
                                          </p:spTgt>
                                        </p:tgtEl>
                                      </p:cBhvr>
                                    </p:animEffect>
                                    <p:anim calcmode="lin" valueType="num">
                                      <p:cBhvr>
                                        <p:cTn id="8" dur="2000" fill="hold"/>
                                        <p:tgtEl>
                                          <p:spTgt spid="39">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39">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wipe(left)">
                                      <p:cBhvr>
                                        <p:cTn id="14" dur="500"/>
                                        <p:tgtEl>
                                          <p:spTgt spid="40"/>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p:cTn id="19" dur="500" fill="hold"/>
                                        <p:tgtEl>
                                          <p:spTgt spid="41"/>
                                        </p:tgtEl>
                                        <p:attrNameLst>
                                          <p:attrName>ppt_w</p:attrName>
                                        </p:attrNameLst>
                                      </p:cBhvr>
                                      <p:tavLst>
                                        <p:tav tm="0">
                                          <p:val>
                                            <p:fltVal val="0"/>
                                          </p:val>
                                        </p:tav>
                                        <p:tav tm="100000">
                                          <p:val>
                                            <p:strVal val="#ppt_w"/>
                                          </p:val>
                                        </p:tav>
                                      </p:tavLst>
                                    </p:anim>
                                    <p:anim calcmode="lin" valueType="num">
                                      <p:cBhvr>
                                        <p:cTn id="20" dur="500" fill="hold"/>
                                        <p:tgtEl>
                                          <p:spTgt spid="41"/>
                                        </p:tgtEl>
                                        <p:attrNameLst>
                                          <p:attrName>ppt_h</p:attrName>
                                        </p:attrNameLst>
                                      </p:cBhvr>
                                      <p:tavLst>
                                        <p:tav tm="0">
                                          <p:val>
                                            <p:fltVal val="0"/>
                                          </p:val>
                                        </p:tav>
                                        <p:tav tm="100000">
                                          <p:val>
                                            <p:strVal val="#ppt_h"/>
                                          </p:val>
                                        </p:tav>
                                      </p:tavLst>
                                    </p:anim>
                                  </p:childTnLst>
                                </p:cTn>
                              </p:par>
                              <p:par>
                                <p:cTn id="21" presetID="2" presetClass="entr" presetSubtype="4"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0"/>
          <p:cNvGraphicFramePr>
            <a:graphicFrameLocks noChangeAspect="1"/>
          </p:cNvGraphicFramePr>
          <p:nvPr>
            <p:extLst>
              <p:ext uri="{D42A27DB-BD31-4B8C-83A1-F6EECF244321}">
                <p14:modId xmlns:p14="http://schemas.microsoft.com/office/powerpoint/2010/main" val="2245864960"/>
              </p:ext>
            </p:extLst>
          </p:nvPr>
        </p:nvGraphicFramePr>
        <p:xfrm>
          <a:off x="3665436" y="556195"/>
          <a:ext cx="3960440" cy="2915623"/>
        </p:xfrm>
        <a:graphic>
          <a:graphicData uri="http://schemas.openxmlformats.org/presentationml/2006/ole">
            <mc:AlternateContent xmlns:mc="http://schemas.openxmlformats.org/markup-compatibility/2006">
              <mc:Choice xmlns:v="urn:schemas-microsoft-com:vml" Requires="v">
                <p:oleObj spid="_x0000_s61583" name="Picture" r:id="rId3" imgW="5593080" imgH="4114800" progId="Word.Picture.8">
                  <p:embed/>
                </p:oleObj>
              </mc:Choice>
              <mc:Fallback>
                <p:oleObj name="Picture" r:id="rId3" imgW="5593080" imgH="4114800" progId="Word.Picture.8">
                  <p:embed/>
                  <p:pic>
                    <p:nvPicPr>
                      <p:cNvPr id="2"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5436" y="556195"/>
                        <a:ext cx="3960440" cy="2915623"/>
                      </a:xfrm>
                      <a:prstGeom prst="rect">
                        <a:avLst/>
                      </a:prstGeom>
                      <a:noFill/>
                      <a:ln>
                        <a:noFill/>
                      </a:ln>
                      <a:extLst/>
                    </p:spPr>
                  </p:pic>
                </p:oleObj>
              </mc:Fallback>
            </mc:AlternateContent>
          </a:graphicData>
        </a:graphic>
      </p:graphicFrame>
      <p:grpSp>
        <p:nvGrpSpPr>
          <p:cNvPr id="3" name="Group 2"/>
          <p:cNvGrpSpPr>
            <a:grpSpLocks/>
          </p:cNvGrpSpPr>
          <p:nvPr/>
        </p:nvGrpSpPr>
        <p:grpSpPr bwMode="auto">
          <a:xfrm>
            <a:off x="8125192" y="578162"/>
            <a:ext cx="3313113" cy="2868613"/>
            <a:chOff x="3107" y="663"/>
            <a:chExt cx="2256" cy="1946"/>
          </a:xfrm>
        </p:grpSpPr>
        <p:pic>
          <p:nvPicPr>
            <p:cNvPr id="4" name="Picture 3" descr="17-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7" y="663"/>
              <a:ext cx="2256" cy="1632"/>
            </a:xfrm>
            <a:prstGeom prst="rect">
              <a:avLst/>
            </a:prstGeom>
            <a:noFill/>
            <a:ln w="9525">
              <a:solidFill>
                <a:srgbClr val="00CC99"/>
              </a:solidFill>
              <a:miter lim="800000"/>
              <a:headEnd/>
              <a:tailEnd/>
            </a:ln>
            <a:extLst>
              <a:ext uri="{909E8E84-426E-40DD-AFC4-6F175D3DCCD1}">
                <a14:hiddenFill xmlns:a14="http://schemas.microsoft.com/office/drawing/2010/main">
                  <a:solidFill>
                    <a:srgbClr val="FFFFFF"/>
                  </a:solidFill>
                </a14:hiddenFill>
              </a:ext>
            </a:extLst>
          </p:spPr>
        </p:pic>
        <p:sp>
          <p:nvSpPr>
            <p:cNvPr id="5" name="Text Box 4"/>
            <p:cNvSpPr txBox="1">
              <a:spLocks noChangeArrowheads="1"/>
            </p:cNvSpPr>
            <p:nvPr/>
          </p:nvSpPr>
          <p:spPr bwMode="auto">
            <a:xfrm>
              <a:off x="3787" y="2296"/>
              <a:ext cx="1200" cy="313"/>
            </a:xfrm>
            <a:prstGeom prst="rect">
              <a:avLst/>
            </a:prstGeom>
            <a:noFill/>
            <a:ln w="9525">
              <a:noFill/>
              <a:miter lim="800000"/>
              <a:headEnd/>
              <a:tailEnd/>
            </a:ln>
          </p:spPr>
          <p:txBody>
            <a:bodyPr>
              <a:spAutoFit/>
            </a:bodyPr>
            <a:lstStyle/>
            <a:p>
              <a:pPr fontAlgn="auto">
                <a:spcBef>
                  <a:spcPct val="50000"/>
                </a:spcBef>
                <a:spcAft>
                  <a:spcPts val="0"/>
                </a:spcAft>
                <a:defRPr/>
              </a:pPr>
              <a:r>
                <a:rPr lang="zh-CN" altLang="en-US" sz="2400" b="1" kern="0">
                  <a:solidFill>
                    <a:sysClr val="windowText" lastClr="000000"/>
                  </a:solidFill>
                  <a:latin typeface="Times New Roman" pitchFamily="18" charset="0"/>
                  <a:ea typeface="楷体_GB2312" pitchFamily="49" charset="-122"/>
                </a:rPr>
                <a:t>电子衍射</a:t>
              </a:r>
            </a:p>
          </p:txBody>
        </p:sp>
      </p:grpSp>
      <p:sp>
        <p:nvSpPr>
          <p:cNvPr id="6" name="Text Box 5"/>
          <p:cNvSpPr txBox="1">
            <a:spLocks noChangeArrowheads="1"/>
          </p:cNvSpPr>
          <p:nvPr/>
        </p:nvSpPr>
        <p:spPr bwMode="auto">
          <a:xfrm>
            <a:off x="7043446" y="120962"/>
            <a:ext cx="165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dirty="0">
                <a:solidFill>
                  <a:srgbClr val="0000FF"/>
                </a:solidFill>
                <a:latin typeface="Times New Roman" panose="02020603050405020304" pitchFamily="18" charset="0"/>
              </a:rPr>
              <a:t>类 比</a:t>
            </a:r>
          </a:p>
        </p:txBody>
      </p:sp>
      <p:sp>
        <p:nvSpPr>
          <p:cNvPr id="8" name="Text Box 14"/>
          <p:cNvSpPr txBox="1">
            <a:spLocks noChangeArrowheads="1"/>
          </p:cNvSpPr>
          <p:nvPr/>
        </p:nvSpPr>
        <p:spPr bwMode="auto">
          <a:xfrm>
            <a:off x="1311379" y="687495"/>
            <a:ext cx="3044381"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solidFill>
                  <a:schemeClr val="accent2"/>
                </a:solidFill>
                <a:latin typeface="Century Schoolbook" panose="02040604050505020304" pitchFamily="18" charset="0"/>
              </a:rPr>
              <a:t>        </a:t>
            </a:r>
          </a:p>
        </p:txBody>
      </p:sp>
      <p:graphicFrame>
        <p:nvGraphicFramePr>
          <p:cNvPr id="10" name="Object 16"/>
          <p:cNvGraphicFramePr>
            <a:graphicFrameLocks noChangeAspect="1"/>
          </p:cNvGraphicFramePr>
          <p:nvPr>
            <p:extLst>
              <p:ext uri="{D42A27DB-BD31-4B8C-83A1-F6EECF244321}">
                <p14:modId xmlns:p14="http://schemas.microsoft.com/office/powerpoint/2010/main" val="4103567294"/>
              </p:ext>
            </p:extLst>
          </p:nvPr>
        </p:nvGraphicFramePr>
        <p:xfrm>
          <a:off x="1061778" y="2321357"/>
          <a:ext cx="1447800" cy="592138"/>
        </p:xfrm>
        <a:graphic>
          <a:graphicData uri="http://schemas.openxmlformats.org/presentationml/2006/ole">
            <mc:AlternateContent xmlns:mc="http://schemas.openxmlformats.org/markup-compatibility/2006">
              <mc:Choice xmlns:v="urn:schemas-microsoft-com:vml" Requires="v">
                <p:oleObj spid="_x0000_s61584" name="公式" r:id="rId6" imgW="558800" imgH="228600" progId="Equation.3">
                  <p:embed/>
                </p:oleObj>
              </mc:Choice>
              <mc:Fallback>
                <p:oleObj name="公式" r:id="rId6" imgW="558800" imgH="228600" progId="Equation.3">
                  <p:embed/>
                  <p:pic>
                    <p:nvPicPr>
                      <p:cNvPr id="4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778" y="2321357"/>
                        <a:ext cx="1447800" cy="592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矩形 20"/>
          <p:cNvSpPr/>
          <p:nvPr/>
        </p:nvSpPr>
        <p:spPr>
          <a:xfrm>
            <a:off x="567616" y="374468"/>
            <a:ext cx="2867722" cy="1815882"/>
          </a:xfrm>
          <a:prstGeom prst="rect">
            <a:avLst/>
          </a:prstGeom>
        </p:spPr>
        <p:txBody>
          <a:bodyPr wrap="square">
            <a:spAutoFit/>
          </a:bodyPr>
          <a:lstStyle/>
          <a:p>
            <a:pPr eaLnBrk="1" hangingPunct="1">
              <a:spcBef>
                <a:spcPct val="50000"/>
              </a:spcBef>
            </a:pPr>
            <a:r>
              <a:rPr lang="zh-CN" altLang="zh-CN" sz="2800" b="1" dirty="0">
                <a:solidFill>
                  <a:srgbClr val="009900"/>
                </a:solidFill>
                <a:latin typeface="Century Schoolbook" panose="02040604050505020304" pitchFamily="18" charset="0"/>
              </a:rPr>
              <a:t>粒子在某点附近单位体积内粒子出现的</a:t>
            </a:r>
            <a:r>
              <a:rPr lang="zh-CN" altLang="en-US" sz="2800" b="1" kern="0" dirty="0">
                <a:solidFill>
                  <a:srgbClr val="FF0000"/>
                </a:solidFill>
                <a:latin typeface="Times New Roman" pitchFamily="18" charset="0"/>
                <a:ea typeface="楷体_GB2312" pitchFamily="49" charset="-122"/>
              </a:rPr>
              <a:t>概</a:t>
            </a:r>
            <a:r>
              <a:rPr lang="zh-CN" altLang="zh-CN" sz="2800" b="1" kern="0" dirty="0">
                <a:solidFill>
                  <a:srgbClr val="FF0000"/>
                </a:solidFill>
                <a:latin typeface="Times New Roman" pitchFamily="18" charset="0"/>
                <a:ea typeface="楷体_GB2312" pitchFamily="49" charset="-122"/>
              </a:rPr>
              <a:t>率</a:t>
            </a:r>
            <a:r>
              <a:rPr lang="zh-CN" altLang="zh-CN" sz="2800" b="1" dirty="0">
                <a:solidFill>
                  <a:srgbClr val="009900"/>
                </a:solidFill>
                <a:latin typeface="Century Schoolbook" panose="02040604050505020304" pitchFamily="18" charset="0"/>
              </a:rPr>
              <a:t>，称为</a:t>
            </a:r>
            <a:r>
              <a:rPr lang="zh-CN" altLang="en-US" sz="2800" b="1" kern="0" dirty="0">
                <a:solidFill>
                  <a:srgbClr val="FF0000"/>
                </a:solidFill>
                <a:latin typeface="Times New Roman" pitchFamily="18" charset="0"/>
                <a:ea typeface="楷体_GB2312" pitchFamily="49" charset="-122"/>
              </a:rPr>
              <a:t>概</a:t>
            </a:r>
            <a:r>
              <a:rPr lang="zh-CN" altLang="zh-CN" sz="2800" b="1" kern="0" dirty="0">
                <a:solidFill>
                  <a:srgbClr val="FF0000"/>
                </a:solidFill>
                <a:latin typeface="Times New Roman" pitchFamily="18" charset="0"/>
                <a:ea typeface="楷体_GB2312" pitchFamily="49" charset="-122"/>
              </a:rPr>
              <a:t>率</a:t>
            </a:r>
            <a:r>
              <a:rPr lang="zh-CN" altLang="zh-CN" sz="2800" b="1" dirty="0">
                <a:solidFill>
                  <a:srgbClr val="FF3300"/>
                </a:solidFill>
                <a:latin typeface="Century Schoolbook" panose="02040604050505020304" pitchFamily="18" charset="0"/>
              </a:rPr>
              <a:t>密度</a:t>
            </a:r>
            <a:endParaRPr lang="zh-CN" altLang="zh-CN" sz="2800" b="1" dirty="0">
              <a:solidFill>
                <a:schemeClr val="accent2"/>
              </a:solidFill>
              <a:latin typeface="Century Schoolbook" panose="02040604050505020304" pitchFamily="18" charset="0"/>
            </a:endParaRPr>
          </a:p>
        </p:txBody>
      </p:sp>
      <p:graphicFrame>
        <p:nvGraphicFramePr>
          <p:cNvPr id="23" name="Object 2"/>
          <p:cNvGraphicFramePr>
            <a:graphicFrameLocks noChangeAspect="1"/>
          </p:cNvGraphicFramePr>
          <p:nvPr>
            <p:extLst>
              <p:ext uri="{D42A27DB-BD31-4B8C-83A1-F6EECF244321}">
                <p14:modId xmlns:p14="http://schemas.microsoft.com/office/powerpoint/2010/main" val="2507475102"/>
              </p:ext>
            </p:extLst>
          </p:nvPr>
        </p:nvGraphicFramePr>
        <p:xfrm>
          <a:off x="6643565" y="3476536"/>
          <a:ext cx="4341812" cy="628650"/>
        </p:xfrm>
        <a:graphic>
          <a:graphicData uri="http://schemas.openxmlformats.org/presentationml/2006/ole">
            <mc:AlternateContent xmlns:mc="http://schemas.openxmlformats.org/markup-compatibility/2006">
              <mc:Choice xmlns:v="urn:schemas-microsoft-com:vml" Requires="v">
                <p:oleObj spid="_x0000_s61585" name="公式" r:id="rId8" imgW="1574640" imgH="228600" progId="Equation.3">
                  <p:embed/>
                </p:oleObj>
              </mc:Choice>
              <mc:Fallback>
                <p:oleObj name="公式" r:id="rId8" imgW="1574640" imgH="228600" progId="Equation.3">
                  <p:embed/>
                  <p:pic>
                    <p:nvPicPr>
                      <p:cNvPr id="11" name="Object 2"/>
                      <p:cNvPicPr>
                        <a:picLocks noChangeAspect="1" noChangeArrowheads="1"/>
                      </p:cNvPicPr>
                      <p:nvPr/>
                    </p:nvPicPr>
                    <p:blipFill>
                      <a:blip r:embed="rId9"/>
                      <a:srcRect/>
                      <a:stretch>
                        <a:fillRect/>
                      </a:stretch>
                    </p:blipFill>
                    <p:spPr bwMode="auto">
                      <a:xfrm>
                        <a:off x="6643565" y="3476536"/>
                        <a:ext cx="4341812"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12"/>
          <p:cNvSpPr txBox="1">
            <a:spLocks noChangeArrowheads="1"/>
          </p:cNvSpPr>
          <p:nvPr/>
        </p:nvSpPr>
        <p:spPr bwMode="auto">
          <a:xfrm>
            <a:off x="911424" y="3523235"/>
            <a:ext cx="57321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solidFill>
                  <a:srgbClr val="0000FF"/>
                </a:solidFill>
                <a:latin typeface="Century Schoolbook" panose="02040604050505020304" pitchFamily="18" charset="0"/>
              </a:rPr>
              <a:t>粒子在体积元</a:t>
            </a:r>
            <a:r>
              <a:rPr lang="en-US" altLang="zh-CN" sz="2800" b="1" dirty="0" err="1">
                <a:solidFill>
                  <a:srgbClr val="FF0000"/>
                </a:solidFill>
                <a:latin typeface="Century Schoolbook" panose="02040604050505020304" pitchFamily="18" charset="0"/>
              </a:rPr>
              <a:t>dV</a:t>
            </a:r>
            <a:r>
              <a:rPr lang="zh-CN" altLang="zh-CN" sz="2800" b="1" dirty="0">
                <a:solidFill>
                  <a:srgbClr val="0000FF"/>
                </a:solidFill>
                <a:latin typeface="Century Schoolbook" panose="02040604050505020304" pitchFamily="18" charset="0"/>
              </a:rPr>
              <a:t>内出现的</a:t>
            </a:r>
            <a:r>
              <a:rPr lang="zh-CN" altLang="en-US" sz="2800" b="1" kern="0" dirty="0">
                <a:solidFill>
                  <a:srgbClr val="FF0000"/>
                </a:solidFill>
                <a:latin typeface="Times New Roman" pitchFamily="18" charset="0"/>
                <a:ea typeface="楷体_GB2312" pitchFamily="49" charset="-122"/>
              </a:rPr>
              <a:t>概</a:t>
            </a:r>
            <a:r>
              <a:rPr lang="zh-CN" altLang="zh-CN" sz="2800" b="1" kern="0" dirty="0">
                <a:solidFill>
                  <a:srgbClr val="FF0000"/>
                </a:solidFill>
                <a:latin typeface="Times New Roman" pitchFamily="18" charset="0"/>
                <a:ea typeface="楷体_GB2312" pitchFamily="49" charset="-122"/>
              </a:rPr>
              <a:t>率</a:t>
            </a:r>
            <a:r>
              <a:rPr lang="zh-CN" altLang="zh-CN" sz="2800" b="1" dirty="0">
                <a:solidFill>
                  <a:srgbClr val="0000FF"/>
                </a:solidFill>
                <a:latin typeface="Century Schoolbook" panose="02040604050505020304" pitchFamily="18" charset="0"/>
              </a:rPr>
              <a:t>为：</a:t>
            </a:r>
          </a:p>
        </p:txBody>
      </p:sp>
      <p:grpSp>
        <p:nvGrpSpPr>
          <p:cNvPr id="25" name="Group 3"/>
          <p:cNvGrpSpPr>
            <a:grpSpLocks/>
          </p:cNvGrpSpPr>
          <p:nvPr/>
        </p:nvGrpSpPr>
        <p:grpSpPr bwMode="auto">
          <a:xfrm>
            <a:off x="2086531" y="4135818"/>
            <a:ext cx="3848101" cy="696913"/>
            <a:chOff x="-35" y="48"/>
            <a:chExt cx="2424" cy="439"/>
          </a:xfrm>
        </p:grpSpPr>
        <p:graphicFrame>
          <p:nvGraphicFramePr>
            <p:cNvPr id="26" name="Object 4"/>
            <p:cNvGraphicFramePr>
              <a:graphicFrameLocks noChangeAspect="1"/>
            </p:cNvGraphicFramePr>
            <p:nvPr>
              <p:extLst>
                <p:ext uri="{D42A27DB-BD31-4B8C-83A1-F6EECF244321}">
                  <p14:modId xmlns:p14="http://schemas.microsoft.com/office/powerpoint/2010/main" val="3716601893"/>
                </p:ext>
              </p:extLst>
            </p:nvPr>
          </p:nvGraphicFramePr>
          <p:xfrm>
            <a:off x="-35" y="80"/>
            <a:ext cx="325" cy="407"/>
          </p:xfrm>
          <a:graphic>
            <a:graphicData uri="http://schemas.openxmlformats.org/presentationml/2006/ole">
              <mc:AlternateContent xmlns:mc="http://schemas.openxmlformats.org/markup-compatibility/2006">
                <mc:Choice xmlns:v="urn:schemas-microsoft-com:vml" Requires="v">
                  <p:oleObj spid="_x0000_s61586" name="公式" r:id="rId10" imgW="203040" imgH="253800" progId="Equation.3">
                    <p:embed/>
                  </p:oleObj>
                </mc:Choice>
                <mc:Fallback>
                  <p:oleObj name="公式" r:id="rId10" imgW="203040" imgH="253800" progId="Equation.3">
                    <p:embed/>
                    <p:pic>
                      <p:nvPicPr>
                        <p:cNvPr id="14" name="Object 4"/>
                        <p:cNvPicPr>
                          <a:picLocks noChangeAspect="1" noChangeArrowheads="1"/>
                        </p:cNvPicPr>
                        <p:nvPr/>
                      </p:nvPicPr>
                      <p:blipFill>
                        <a:blip r:embed="rId11"/>
                        <a:srcRect/>
                        <a:stretch>
                          <a:fillRect/>
                        </a:stretch>
                      </p:blipFill>
                      <p:spPr bwMode="auto">
                        <a:xfrm>
                          <a:off x="-35" y="80"/>
                          <a:ext cx="325"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Text Box 5"/>
            <p:cNvSpPr txBox="1">
              <a:spLocks noChangeArrowheads="1"/>
            </p:cNvSpPr>
            <p:nvPr/>
          </p:nvSpPr>
          <p:spPr bwMode="auto">
            <a:xfrm>
              <a:off x="229" y="48"/>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a:solidFill>
                    <a:schemeClr val="accent2"/>
                  </a:solidFill>
                  <a:latin typeface="Century Schoolbook" panose="02040604050505020304" pitchFamily="18" charset="0"/>
                </a:rPr>
                <a:t>是</a:t>
              </a:r>
            </a:p>
          </p:txBody>
        </p:sp>
        <p:graphicFrame>
          <p:nvGraphicFramePr>
            <p:cNvPr id="28" name="Object 6"/>
            <p:cNvGraphicFramePr>
              <a:graphicFrameLocks noChangeAspect="1"/>
            </p:cNvGraphicFramePr>
            <p:nvPr>
              <p:extLst>
                <p:ext uri="{D42A27DB-BD31-4B8C-83A1-F6EECF244321}">
                  <p14:modId xmlns:p14="http://schemas.microsoft.com/office/powerpoint/2010/main" val="2893568062"/>
                </p:ext>
              </p:extLst>
            </p:nvPr>
          </p:nvGraphicFramePr>
          <p:xfrm>
            <a:off x="506" y="84"/>
            <a:ext cx="300" cy="300"/>
          </p:xfrm>
          <a:graphic>
            <a:graphicData uri="http://schemas.openxmlformats.org/presentationml/2006/ole">
              <mc:AlternateContent xmlns:mc="http://schemas.openxmlformats.org/markup-compatibility/2006">
                <mc:Choice xmlns:v="urn:schemas-microsoft-com:vml" Requires="v">
                  <p:oleObj spid="_x0000_s61587" name="公式" r:id="rId12" imgW="164880" imgH="164880" progId="Equation.3">
                    <p:embed/>
                  </p:oleObj>
                </mc:Choice>
                <mc:Fallback>
                  <p:oleObj name="公式" r:id="rId12" imgW="164880" imgH="164880" progId="Equation.3">
                    <p:embed/>
                    <p:pic>
                      <p:nvPicPr>
                        <p:cNvPr id="16" name="Object 6"/>
                        <p:cNvPicPr>
                          <a:picLocks noChangeAspect="1" noChangeArrowheads="1"/>
                        </p:cNvPicPr>
                        <p:nvPr/>
                      </p:nvPicPr>
                      <p:blipFill>
                        <a:blip r:embed="rId13"/>
                        <a:srcRect/>
                        <a:stretch>
                          <a:fillRect/>
                        </a:stretch>
                      </p:blipFill>
                      <p:spPr bwMode="auto">
                        <a:xfrm>
                          <a:off x="506" y="84"/>
                          <a:ext cx="300"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Text Box 7"/>
            <p:cNvSpPr txBox="1">
              <a:spLocks noChangeArrowheads="1"/>
            </p:cNvSpPr>
            <p:nvPr/>
          </p:nvSpPr>
          <p:spPr bwMode="auto">
            <a:xfrm>
              <a:off x="709" y="48"/>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solidFill>
                    <a:schemeClr val="accent2"/>
                  </a:solidFill>
                  <a:latin typeface="Century Schoolbook" panose="02040604050505020304" pitchFamily="18" charset="0"/>
                </a:rPr>
                <a:t>的复共轭。</a:t>
              </a:r>
            </a:p>
          </p:txBody>
        </p:sp>
      </p:grpSp>
      <p:sp>
        <p:nvSpPr>
          <p:cNvPr id="30" name="Text Box 12"/>
          <p:cNvSpPr txBox="1">
            <a:spLocks noChangeArrowheads="1"/>
          </p:cNvSpPr>
          <p:nvPr/>
        </p:nvSpPr>
        <p:spPr bwMode="auto">
          <a:xfrm>
            <a:off x="911424" y="4700676"/>
            <a:ext cx="72443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solidFill>
                  <a:srgbClr val="009900"/>
                </a:solidFill>
                <a:latin typeface="Century Schoolbook" panose="02040604050505020304" pitchFamily="18" charset="0"/>
              </a:rPr>
              <a:t>粒子在体积</a:t>
            </a:r>
            <a:r>
              <a:rPr lang="en-US" altLang="zh-CN" sz="2800" b="1" dirty="0">
                <a:solidFill>
                  <a:srgbClr val="FF0000"/>
                </a:solidFill>
                <a:latin typeface="Century Schoolbook" panose="02040604050505020304" pitchFamily="18" charset="0"/>
              </a:rPr>
              <a:t>V</a:t>
            </a:r>
            <a:r>
              <a:rPr kumimoji="1" lang="en-US" altLang="zh-CN" sz="2800" b="1" baseline="-25000" dirty="0">
                <a:solidFill>
                  <a:srgbClr val="FF0000"/>
                </a:solidFill>
                <a:latin typeface="Times New Roman" panose="02020603050405020304" pitchFamily="18" charset="0"/>
                <a:cs typeface="Times New Roman" panose="02020603050405020304" pitchFamily="18" charset="0"/>
              </a:rPr>
              <a:t>1</a:t>
            </a:r>
            <a:r>
              <a:rPr lang="zh-CN" altLang="zh-CN" sz="2800" b="1" dirty="0">
                <a:solidFill>
                  <a:srgbClr val="009900"/>
                </a:solidFill>
                <a:latin typeface="Century Schoolbook" panose="02040604050505020304" pitchFamily="18" charset="0"/>
              </a:rPr>
              <a:t>范围内该体积内出现的</a:t>
            </a:r>
            <a:r>
              <a:rPr lang="zh-CN" altLang="en-US" sz="2800" b="1" kern="0" dirty="0">
                <a:solidFill>
                  <a:srgbClr val="FF0000"/>
                </a:solidFill>
                <a:latin typeface="Times New Roman" pitchFamily="18" charset="0"/>
                <a:ea typeface="楷体_GB2312" pitchFamily="49" charset="-122"/>
              </a:rPr>
              <a:t>概</a:t>
            </a:r>
            <a:r>
              <a:rPr lang="zh-CN" altLang="zh-CN" sz="2800" b="1" kern="0" dirty="0">
                <a:solidFill>
                  <a:srgbClr val="FF0000"/>
                </a:solidFill>
                <a:latin typeface="Times New Roman" pitchFamily="18" charset="0"/>
                <a:ea typeface="楷体_GB2312" pitchFamily="49" charset="-122"/>
              </a:rPr>
              <a:t>率</a:t>
            </a:r>
            <a:r>
              <a:rPr lang="zh-CN" altLang="zh-CN" sz="2800" b="1" dirty="0">
                <a:solidFill>
                  <a:srgbClr val="009900"/>
                </a:solidFill>
                <a:latin typeface="Century Schoolbook" panose="02040604050505020304" pitchFamily="18" charset="0"/>
              </a:rPr>
              <a:t>为：</a:t>
            </a:r>
          </a:p>
        </p:txBody>
      </p:sp>
      <p:graphicFrame>
        <p:nvGraphicFramePr>
          <p:cNvPr id="31" name="Object 3"/>
          <p:cNvGraphicFramePr>
            <a:graphicFrameLocks noChangeAspect="1"/>
          </p:cNvGraphicFramePr>
          <p:nvPr>
            <p:extLst>
              <p:ext uri="{D42A27DB-BD31-4B8C-83A1-F6EECF244321}">
                <p14:modId xmlns:p14="http://schemas.microsoft.com/office/powerpoint/2010/main" val="4040156265"/>
              </p:ext>
            </p:extLst>
          </p:nvPr>
        </p:nvGraphicFramePr>
        <p:xfrm>
          <a:off x="8307388" y="4395788"/>
          <a:ext cx="2998787" cy="1004887"/>
        </p:xfrm>
        <a:graphic>
          <a:graphicData uri="http://schemas.openxmlformats.org/presentationml/2006/ole">
            <mc:AlternateContent xmlns:mc="http://schemas.openxmlformats.org/markup-compatibility/2006">
              <mc:Choice xmlns:v="urn:schemas-microsoft-com:vml" Requires="v">
                <p:oleObj spid="_x0000_s61588" name="Equation" r:id="rId14" imgW="1054080" imgH="355320" progId="Equation.DSMT4">
                  <p:embed/>
                </p:oleObj>
              </mc:Choice>
              <mc:Fallback>
                <p:oleObj name="Equation" r:id="rId14" imgW="1054080" imgH="355320" progId="Equation.DSMT4">
                  <p:embed/>
                  <p:pic>
                    <p:nvPicPr>
                      <p:cNvPr id="19" name="Object 3"/>
                      <p:cNvPicPr>
                        <a:picLocks noChangeAspect="1" noChangeArrowheads="1"/>
                      </p:cNvPicPr>
                      <p:nvPr/>
                    </p:nvPicPr>
                    <p:blipFill>
                      <a:blip r:embed="rId15"/>
                      <a:srcRect/>
                      <a:stretch>
                        <a:fillRect/>
                      </a:stretch>
                    </p:blipFill>
                    <p:spPr bwMode="auto">
                      <a:xfrm>
                        <a:off x="8307388" y="4395788"/>
                        <a:ext cx="2998787" cy="1004887"/>
                      </a:xfrm>
                      <a:prstGeom prst="rect">
                        <a:avLst/>
                      </a:prstGeom>
                      <a:noFill/>
                      <a:ln>
                        <a:noFill/>
                      </a:ln>
                      <a:effectLst/>
                      <a:extLst/>
                    </p:spPr>
                  </p:pic>
                </p:oleObj>
              </mc:Fallback>
            </mc:AlternateContent>
          </a:graphicData>
        </a:graphic>
      </p:graphicFrame>
      <p:sp>
        <p:nvSpPr>
          <p:cNvPr id="32" name="Text Box 13"/>
          <p:cNvSpPr txBox="1">
            <a:spLocks noChangeArrowheads="1"/>
          </p:cNvSpPr>
          <p:nvPr/>
        </p:nvSpPr>
        <p:spPr bwMode="auto">
          <a:xfrm>
            <a:off x="823628" y="5221473"/>
            <a:ext cx="975565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solidFill>
                  <a:srgbClr val="FF3300"/>
                </a:solidFill>
                <a:latin typeface="Century Schoolbook" panose="02040604050505020304" pitchFamily="18" charset="0"/>
              </a:rPr>
              <a:t>强调：</a:t>
            </a:r>
            <a:r>
              <a:rPr lang="zh-CN" altLang="zh-CN" sz="2800" b="1" dirty="0">
                <a:solidFill>
                  <a:srgbClr val="7030A0"/>
                </a:solidFill>
                <a:latin typeface="Century Schoolbook" panose="02040604050505020304" pitchFamily="18" charset="0"/>
              </a:rPr>
              <a:t>波函数本身并没有直接的物理意义，有物理意义的是波函数模的平方。</a:t>
            </a:r>
          </a:p>
        </p:txBody>
      </p:sp>
      <p:sp>
        <p:nvSpPr>
          <p:cNvPr id="33" name="Text Box 14"/>
          <p:cNvSpPr txBox="1">
            <a:spLocks noChangeArrowheads="1"/>
          </p:cNvSpPr>
          <p:nvPr/>
        </p:nvSpPr>
        <p:spPr bwMode="auto">
          <a:xfrm>
            <a:off x="911424" y="6118682"/>
            <a:ext cx="96678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solidFill>
                  <a:srgbClr val="FF3300"/>
                </a:solidFill>
                <a:latin typeface="Century Schoolbook" panose="02040604050505020304" pitchFamily="18" charset="0"/>
              </a:rPr>
              <a:t>      </a:t>
            </a:r>
            <a:r>
              <a:rPr lang="zh-CN" altLang="zh-CN" sz="2800" b="1" dirty="0">
                <a:solidFill>
                  <a:srgbClr val="009900"/>
                </a:solidFill>
                <a:latin typeface="Century Schoolbook" panose="02040604050505020304" pitchFamily="18" charset="0"/>
              </a:rPr>
              <a:t>物质波是一种</a:t>
            </a:r>
            <a:r>
              <a:rPr lang="zh-CN" altLang="en-US" sz="2800" b="1" kern="0" dirty="0">
                <a:solidFill>
                  <a:srgbClr val="FF0000"/>
                </a:solidFill>
                <a:latin typeface="Times New Roman" pitchFamily="18" charset="0"/>
                <a:ea typeface="楷体_GB2312" pitchFamily="49" charset="-122"/>
              </a:rPr>
              <a:t>概</a:t>
            </a:r>
            <a:r>
              <a:rPr lang="zh-CN" altLang="zh-CN" sz="2800" b="1" kern="0" dirty="0">
                <a:solidFill>
                  <a:srgbClr val="FF0000"/>
                </a:solidFill>
                <a:latin typeface="Times New Roman" pitchFamily="18" charset="0"/>
                <a:ea typeface="楷体_GB2312" pitchFamily="49" charset="-122"/>
              </a:rPr>
              <a:t>率</a:t>
            </a:r>
            <a:r>
              <a:rPr lang="zh-CN" altLang="zh-CN" sz="2800" b="1" dirty="0">
                <a:solidFill>
                  <a:srgbClr val="009900"/>
                </a:solidFill>
                <a:latin typeface="Century Schoolbook" panose="02040604050505020304" pitchFamily="18" charset="0"/>
              </a:rPr>
              <a:t>波，它反映微观粒子运动的统计规律。</a:t>
            </a:r>
          </a:p>
        </p:txBody>
      </p:sp>
    </p:spTree>
    <p:extLst>
      <p:ext uri="{BB962C8B-B14F-4D97-AF65-F5344CB8AC3E}">
        <p14:creationId xmlns:p14="http://schemas.microsoft.com/office/powerpoint/2010/main" val="220460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2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strips(downRight)">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strips(downRight)">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ppt_x"/>
                                          </p:val>
                                        </p:tav>
                                        <p:tav tm="100000">
                                          <p:val>
                                            <p:strVal val="#ppt_x"/>
                                          </p:val>
                                        </p:tav>
                                      </p:tavLst>
                                    </p:anim>
                                    <p:anim calcmode="lin" valueType="num">
                                      <p:cBhvr additive="base">
                                        <p:cTn id="3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iterate type="lt">
                                    <p:tmPct val="100000"/>
                                  </p:iterate>
                                  <p:childTnLst>
                                    <p:set>
                                      <p:cBhvr>
                                        <p:cTn id="43" dur="1" fill="hold">
                                          <p:stCondLst>
                                            <p:cond delay="0"/>
                                          </p:stCondLst>
                                        </p:cTn>
                                        <p:tgtEl>
                                          <p:spTgt spid="32"/>
                                        </p:tgtEl>
                                        <p:attrNameLst>
                                          <p:attrName>style.visibility</p:attrName>
                                        </p:attrNameLst>
                                      </p:cBhvr>
                                      <p:to>
                                        <p:strVal val="visible"/>
                                      </p:to>
                                    </p:set>
                                    <p:animEffect transition="in" filter="wipe(left)">
                                      <p:cBhvr>
                                        <p:cTn id="44" dur="75"/>
                                        <p:tgtEl>
                                          <p:spTgt spid="3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iterate type="lt">
                                    <p:tmPct val="100000"/>
                                  </p:iterate>
                                  <p:childTnLst>
                                    <p:set>
                                      <p:cBhvr>
                                        <p:cTn id="48" dur="1" fill="hold">
                                          <p:stCondLst>
                                            <p:cond delay="0"/>
                                          </p:stCondLst>
                                        </p:cTn>
                                        <p:tgtEl>
                                          <p:spTgt spid="33"/>
                                        </p:tgtEl>
                                        <p:attrNameLst>
                                          <p:attrName>style.visibility</p:attrName>
                                        </p:attrNameLst>
                                      </p:cBhvr>
                                      <p:to>
                                        <p:strVal val="visible"/>
                                      </p:to>
                                    </p:set>
                                    <p:animEffect transition="in" filter="wipe(left)">
                                      <p:cBhvr>
                                        <p:cTn id="49" dur="75"/>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autoUpdateAnimBg="0"/>
      <p:bldP spid="30" grpId="0" autoUpdateAnimBg="0"/>
      <p:bldP spid="32" grpId="0" autoUpdateAnimBg="0"/>
      <p:bldP spid="33"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1905000" y="152401"/>
            <a:ext cx="7467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a:solidFill>
                  <a:srgbClr val="FF3300"/>
                </a:solidFill>
                <a:latin typeface="Century Schoolbook" panose="02040604050505020304" pitchFamily="18" charset="0"/>
              </a:rPr>
              <a:t>结论：</a:t>
            </a:r>
            <a:r>
              <a:rPr lang="zh-CN" altLang="zh-CN" sz="2800" b="1">
                <a:solidFill>
                  <a:srgbClr val="9900CC"/>
                </a:solidFill>
                <a:latin typeface="Century Schoolbook" panose="02040604050505020304" pitchFamily="18" charset="0"/>
              </a:rPr>
              <a:t>自由粒子的物质波是单色平面波。</a:t>
            </a:r>
          </a:p>
        </p:txBody>
      </p:sp>
      <p:sp>
        <p:nvSpPr>
          <p:cNvPr id="4" name="Text Box 3"/>
          <p:cNvSpPr txBox="1">
            <a:spLocks noChangeArrowheads="1"/>
          </p:cNvSpPr>
          <p:nvPr/>
        </p:nvSpPr>
        <p:spPr bwMode="auto">
          <a:xfrm>
            <a:off x="1752600" y="654050"/>
            <a:ext cx="8458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solidFill>
                  <a:srgbClr val="009900"/>
                </a:solidFill>
                <a:latin typeface="Century Schoolbook" panose="02040604050505020304" pitchFamily="18" charset="0"/>
              </a:rPr>
              <a:t>     一个频率为</a:t>
            </a:r>
            <a:r>
              <a:rPr lang="zh-CN" altLang="zh-CN" sz="2800" b="1" dirty="0">
                <a:solidFill>
                  <a:srgbClr val="FF0000"/>
                </a:solidFill>
                <a:latin typeface="Century Schoolbook" panose="02040604050505020304" pitchFamily="18" charset="0"/>
                <a:sym typeface="Symbol" panose="05050102010706020507" pitchFamily="18" charset="2"/>
              </a:rPr>
              <a:t></a:t>
            </a:r>
            <a:r>
              <a:rPr lang="zh-CN" altLang="zh-CN" sz="2800" b="1" dirty="0">
                <a:solidFill>
                  <a:srgbClr val="009900"/>
                </a:solidFill>
                <a:latin typeface="Century Schoolbook" panose="02040604050505020304" pitchFamily="18" charset="0"/>
              </a:rPr>
              <a:t>、波长为</a:t>
            </a:r>
            <a:r>
              <a:rPr lang="zh-CN" altLang="zh-CN" sz="2800" b="1" dirty="0">
                <a:solidFill>
                  <a:srgbClr val="FF0000"/>
                </a:solidFill>
                <a:latin typeface="Century Schoolbook" panose="02040604050505020304" pitchFamily="18" charset="0"/>
                <a:sym typeface="Symbol" panose="05050102010706020507" pitchFamily="18" charset="2"/>
              </a:rPr>
              <a:t></a:t>
            </a:r>
            <a:r>
              <a:rPr lang="zh-CN" altLang="zh-CN" sz="2800" b="1" dirty="0">
                <a:solidFill>
                  <a:srgbClr val="009900"/>
                </a:solidFill>
                <a:latin typeface="Century Schoolbook" panose="02040604050505020304" pitchFamily="18" charset="0"/>
                <a:sym typeface="Symbol" panose="05050102010706020507" pitchFamily="18" charset="2"/>
              </a:rPr>
              <a:t>沿</a:t>
            </a:r>
            <a:r>
              <a:rPr lang="zh-CN" altLang="zh-CN" sz="2800" b="1" dirty="0">
                <a:solidFill>
                  <a:srgbClr val="FF0000"/>
                </a:solidFill>
                <a:latin typeface="Century Schoolbook" panose="02040604050505020304" pitchFamily="18" charset="0"/>
                <a:sym typeface="Symbol" panose="05050102010706020507" pitchFamily="18" charset="2"/>
              </a:rPr>
              <a:t>x</a:t>
            </a:r>
            <a:r>
              <a:rPr lang="zh-CN" altLang="zh-CN" sz="2800" b="1" dirty="0">
                <a:solidFill>
                  <a:srgbClr val="009900"/>
                </a:solidFill>
                <a:latin typeface="Century Schoolbook" panose="02040604050505020304" pitchFamily="18" charset="0"/>
                <a:sym typeface="Symbol" panose="05050102010706020507" pitchFamily="18" charset="2"/>
              </a:rPr>
              <a:t>方向传播的单色平面波的表达式为：</a:t>
            </a:r>
            <a:endParaRPr lang="zh-CN" altLang="zh-CN" sz="2800" b="1" dirty="0">
              <a:solidFill>
                <a:srgbClr val="009900"/>
              </a:solidFill>
              <a:latin typeface="Century Schoolbook" panose="02040604050505020304" pitchFamily="18"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111453040"/>
              </p:ext>
            </p:extLst>
          </p:nvPr>
        </p:nvGraphicFramePr>
        <p:xfrm>
          <a:off x="4155133" y="1045027"/>
          <a:ext cx="4335462" cy="989013"/>
        </p:xfrm>
        <a:graphic>
          <a:graphicData uri="http://schemas.openxmlformats.org/presentationml/2006/ole">
            <mc:AlternateContent xmlns:mc="http://schemas.openxmlformats.org/markup-compatibility/2006">
              <mc:Choice xmlns:v="urn:schemas-microsoft-com:vml" Requires="v">
                <p:oleObj spid="_x0000_s62560" name="公式" r:id="rId3" imgW="1625400" imgH="393480" progId="Equation.3">
                  <p:embed/>
                </p:oleObj>
              </mc:Choice>
              <mc:Fallback>
                <p:oleObj name="公式" r:id="rId3" imgW="1625400" imgH="393480" progId="Equation.3">
                  <p:embed/>
                  <p:pic>
                    <p:nvPicPr>
                      <p:cNvPr id="0" name="Object 4"/>
                      <p:cNvPicPr>
                        <a:picLocks noChangeAspect="1" noChangeArrowheads="1"/>
                      </p:cNvPicPr>
                      <p:nvPr/>
                    </p:nvPicPr>
                    <p:blipFill>
                      <a:blip r:embed="rId4"/>
                      <a:srcRect/>
                      <a:stretch>
                        <a:fillRect/>
                      </a:stretch>
                    </p:blipFill>
                    <p:spPr bwMode="auto">
                      <a:xfrm>
                        <a:off x="4155133" y="1045027"/>
                        <a:ext cx="4335462" cy="989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5"/>
          <p:cNvSpPr txBox="1">
            <a:spLocks noChangeArrowheads="1"/>
          </p:cNvSpPr>
          <p:nvPr/>
        </p:nvSpPr>
        <p:spPr bwMode="auto">
          <a:xfrm>
            <a:off x="1828800" y="2026305"/>
            <a:ext cx="8534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0000FF"/>
                </a:solidFill>
                <a:latin typeface="Century Schoolbook" panose="02040604050505020304" pitchFamily="18" charset="0"/>
              </a:rPr>
              <a:t>代入</a:t>
            </a:r>
            <a:r>
              <a:rPr lang="zh-CN" altLang="en-US" sz="2800" b="1" dirty="0">
                <a:solidFill>
                  <a:srgbClr val="FF0000"/>
                </a:solidFill>
                <a:latin typeface="Century Schoolbook" panose="02040604050505020304" pitchFamily="18" charset="0"/>
              </a:rPr>
              <a:t>爱因斯坦</a:t>
            </a:r>
            <a:r>
              <a:rPr lang="en-US" altLang="zh-CN" sz="2800" b="1" dirty="0">
                <a:solidFill>
                  <a:srgbClr val="FF0000"/>
                </a:solidFill>
                <a:latin typeface="Century Schoolbook" panose="02040604050505020304" pitchFamily="18" charset="0"/>
              </a:rPr>
              <a:t>-</a:t>
            </a:r>
            <a:r>
              <a:rPr lang="zh-CN" altLang="en-US" sz="2800" b="1" dirty="0">
                <a:solidFill>
                  <a:srgbClr val="FF0000"/>
                </a:solidFill>
                <a:latin typeface="Symbol" panose="05050102010706020507" pitchFamily="18" charset="2"/>
              </a:rPr>
              <a:t>德布罗意</a:t>
            </a:r>
            <a:r>
              <a:rPr lang="zh-CN" altLang="zh-CN" sz="2800" b="1" dirty="0">
                <a:solidFill>
                  <a:srgbClr val="0000FF"/>
                </a:solidFill>
                <a:latin typeface="Century Schoolbook" panose="02040604050505020304" pitchFamily="18" charset="0"/>
              </a:rPr>
              <a:t>关系式</a:t>
            </a:r>
            <a:r>
              <a:rPr lang="en-US" altLang="zh-CN" sz="2800" b="1" dirty="0">
                <a:solidFill>
                  <a:srgbClr val="0000FF"/>
                </a:solidFill>
                <a:latin typeface="Century Schoolbook" panose="02040604050505020304" pitchFamily="18" charset="0"/>
              </a:rPr>
              <a:t>                       </a:t>
            </a:r>
            <a:r>
              <a:rPr lang="zh-CN" altLang="zh-CN" sz="2800" b="1" dirty="0">
                <a:solidFill>
                  <a:srgbClr val="0000FF"/>
                </a:solidFill>
                <a:latin typeface="Century Schoolbook" panose="02040604050505020304" pitchFamily="18" charset="0"/>
              </a:rPr>
              <a:t>，</a:t>
            </a:r>
            <a:r>
              <a:rPr lang="zh-CN" altLang="en-US" sz="2800" b="1" dirty="0">
                <a:solidFill>
                  <a:srgbClr val="0000FF"/>
                </a:solidFill>
                <a:latin typeface="Century Schoolbook" panose="02040604050505020304" pitchFamily="18" charset="0"/>
              </a:rPr>
              <a:t>得</a:t>
            </a:r>
            <a:r>
              <a:rPr lang="zh-CN" altLang="zh-CN" sz="2800" b="1" dirty="0">
                <a:solidFill>
                  <a:srgbClr val="0000FF"/>
                </a:solidFill>
                <a:latin typeface="Century Schoolbook" panose="02040604050505020304" pitchFamily="18" charset="0"/>
                <a:sym typeface="Symbol" panose="05050102010706020507" pitchFamily="18" charset="2"/>
              </a:rPr>
              <a:t>：</a:t>
            </a:r>
            <a:endParaRPr lang="zh-CN" altLang="zh-CN" sz="2800" b="1" dirty="0">
              <a:solidFill>
                <a:srgbClr val="0000FF"/>
              </a:solidFill>
              <a:latin typeface="Century Schoolbook" panose="02040604050505020304" pitchFamily="18" charset="0"/>
            </a:endParaRPr>
          </a:p>
        </p:txBody>
      </p:sp>
      <p:graphicFrame>
        <p:nvGraphicFramePr>
          <p:cNvPr id="18" name="Object 15"/>
          <p:cNvGraphicFramePr>
            <a:graphicFrameLocks noChangeAspect="1"/>
          </p:cNvGraphicFramePr>
          <p:nvPr>
            <p:extLst>
              <p:ext uri="{D42A27DB-BD31-4B8C-83A1-F6EECF244321}">
                <p14:modId xmlns:p14="http://schemas.microsoft.com/office/powerpoint/2010/main" val="267446364"/>
              </p:ext>
            </p:extLst>
          </p:nvPr>
        </p:nvGraphicFramePr>
        <p:xfrm>
          <a:off x="8054712" y="1900505"/>
          <a:ext cx="868387" cy="924908"/>
        </p:xfrm>
        <a:graphic>
          <a:graphicData uri="http://schemas.openxmlformats.org/presentationml/2006/ole">
            <mc:AlternateContent xmlns:mc="http://schemas.openxmlformats.org/markup-compatibility/2006">
              <mc:Choice xmlns:v="urn:schemas-microsoft-com:vml" Requires="v">
                <p:oleObj spid="_x0000_s62561" name="Equation" r:id="rId5" imgW="393480" imgH="419040" progId="Equation.DSMT4">
                  <p:embed/>
                </p:oleObj>
              </mc:Choice>
              <mc:Fallback>
                <p:oleObj name="Equation" r:id="rId5" imgW="393480" imgH="419040" progId="Equation.DSMT4">
                  <p:embed/>
                  <p:pic>
                    <p:nvPicPr>
                      <p:cNvPr id="0" name=""/>
                      <p:cNvPicPr>
                        <a:picLocks noChangeAspect="1" noChangeArrowheads="1"/>
                      </p:cNvPicPr>
                      <p:nvPr/>
                    </p:nvPicPr>
                    <p:blipFill>
                      <a:blip r:embed="rId6"/>
                      <a:srcRect/>
                      <a:stretch>
                        <a:fillRect/>
                      </a:stretch>
                    </p:blipFill>
                    <p:spPr bwMode="auto">
                      <a:xfrm>
                        <a:off x="8054712" y="1900505"/>
                        <a:ext cx="868387" cy="924908"/>
                      </a:xfrm>
                      <a:prstGeom prst="rect">
                        <a:avLst/>
                      </a:prstGeom>
                      <a:noFill/>
                      <a:ln>
                        <a:noFill/>
                      </a:ln>
                      <a:effectLst/>
                      <a:extLst/>
                    </p:spPr>
                  </p:pic>
                </p:oleObj>
              </mc:Fallback>
            </mc:AlternateContent>
          </a:graphicData>
        </a:graphic>
      </p:graphicFrame>
      <p:graphicFrame>
        <p:nvGraphicFramePr>
          <p:cNvPr id="19" name="Object 16"/>
          <p:cNvGraphicFramePr>
            <a:graphicFrameLocks noChangeAspect="1"/>
          </p:cNvGraphicFramePr>
          <p:nvPr>
            <p:extLst>
              <p:ext uri="{D42A27DB-BD31-4B8C-83A1-F6EECF244321}">
                <p14:modId xmlns:p14="http://schemas.microsoft.com/office/powerpoint/2010/main" val="4091820191"/>
              </p:ext>
            </p:extLst>
          </p:nvPr>
        </p:nvGraphicFramePr>
        <p:xfrm>
          <a:off x="6891883" y="1905994"/>
          <a:ext cx="796925" cy="771525"/>
        </p:xfrm>
        <a:graphic>
          <a:graphicData uri="http://schemas.openxmlformats.org/presentationml/2006/ole">
            <mc:AlternateContent xmlns:mc="http://schemas.openxmlformats.org/markup-compatibility/2006">
              <mc:Choice xmlns:v="urn:schemas-microsoft-com:vml" Requires="v">
                <p:oleObj spid="_x0000_s62562" name="公式" r:id="rId7" imgW="406080" imgH="393480" progId="Equation.3">
                  <p:embed/>
                </p:oleObj>
              </mc:Choice>
              <mc:Fallback>
                <p:oleObj name="公式" r:id="rId7" imgW="406080" imgH="393480" progId="Equation.3">
                  <p:embed/>
                  <p:pic>
                    <p:nvPicPr>
                      <p:cNvPr id="0" name=""/>
                      <p:cNvPicPr>
                        <a:picLocks noChangeAspect="1" noChangeArrowheads="1"/>
                      </p:cNvPicPr>
                      <p:nvPr/>
                    </p:nvPicPr>
                    <p:blipFill>
                      <a:blip r:embed="rId8"/>
                      <a:srcRect/>
                      <a:stretch>
                        <a:fillRect/>
                      </a:stretch>
                    </p:blipFill>
                    <p:spPr bwMode="auto">
                      <a:xfrm>
                        <a:off x="6891883" y="1905994"/>
                        <a:ext cx="796925" cy="771525"/>
                      </a:xfrm>
                      <a:prstGeom prst="rect">
                        <a:avLst/>
                      </a:prstGeom>
                      <a:noFill/>
                      <a:ln>
                        <a:noFill/>
                      </a:ln>
                      <a:effectLst/>
                      <a:extLst/>
                    </p:spPr>
                  </p:pic>
                </p:oleObj>
              </mc:Fallback>
            </mc:AlternateContent>
          </a:graphicData>
        </a:graphic>
      </p:graphicFrame>
      <p:graphicFrame>
        <p:nvGraphicFramePr>
          <p:cNvPr id="20" name="Object 6"/>
          <p:cNvGraphicFramePr>
            <a:graphicFrameLocks noChangeAspect="1"/>
          </p:cNvGraphicFramePr>
          <p:nvPr>
            <p:extLst>
              <p:ext uri="{D42A27DB-BD31-4B8C-83A1-F6EECF244321}">
                <p14:modId xmlns:p14="http://schemas.microsoft.com/office/powerpoint/2010/main" val="3654514629"/>
              </p:ext>
            </p:extLst>
          </p:nvPr>
        </p:nvGraphicFramePr>
        <p:xfrm>
          <a:off x="1998664" y="2493452"/>
          <a:ext cx="4419600" cy="982663"/>
        </p:xfrm>
        <a:graphic>
          <a:graphicData uri="http://schemas.openxmlformats.org/presentationml/2006/ole">
            <mc:AlternateContent xmlns:mc="http://schemas.openxmlformats.org/markup-compatibility/2006">
              <mc:Choice xmlns:v="urn:schemas-microsoft-com:vml" Requires="v">
                <p:oleObj spid="_x0000_s62563" name="公式" r:id="rId9" imgW="1765080" imgH="393480" progId="Equation.3">
                  <p:embed/>
                </p:oleObj>
              </mc:Choice>
              <mc:Fallback>
                <p:oleObj name="公式" r:id="rId9" imgW="1765080" imgH="393480" progId="Equation.3">
                  <p:embed/>
                  <p:pic>
                    <p:nvPicPr>
                      <p:cNvPr id="0" name=""/>
                      <p:cNvPicPr>
                        <a:picLocks noChangeAspect="1" noChangeArrowheads="1"/>
                      </p:cNvPicPr>
                      <p:nvPr/>
                    </p:nvPicPr>
                    <p:blipFill>
                      <a:blip r:embed="rId10"/>
                      <a:srcRect/>
                      <a:stretch>
                        <a:fillRect/>
                      </a:stretch>
                    </p:blipFill>
                    <p:spPr bwMode="auto">
                      <a:xfrm>
                        <a:off x="1998664" y="2493452"/>
                        <a:ext cx="4419600" cy="98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7"/>
          <p:cNvGraphicFramePr>
            <a:graphicFrameLocks noChangeAspect="1"/>
          </p:cNvGraphicFramePr>
          <p:nvPr>
            <p:extLst>
              <p:ext uri="{D42A27DB-BD31-4B8C-83A1-F6EECF244321}">
                <p14:modId xmlns:p14="http://schemas.microsoft.com/office/powerpoint/2010/main" val="1207626263"/>
              </p:ext>
            </p:extLst>
          </p:nvPr>
        </p:nvGraphicFramePr>
        <p:xfrm>
          <a:off x="5292725" y="3086100"/>
          <a:ext cx="3849688" cy="992188"/>
        </p:xfrm>
        <a:graphic>
          <a:graphicData uri="http://schemas.openxmlformats.org/presentationml/2006/ole">
            <mc:AlternateContent xmlns:mc="http://schemas.openxmlformats.org/markup-compatibility/2006">
              <mc:Choice xmlns:v="urn:schemas-microsoft-com:vml" Requires="v">
                <p:oleObj spid="_x0000_s62564" name="Equation" r:id="rId11" imgW="1333440" imgH="342720" progId="Equation.DSMT4">
                  <p:embed/>
                </p:oleObj>
              </mc:Choice>
              <mc:Fallback>
                <p:oleObj name="Equation" r:id="rId11" imgW="1333440" imgH="342720" progId="Equation.DSMT4">
                  <p:embed/>
                  <p:pic>
                    <p:nvPicPr>
                      <p:cNvPr id="0" name=""/>
                      <p:cNvPicPr>
                        <a:picLocks noChangeAspect="1" noChangeArrowheads="1"/>
                      </p:cNvPicPr>
                      <p:nvPr/>
                    </p:nvPicPr>
                    <p:blipFill>
                      <a:blip r:embed="rId12"/>
                      <a:srcRect/>
                      <a:stretch>
                        <a:fillRect/>
                      </a:stretch>
                    </p:blipFill>
                    <p:spPr bwMode="auto">
                      <a:xfrm>
                        <a:off x="5292725" y="3086100"/>
                        <a:ext cx="3849688" cy="99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2" name="Group 8"/>
          <p:cNvGrpSpPr>
            <a:grpSpLocks/>
          </p:cNvGrpSpPr>
          <p:nvPr/>
        </p:nvGrpSpPr>
        <p:grpSpPr bwMode="auto">
          <a:xfrm>
            <a:off x="6802438" y="2750781"/>
            <a:ext cx="3540125" cy="568326"/>
            <a:chOff x="-22" y="17"/>
            <a:chExt cx="2230" cy="358"/>
          </a:xfrm>
        </p:grpSpPr>
        <p:graphicFrame>
          <p:nvGraphicFramePr>
            <p:cNvPr id="23" name="Object 9"/>
            <p:cNvGraphicFramePr>
              <a:graphicFrameLocks noChangeAspect="1"/>
            </p:cNvGraphicFramePr>
            <p:nvPr>
              <p:extLst>
                <p:ext uri="{D42A27DB-BD31-4B8C-83A1-F6EECF244321}">
                  <p14:modId xmlns:p14="http://schemas.microsoft.com/office/powerpoint/2010/main" val="2119580098"/>
                </p:ext>
              </p:extLst>
            </p:nvPr>
          </p:nvGraphicFramePr>
          <p:xfrm>
            <a:off x="-22" y="61"/>
            <a:ext cx="262" cy="314"/>
          </p:xfrm>
          <a:graphic>
            <a:graphicData uri="http://schemas.openxmlformats.org/presentationml/2006/ole">
              <mc:AlternateContent xmlns:mc="http://schemas.openxmlformats.org/markup-compatibility/2006">
                <mc:Choice xmlns:v="urn:schemas-microsoft-com:vml" Requires="v">
                  <p:oleObj spid="_x0000_s62565" name="公式" r:id="rId13" imgW="190440" imgH="228600" progId="Equation.3">
                    <p:embed/>
                  </p:oleObj>
                </mc:Choice>
                <mc:Fallback>
                  <p:oleObj name="公式" r:id="rId13" imgW="190440" imgH="228600" progId="Equation.3">
                    <p:embed/>
                    <p:pic>
                      <p:nvPicPr>
                        <p:cNvPr id="0" name=""/>
                        <p:cNvPicPr>
                          <a:picLocks noChangeAspect="1" noChangeArrowheads="1"/>
                        </p:cNvPicPr>
                        <p:nvPr/>
                      </p:nvPicPr>
                      <p:blipFill>
                        <a:blip r:embed="rId14"/>
                        <a:srcRect/>
                        <a:stretch>
                          <a:fillRect/>
                        </a:stretch>
                      </p:blipFill>
                      <p:spPr bwMode="auto">
                        <a:xfrm>
                          <a:off x="-22" y="61"/>
                          <a:ext cx="262" cy="314"/>
                        </a:xfrm>
                        <a:prstGeom prst="rect">
                          <a:avLst/>
                        </a:prstGeom>
                        <a:noFill/>
                        <a:ln>
                          <a:noFill/>
                        </a:ln>
                        <a:effectLst/>
                        <a:extLst/>
                      </p:spPr>
                    </p:pic>
                  </p:oleObj>
                </mc:Fallback>
              </mc:AlternateContent>
            </a:graphicData>
          </a:graphic>
        </p:graphicFrame>
        <p:sp>
          <p:nvSpPr>
            <p:cNvPr id="24" name="Text Box 10"/>
            <p:cNvSpPr txBox="1">
              <a:spLocks noChangeArrowheads="1"/>
            </p:cNvSpPr>
            <p:nvPr/>
          </p:nvSpPr>
          <p:spPr bwMode="auto">
            <a:xfrm>
              <a:off x="240" y="17"/>
              <a:ext cx="19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solidFill>
                    <a:schemeClr val="accent2"/>
                  </a:solidFill>
                  <a:latin typeface="Century Schoolbook" panose="02040604050505020304" pitchFamily="18" charset="0"/>
                </a:rPr>
                <a:t>为波函数的振幅</a:t>
              </a:r>
              <a:endParaRPr lang="zh-CN" altLang="zh-CN" sz="2800" b="1" dirty="0">
                <a:latin typeface="Century Schoolbook" panose="02040604050505020304" pitchFamily="18" charset="0"/>
              </a:endParaRPr>
            </a:p>
          </p:txBody>
        </p:sp>
      </p:grpSp>
      <p:sp>
        <p:nvSpPr>
          <p:cNvPr id="25" name="Text Box 11"/>
          <p:cNvSpPr txBox="1">
            <a:spLocks noChangeArrowheads="1"/>
          </p:cNvSpPr>
          <p:nvPr/>
        </p:nvSpPr>
        <p:spPr bwMode="auto">
          <a:xfrm>
            <a:off x="1828800" y="3443288"/>
            <a:ext cx="495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solidFill>
                  <a:srgbClr val="9900CC"/>
                </a:solidFill>
                <a:latin typeface="Century Schoolbook" panose="02040604050505020304" pitchFamily="18" charset="0"/>
              </a:rPr>
              <a:t>写成复数形式，有：</a:t>
            </a:r>
          </a:p>
        </p:txBody>
      </p:sp>
      <p:graphicFrame>
        <p:nvGraphicFramePr>
          <p:cNvPr id="27" name="Object 13"/>
          <p:cNvGraphicFramePr>
            <a:graphicFrameLocks noChangeAspect="1"/>
          </p:cNvGraphicFramePr>
          <p:nvPr>
            <p:extLst>
              <p:ext uri="{D42A27DB-BD31-4B8C-83A1-F6EECF244321}">
                <p14:modId xmlns:p14="http://schemas.microsoft.com/office/powerpoint/2010/main" val="2741089025"/>
              </p:ext>
            </p:extLst>
          </p:nvPr>
        </p:nvGraphicFramePr>
        <p:xfrm>
          <a:off x="2224882" y="3767898"/>
          <a:ext cx="2041525" cy="993775"/>
        </p:xfrm>
        <a:graphic>
          <a:graphicData uri="http://schemas.openxmlformats.org/presentationml/2006/ole">
            <mc:AlternateContent xmlns:mc="http://schemas.openxmlformats.org/markup-compatibility/2006">
              <mc:Choice xmlns:v="urn:schemas-microsoft-com:vml" Requires="v">
                <p:oleObj spid="_x0000_s62566" name="公式" r:id="rId15" imgW="774360" imgH="342720" progId="Equation.3">
                  <p:embed/>
                </p:oleObj>
              </mc:Choice>
              <mc:Fallback>
                <p:oleObj name="公式" r:id="rId15" imgW="774360" imgH="342720" progId="Equation.3">
                  <p:embed/>
                  <p:pic>
                    <p:nvPicPr>
                      <p:cNvPr id="0" name=""/>
                      <p:cNvPicPr>
                        <a:picLocks noChangeAspect="1" noChangeArrowheads="1"/>
                      </p:cNvPicPr>
                      <p:nvPr/>
                    </p:nvPicPr>
                    <p:blipFill>
                      <a:blip r:embed="rId16">
                        <a:lum contrast="28000"/>
                      </a:blip>
                      <a:srcRect/>
                      <a:stretch>
                        <a:fillRect/>
                      </a:stretch>
                    </p:blipFill>
                    <p:spPr bwMode="auto">
                      <a:xfrm>
                        <a:off x="2224882" y="3767898"/>
                        <a:ext cx="2041525" cy="99377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14"/>
          <p:cNvGraphicFramePr>
            <a:graphicFrameLocks noChangeAspect="1"/>
          </p:cNvGraphicFramePr>
          <p:nvPr>
            <p:extLst>
              <p:ext uri="{D42A27DB-BD31-4B8C-83A1-F6EECF244321}">
                <p14:modId xmlns:p14="http://schemas.microsoft.com/office/powerpoint/2010/main" val="2617066450"/>
              </p:ext>
            </p:extLst>
          </p:nvPr>
        </p:nvGraphicFramePr>
        <p:xfrm>
          <a:off x="4446912" y="3862389"/>
          <a:ext cx="2320925" cy="993775"/>
        </p:xfrm>
        <a:graphic>
          <a:graphicData uri="http://schemas.openxmlformats.org/presentationml/2006/ole">
            <mc:AlternateContent xmlns:mc="http://schemas.openxmlformats.org/markup-compatibility/2006">
              <mc:Choice xmlns:v="urn:schemas-microsoft-com:vml" Requires="v">
                <p:oleObj spid="_x0000_s62567" name="公式" r:id="rId17" imgW="838080" imgH="342720" progId="Equation.3">
                  <p:embed/>
                </p:oleObj>
              </mc:Choice>
              <mc:Fallback>
                <p:oleObj name="公式" r:id="rId17" imgW="838080" imgH="342720" progId="Equation.3">
                  <p:embed/>
                  <p:pic>
                    <p:nvPicPr>
                      <p:cNvPr id="0" name=""/>
                      <p:cNvPicPr>
                        <a:picLocks noChangeAspect="1" noChangeArrowheads="1"/>
                      </p:cNvPicPr>
                      <p:nvPr/>
                    </p:nvPicPr>
                    <p:blipFill>
                      <a:blip r:embed="rId18">
                        <a:lum contrast="28000"/>
                      </a:blip>
                      <a:srcRect/>
                      <a:stretch>
                        <a:fillRect/>
                      </a:stretch>
                    </p:blipFill>
                    <p:spPr bwMode="auto">
                      <a:xfrm>
                        <a:off x="4446912" y="3862389"/>
                        <a:ext cx="2320925" cy="99377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15"/>
          <p:cNvGraphicFramePr>
            <a:graphicFrameLocks noChangeAspect="1"/>
          </p:cNvGraphicFramePr>
          <p:nvPr>
            <p:extLst>
              <p:ext uri="{D42A27DB-BD31-4B8C-83A1-F6EECF244321}">
                <p14:modId xmlns:p14="http://schemas.microsoft.com/office/powerpoint/2010/main" val="1664609703"/>
              </p:ext>
            </p:extLst>
          </p:nvPr>
        </p:nvGraphicFramePr>
        <p:xfrm>
          <a:off x="6908565" y="3844239"/>
          <a:ext cx="2179638" cy="957263"/>
        </p:xfrm>
        <a:graphic>
          <a:graphicData uri="http://schemas.openxmlformats.org/presentationml/2006/ole">
            <mc:AlternateContent xmlns:mc="http://schemas.openxmlformats.org/markup-compatibility/2006">
              <mc:Choice xmlns:v="urn:schemas-microsoft-com:vml" Requires="v">
                <p:oleObj spid="_x0000_s62568" name="公式" r:id="rId19" imgW="749160" imgH="330120" progId="Equation.3">
                  <p:embed/>
                </p:oleObj>
              </mc:Choice>
              <mc:Fallback>
                <p:oleObj name="公式" r:id="rId19" imgW="749160" imgH="330120" progId="Equation.3">
                  <p:embed/>
                  <p:pic>
                    <p:nvPicPr>
                      <p:cNvPr id="0" name=""/>
                      <p:cNvPicPr>
                        <a:picLocks noChangeAspect="1" noChangeArrowheads="1"/>
                      </p:cNvPicPr>
                      <p:nvPr/>
                    </p:nvPicPr>
                    <p:blipFill>
                      <a:blip r:embed="rId20">
                        <a:lum contrast="28000"/>
                      </a:blip>
                      <a:srcRect/>
                      <a:stretch>
                        <a:fillRect/>
                      </a:stretch>
                    </p:blipFill>
                    <p:spPr bwMode="auto">
                      <a:xfrm>
                        <a:off x="6908565" y="3844239"/>
                        <a:ext cx="2179638" cy="95726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Text Box 16"/>
          <p:cNvSpPr txBox="1">
            <a:spLocks noChangeArrowheads="1"/>
          </p:cNvSpPr>
          <p:nvPr/>
        </p:nvSpPr>
        <p:spPr bwMode="auto">
          <a:xfrm>
            <a:off x="4523607" y="4882479"/>
            <a:ext cx="320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solidFill>
                  <a:srgbClr val="FF00FF"/>
                </a:solidFill>
                <a:latin typeface="Century Schoolbook" panose="02040604050505020304" pitchFamily="18" charset="0"/>
              </a:rPr>
              <a:t>      </a:t>
            </a:r>
            <a:r>
              <a:rPr lang="zh-CN" altLang="zh-CN" sz="2800" b="1" dirty="0">
                <a:solidFill>
                  <a:srgbClr val="FF2F2F"/>
                </a:solidFill>
                <a:latin typeface="Century Schoolbook" panose="02040604050505020304" pitchFamily="18" charset="0"/>
              </a:rPr>
              <a:t>定态波函数</a:t>
            </a:r>
          </a:p>
        </p:txBody>
      </p:sp>
      <p:graphicFrame>
        <p:nvGraphicFramePr>
          <p:cNvPr id="31" name="Object 14"/>
          <p:cNvGraphicFramePr>
            <a:graphicFrameLocks noChangeAspect="1"/>
          </p:cNvGraphicFramePr>
          <p:nvPr>
            <p:extLst>
              <p:ext uri="{D42A27DB-BD31-4B8C-83A1-F6EECF244321}">
                <p14:modId xmlns:p14="http://schemas.microsoft.com/office/powerpoint/2010/main" val="2014969058"/>
              </p:ext>
            </p:extLst>
          </p:nvPr>
        </p:nvGraphicFramePr>
        <p:xfrm>
          <a:off x="2303983" y="4569581"/>
          <a:ext cx="2185987" cy="908651"/>
        </p:xfrm>
        <a:graphic>
          <a:graphicData uri="http://schemas.openxmlformats.org/presentationml/2006/ole">
            <mc:AlternateContent xmlns:mc="http://schemas.openxmlformats.org/markup-compatibility/2006">
              <mc:Choice xmlns:v="urn:schemas-microsoft-com:vml" Requires="v">
                <p:oleObj spid="_x0000_s62569" name="公式" r:id="rId21" imgW="863280" imgH="342720" progId="Equation.3">
                  <p:embed/>
                </p:oleObj>
              </mc:Choice>
              <mc:Fallback>
                <p:oleObj name="公式" r:id="rId21" imgW="863280" imgH="342720" progId="Equation.3">
                  <p:embed/>
                  <p:pic>
                    <p:nvPicPr>
                      <p:cNvPr id="0" name=""/>
                      <p:cNvPicPr>
                        <a:picLocks noChangeAspect="1" noChangeArrowheads="1"/>
                      </p:cNvPicPr>
                      <p:nvPr/>
                    </p:nvPicPr>
                    <p:blipFill>
                      <a:blip r:embed="rId22">
                        <a:lum contrast="28000"/>
                      </a:blip>
                      <a:srcRect/>
                      <a:stretch>
                        <a:fillRect/>
                      </a:stretch>
                    </p:blipFill>
                    <p:spPr bwMode="auto">
                      <a:xfrm>
                        <a:off x="2303983" y="4569581"/>
                        <a:ext cx="2185987" cy="908651"/>
                      </a:xfrm>
                      <a:prstGeom prst="rect">
                        <a:avLst/>
                      </a:prstGeom>
                      <a:noFill/>
                      <a:ln>
                        <a:noFill/>
                      </a:ln>
                      <a:effectLst/>
                      <a:extLst/>
                    </p:spPr>
                  </p:pic>
                </p:oleObj>
              </mc:Fallback>
            </mc:AlternateContent>
          </a:graphicData>
        </a:graphic>
      </p:graphicFrame>
      <p:sp>
        <p:nvSpPr>
          <p:cNvPr id="32" name="Text Box 12"/>
          <p:cNvSpPr txBox="1">
            <a:spLocks noChangeArrowheads="1"/>
          </p:cNvSpPr>
          <p:nvPr/>
        </p:nvSpPr>
        <p:spPr bwMode="auto">
          <a:xfrm>
            <a:off x="2351584" y="5286375"/>
            <a:ext cx="7859216"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solidFill>
                  <a:schemeClr val="accent2"/>
                </a:solidFill>
                <a:latin typeface="Century Schoolbook" panose="02040604050505020304" pitchFamily="18" charset="0"/>
              </a:rPr>
              <a:t>      </a:t>
            </a:r>
            <a:r>
              <a:rPr lang="zh-CN" altLang="zh-CN" sz="2800" b="1" dirty="0">
                <a:solidFill>
                  <a:srgbClr val="009900"/>
                </a:solidFill>
                <a:latin typeface="Century Schoolbook" panose="02040604050505020304" pitchFamily="18" charset="0"/>
              </a:rPr>
              <a:t>这个波函数既包含有反映波动性的波动方程的形式，又包含有体现粒子性的物理量</a:t>
            </a:r>
            <a:r>
              <a:rPr lang="zh-CN" altLang="zh-CN" sz="2800" b="1" dirty="0">
                <a:solidFill>
                  <a:srgbClr val="FF2F2F"/>
                </a:solidFill>
                <a:latin typeface="Century Schoolbook" panose="02040604050505020304" pitchFamily="18" charset="0"/>
              </a:rPr>
              <a:t>E</a:t>
            </a:r>
            <a:r>
              <a:rPr lang="zh-CN" altLang="zh-CN" sz="2800" b="1" dirty="0">
                <a:solidFill>
                  <a:srgbClr val="009900"/>
                </a:solidFill>
                <a:latin typeface="Century Schoolbook" panose="02040604050505020304" pitchFamily="18" charset="0"/>
              </a:rPr>
              <a:t>和</a:t>
            </a:r>
            <a:r>
              <a:rPr lang="en-US" altLang="zh-CN" sz="2800" b="1" dirty="0">
                <a:solidFill>
                  <a:srgbClr val="FF2F2F"/>
                </a:solidFill>
                <a:latin typeface="Century Schoolbook" panose="02040604050505020304" pitchFamily="18" charset="0"/>
              </a:rPr>
              <a:t>p</a:t>
            </a:r>
            <a:r>
              <a:rPr lang="zh-CN" altLang="zh-CN" sz="2800" b="1" dirty="0">
                <a:solidFill>
                  <a:srgbClr val="009900"/>
                </a:solidFill>
                <a:latin typeface="Century Schoolbook" panose="02040604050505020304" pitchFamily="18" charset="0"/>
              </a:rPr>
              <a:t>，因此它描述了微观粒子具有波粒二象性的特征。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heel(1)">
                                      <p:cBhvr>
                                        <p:cTn id="41" dur="20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p:cTn id="46" dur="500" fill="hold"/>
                                        <p:tgtEl>
                                          <p:spTgt spid="25"/>
                                        </p:tgtEl>
                                        <p:attrNameLst>
                                          <p:attrName>ppt_w</p:attrName>
                                        </p:attrNameLst>
                                      </p:cBhvr>
                                      <p:tavLst>
                                        <p:tav tm="0">
                                          <p:val>
                                            <p:fltVal val="0"/>
                                          </p:val>
                                        </p:tav>
                                        <p:tav tm="100000">
                                          <p:val>
                                            <p:strVal val="#ppt_w"/>
                                          </p:val>
                                        </p:tav>
                                      </p:tavLst>
                                    </p:anim>
                                    <p:anim calcmode="lin" valueType="num">
                                      <p:cBhvr>
                                        <p:cTn id="47" dur="500" fill="hold"/>
                                        <p:tgtEl>
                                          <p:spTgt spid="25"/>
                                        </p:tgtEl>
                                        <p:attrNameLst>
                                          <p:attrName>ppt_h</p:attrName>
                                        </p:attrNameLst>
                                      </p:cBhvr>
                                      <p:tavLst>
                                        <p:tav tm="0">
                                          <p:val>
                                            <p:fltVal val="0"/>
                                          </p:val>
                                        </p:tav>
                                        <p:tav tm="100000">
                                          <p:val>
                                            <p:strVal val="#ppt_h"/>
                                          </p:val>
                                        </p:tav>
                                      </p:tavLst>
                                    </p:anim>
                                    <p:animEffect transition="in" filter="fade">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ppt_x"/>
                                          </p:val>
                                        </p:tav>
                                        <p:tav tm="100000">
                                          <p:val>
                                            <p:strVal val="#ppt_x"/>
                                          </p:val>
                                        </p:tav>
                                      </p:tavLst>
                                    </p:anim>
                                    <p:anim calcmode="lin" valueType="num">
                                      <p:cBhvr additive="base">
                                        <p:cTn id="5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anim calcmode="lin" valueType="num">
                                      <p:cBhvr>
                                        <p:cTn id="60" dur="1000" fill="hold"/>
                                        <p:tgtEl>
                                          <p:spTgt spid="27"/>
                                        </p:tgtEl>
                                        <p:attrNameLst>
                                          <p:attrName>ppt_x</p:attrName>
                                        </p:attrNameLst>
                                      </p:cBhvr>
                                      <p:tavLst>
                                        <p:tav tm="0">
                                          <p:val>
                                            <p:strVal val="#ppt_x"/>
                                          </p:val>
                                        </p:tav>
                                        <p:tav tm="100000">
                                          <p:val>
                                            <p:strVal val="#ppt_x"/>
                                          </p:val>
                                        </p:tav>
                                      </p:tavLst>
                                    </p:anim>
                                    <p:anim calcmode="lin" valueType="num">
                                      <p:cBhvr>
                                        <p:cTn id="6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31" presetClass="entr" presetSubtype="0" fill="hold" nodeType="clickEffect">
                                  <p:stCondLst>
                                    <p:cond delay="0"/>
                                  </p:stCondLst>
                                  <p:childTnLst>
                                    <p:set>
                                      <p:cBhvr>
                                        <p:cTn id="65" dur="1" fill="hold">
                                          <p:stCondLst>
                                            <p:cond delay="0"/>
                                          </p:stCondLst>
                                        </p:cTn>
                                        <p:tgtEl>
                                          <p:spTgt spid="28"/>
                                        </p:tgtEl>
                                        <p:attrNameLst>
                                          <p:attrName>style.visibility</p:attrName>
                                        </p:attrNameLst>
                                      </p:cBhvr>
                                      <p:to>
                                        <p:strVal val="visible"/>
                                      </p:to>
                                    </p:set>
                                    <p:anim calcmode="lin" valueType="num">
                                      <p:cBhvr>
                                        <p:cTn id="66" dur="1000" fill="hold"/>
                                        <p:tgtEl>
                                          <p:spTgt spid="28"/>
                                        </p:tgtEl>
                                        <p:attrNameLst>
                                          <p:attrName>ppt_w</p:attrName>
                                        </p:attrNameLst>
                                      </p:cBhvr>
                                      <p:tavLst>
                                        <p:tav tm="0">
                                          <p:val>
                                            <p:fltVal val="0"/>
                                          </p:val>
                                        </p:tav>
                                        <p:tav tm="100000">
                                          <p:val>
                                            <p:strVal val="#ppt_w"/>
                                          </p:val>
                                        </p:tav>
                                      </p:tavLst>
                                    </p:anim>
                                    <p:anim calcmode="lin" valueType="num">
                                      <p:cBhvr>
                                        <p:cTn id="67" dur="1000" fill="hold"/>
                                        <p:tgtEl>
                                          <p:spTgt spid="28"/>
                                        </p:tgtEl>
                                        <p:attrNameLst>
                                          <p:attrName>ppt_h</p:attrName>
                                        </p:attrNameLst>
                                      </p:cBhvr>
                                      <p:tavLst>
                                        <p:tav tm="0">
                                          <p:val>
                                            <p:fltVal val="0"/>
                                          </p:val>
                                        </p:tav>
                                        <p:tav tm="100000">
                                          <p:val>
                                            <p:strVal val="#ppt_h"/>
                                          </p:val>
                                        </p:tav>
                                      </p:tavLst>
                                    </p:anim>
                                    <p:anim calcmode="lin" valueType="num">
                                      <p:cBhvr>
                                        <p:cTn id="68" dur="1000" fill="hold"/>
                                        <p:tgtEl>
                                          <p:spTgt spid="28"/>
                                        </p:tgtEl>
                                        <p:attrNameLst>
                                          <p:attrName>style.rotation</p:attrName>
                                        </p:attrNameLst>
                                      </p:cBhvr>
                                      <p:tavLst>
                                        <p:tav tm="0">
                                          <p:val>
                                            <p:fltVal val="90"/>
                                          </p:val>
                                        </p:tav>
                                        <p:tav tm="100000">
                                          <p:val>
                                            <p:fltVal val="0"/>
                                          </p:val>
                                        </p:tav>
                                      </p:tavLst>
                                    </p:anim>
                                    <p:animEffect transition="in" filter="fade">
                                      <p:cBhvr>
                                        <p:cTn id="69" dur="10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1000"/>
                                        <p:tgtEl>
                                          <p:spTgt spid="29"/>
                                        </p:tgtEl>
                                      </p:cBhvr>
                                    </p:animEffect>
                                    <p:anim calcmode="lin" valueType="num">
                                      <p:cBhvr>
                                        <p:cTn id="75" dur="1000" fill="hold"/>
                                        <p:tgtEl>
                                          <p:spTgt spid="29"/>
                                        </p:tgtEl>
                                        <p:attrNameLst>
                                          <p:attrName>ppt_x</p:attrName>
                                        </p:attrNameLst>
                                      </p:cBhvr>
                                      <p:tavLst>
                                        <p:tav tm="0">
                                          <p:val>
                                            <p:strVal val="#ppt_x"/>
                                          </p:val>
                                        </p:tav>
                                        <p:tav tm="100000">
                                          <p:val>
                                            <p:strVal val="#ppt_x"/>
                                          </p:val>
                                        </p:tav>
                                      </p:tavLst>
                                    </p:anim>
                                    <p:anim calcmode="lin" valueType="num">
                                      <p:cBhvr>
                                        <p:cTn id="7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30"/>
                                        </p:tgtEl>
                                        <p:attrNameLst>
                                          <p:attrName>style.visibility</p:attrName>
                                        </p:attrNameLst>
                                      </p:cBhvr>
                                      <p:to>
                                        <p:strVal val="visible"/>
                                      </p:to>
                                    </p:set>
                                    <p:anim calcmode="lin" valueType="num">
                                      <p:cBhvr additive="base">
                                        <p:cTn id="81" dur="500" fill="hold"/>
                                        <p:tgtEl>
                                          <p:spTgt spid="30"/>
                                        </p:tgtEl>
                                        <p:attrNameLst>
                                          <p:attrName>ppt_x</p:attrName>
                                        </p:attrNameLst>
                                      </p:cBhvr>
                                      <p:tavLst>
                                        <p:tav tm="0">
                                          <p:val>
                                            <p:strVal val="#ppt_x"/>
                                          </p:val>
                                        </p:tav>
                                        <p:tav tm="100000">
                                          <p:val>
                                            <p:strVal val="#ppt_x"/>
                                          </p:val>
                                        </p:tav>
                                      </p:tavLst>
                                    </p:anim>
                                    <p:anim calcmode="lin" valueType="num">
                                      <p:cBhvr additive="base">
                                        <p:cTn id="82" dur="500" fill="hold"/>
                                        <p:tgtEl>
                                          <p:spTgt spid="30"/>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31"/>
                                        </p:tgtEl>
                                        <p:attrNameLst>
                                          <p:attrName>style.visibility</p:attrName>
                                        </p:attrNameLst>
                                      </p:cBhvr>
                                      <p:to>
                                        <p:strVal val="visible"/>
                                      </p:to>
                                    </p:set>
                                    <p:anim calcmode="lin" valueType="num">
                                      <p:cBhvr additive="base">
                                        <p:cTn id="85" dur="500" fill="hold"/>
                                        <p:tgtEl>
                                          <p:spTgt spid="31"/>
                                        </p:tgtEl>
                                        <p:attrNameLst>
                                          <p:attrName>ppt_x</p:attrName>
                                        </p:attrNameLst>
                                      </p:cBhvr>
                                      <p:tavLst>
                                        <p:tav tm="0">
                                          <p:val>
                                            <p:strVal val="#ppt_x"/>
                                          </p:val>
                                        </p:tav>
                                        <p:tav tm="100000">
                                          <p:val>
                                            <p:strVal val="#ppt_x"/>
                                          </p:val>
                                        </p:tav>
                                      </p:tavLst>
                                    </p:anim>
                                    <p:anim calcmode="lin" valueType="num">
                                      <p:cBhvr additive="base">
                                        <p:cTn id="8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32"/>
                                        </p:tgtEl>
                                        <p:attrNameLst>
                                          <p:attrName>style.visibility</p:attrName>
                                        </p:attrNameLst>
                                      </p:cBhvr>
                                      <p:to>
                                        <p:strVal val="visible"/>
                                      </p:to>
                                    </p:set>
                                    <p:anim calcmode="lin" valueType="num">
                                      <p:cBhvr>
                                        <p:cTn id="91" dur="500" fill="hold"/>
                                        <p:tgtEl>
                                          <p:spTgt spid="32"/>
                                        </p:tgtEl>
                                        <p:attrNameLst>
                                          <p:attrName>ppt_w</p:attrName>
                                        </p:attrNameLst>
                                      </p:cBhvr>
                                      <p:tavLst>
                                        <p:tav tm="0">
                                          <p:val>
                                            <p:fltVal val="0"/>
                                          </p:val>
                                        </p:tav>
                                        <p:tav tm="100000">
                                          <p:val>
                                            <p:strVal val="#ppt_w"/>
                                          </p:val>
                                        </p:tav>
                                      </p:tavLst>
                                    </p:anim>
                                    <p:anim calcmode="lin" valueType="num">
                                      <p:cBhvr>
                                        <p:cTn id="92" dur="500" fill="hold"/>
                                        <p:tgtEl>
                                          <p:spTgt spid="32"/>
                                        </p:tgtEl>
                                        <p:attrNameLst>
                                          <p:attrName>ppt_h</p:attrName>
                                        </p:attrNameLst>
                                      </p:cBhvr>
                                      <p:tavLst>
                                        <p:tav tm="0">
                                          <p:val>
                                            <p:fltVal val="0"/>
                                          </p:val>
                                        </p:tav>
                                        <p:tav tm="100000">
                                          <p:val>
                                            <p:strVal val="#ppt_h"/>
                                          </p:val>
                                        </p:tav>
                                      </p:tavLst>
                                    </p:anim>
                                    <p:animEffect transition="in" filter="fade">
                                      <p:cBhvr>
                                        <p:cTn id="9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25" grpId="0"/>
      <p:bldP spid="30" grpId="0"/>
      <p:bldP spid="3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7"/>
          <p:cNvSpPr txBox="1">
            <a:spLocks noChangeArrowheads="1"/>
          </p:cNvSpPr>
          <p:nvPr/>
        </p:nvSpPr>
        <p:spPr bwMode="auto">
          <a:xfrm>
            <a:off x="1568703" y="187375"/>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ctr" hangingPunct="1"/>
            <a:r>
              <a:rPr lang="zh-CN" altLang="zh-CN" sz="2800" b="1" dirty="0">
                <a:solidFill>
                  <a:schemeClr val="accent2"/>
                </a:solidFill>
                <a:latin typeface="Calibri" panose="020F0502020204030204" pitchFamily="34" charset="0"/>
              </a:rPr>
              <a:t>         </a:t>
            </a:r>
            <a:r>
              <a:rPr lang="zh-CN" altLang="zh-CN" sz="2800" b="1" dirty="0">
                <a:solidFill>
                  <a:srgbClr val="0070C0"/>
                </a:solidFill>
                <a:latin typeface="Calibri" panose="020F0502020204030204" pitchFamily="34" charset="0"/>
              </a:rPr>
              <a:t>波函数不仅把粒子与波统一起来，同时以</a:t>
            </a:r>
            <a:r>
              <a:rPr lang="zh-CN" altLang="en-US" sz="2800" b="1" kern="0" dirty="0">
                <a:solidFill>
                  <a:srgbClr val="FF0000"/>
                </a:solidFill>
                <a:latin typeface="Times New Roman" pitchFamily="18" charset="0"/>
                <a:ea typeface="楷体_GB2312" pitchFamily="49" charset="-122"/>
              </a:rPr>
              <a:t>概</a:t>
            </a:r>
            <a:r>
              <a:rPr lang="zh-CN" altLang="zh-CN" sz="2800" b="1" kern="0" dirty="0">
                <a:solidFill>
                  <a:srgbClr val="FF0000"/>
                </a:solidFill>
                <a:latin typeface="Times New Roman" pitchFamily="18" charset="0"/>
                <a:ea typeface="楷体_GB2312" pitchFamily="49" charset="-122"/>
              </a:rPr>
              <a:t>率</a:t>
            </a:r>
            <a:r>
              <a:rPr lang="zh-CN" altLang="zh-CN" sz="2800" b="1" dirty="0">
                <a:solidFill>
                  <a:srgbClr val="0070C0"/>
                </a:solidFill>
                <a:latin typeface="Calibri" panose="020F0502020204030204" pitchFamily="34" charset="0"/>
              </a:rPr>
              <a:t>幅（</a:t>
            </a:r>
            <a:r>
              <a:rPr lang="zh-CN" altLang="en-US" sz="2800" b="1" kern="0" dirty="0">
                <a:solidFill>
                  <a:srgbClr val="FF0000"/>
                </a:solidFill>
                <a:latin typeface="Times New Roman" pitchFamily="18" charset="0"/>
                <a:ea typeface="楷体_GB2312" pitchFamily="49" charset="-122"/>
              </a:rPr>
              <a:t>概</a:t>
            </a:r>
            <a:r>
              <a:rPr lang="zh-CN" altLang="zh-CN" sz="2800" b="1" kern="0" dirty="0">
                <a:solidFill>
                  <a:srgbClr val="FF0000"/>
                </a:solidFill>
                <a:latin typeface="Times New Roman" pitchFamily="18" charset="0"/>
                <a:ea typeface="楷体_GB2312" pitchFamily="49" charset="-122"/>
              </a:rPr>
              <a:t>率</a:t>
            </a:r>
            <a:r>
              <a:rPr lang="zh-CN" altLang="zh-CN" sz="2800" b="1" dirty="0">
                <a:solidFill>
                  <a:srgbClr val="0070C0"/>
                </a:solidFill>
                <a:latin typeface="Calibri" panose="020F0502020204030204" pitchFamily="34" charset="0"/>
              </a:rPr>
              <a:t>密度幅）的形式描述粒子的量子运动状态。</a:t>
            </a:r>
          </a:p>
        </p:txBody>
      </p:sp>
      <p:sp>
        <p:nvSpPr>
          <p:cNvPr id="7" name="Rectangle 2"/>
          <p:cNvSpPr>
            <a:spLocks noChangeArrowheads="1"/>
          </p:cNvSpPr>
          <p:nvPr/>
        </p:nvSpPr>
        <p:spPr bwMode="auto">
          <a:xfrm>
            <a:off x="1582738" y="1239193"/>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solidFill>
                  <a:schemeClr val="accent2"/>
                </a:solidFill>
                <a:latin typeface="Century Schoolbook" panose="02040604050505020304" pitchFamily="18" charset="0"/>
              </a:rPr>
              <a:t>       </a:t>
            </a:r>
            <a:r>
              <a:rPr lang="zh-CN" altLang="zh-CN" sz="2800" b="1" dirty="0">
                <a:solidFill>
                  <a:srgbClr val="009900"/>
                </a:solidFill>
                <a:latin typeface="Century Schoolbook" panose="02040604050505020304" pitchFamily="18" charset="0"/>
              </a:rPr>
              <a:t>微观粒子的运动所遵循的是统计性规律，波函数正是为描写粒子的这种统计行为而引入的。</a:t>
            </a:r>
          </a:p>
        </p:txBody>
      </p:sp>
      <p:sp>
        <p:nvSpPr>
          <p:cNvPr id="8" name="Rectangle 6"/>
          <p:cNvSpPr>
            <a:spLocks noChangeArrowheads="1"/>
          </p:cNvSpPr>
          <p:nvPr/>
        </p:nvSpPr>
        <p:spPr bwMode="auto">
          <a:xfrm>
            <a:off x="1905000" y="2238177"/>
            <a:ext cx="85344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solidFill>
                  <a:schemeClr val="accent2"/>
                </a:solidFill>
                <a:latin typeface="Century Schoolbook" panose="02040604050505020304" pitchFamily="18" charset="0"/>
              </a:rPr>
              <a:t>     波函数的概念也和通常的经典波的概念不同，它既不代表介质运动的传播过程，也不是那种纯粹经典的场量，而是一种比较抽象的几率波。</a:t>
            </a:r>
          </a:p>
        </p:txBody>
      </p:sp>
      <p:sp>
        <p:nvSpPr>
          <p:cNvPr id="9" name="Rectangle 7"/>
          <p:cNvSpPr>
            <a:spLocks noChangeArrowheads="1"/>
          </p:cNvSpPr>
          <p:nvPr/>
        </p:nvSpPr>
        <p:spPr bwMode="auto">
          <a:xfrm>
            <a:off x="1905000" y="56388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solidFill>
                  <a:schemeClr val="accent2"/>
                </a:solidFill>
                <a:latin typeface="Century Schoolbook" panose="02040604050505020304" pitchFamily="18" charset="0"/>
              </a:rPr>
              <a:t>      </a:t>
            </a:r>
            <a:r>
              <a:rPr lang="zh-CN" altLang="zh-CN" sz="2800" b="1" dirty="0">
                <a:solidFill>
                  <a:srgbClr val="7030A0"/>
                </a:solidFill>
                <a:latin typeface="Century Schoolbook" panose="02040604050505020304" pitchFamily="18" charset="0"/>
              </a:rPr>
              <a:t>波函数既不描述粒子的形状，也不描述粒子运动的轨迹，它只给出粒子运动的</a:t>
            </a:r>
            <a:r>
              <a:rPr lang="zh-CN" altLang="en-US" sz="2800" b="1" kern="0" dirty="0">
                <a:solidFill>
                  <a:srgbClr val="FF0000"/>
                </a:solidFill>
                <a:latin typeface="Times New Roman" pitchFamily="18" charset="0"/>
                <a:ea typeface="楷体_GB2312" pitchFamily="49" charset="-122"/>
              </a:rPr>
              <a:t>概</a:t>
            </a:r>
            <a:r>
              <a:rPr lang="zh-CN" altLang="zh-CN" sz="2800" b="1" kern="0" dirty="0">
                <a:solidFill>
                  <a:srgbClr val="FF0000"/>
                </a:solidFill>
                <a:latin typeface="Times New Roman" pitchFamily="18" charset="0"/>
                <a:ea typeface="楷体_GB2312" pitchFamily="49" charset="-122"/>
              </a:rPr>
              <a:t>率</a:t>
            </a:r>
            <a:r>
              <a:rPr lang="zh-CN" altLang="zh-CN" sz="2800" b="1" dirty="0">
                <a:solidFill>
                  <a:srgbClr val="7030A0"/>
                </a:solidFill>
                <a:latin typeface="Century Schoolbook" panose="02040604050505020304" pitchFamily="18" charset="0"/>
              </a:rPr>
              <a:t>分布。</a:t>
            </a:r>
          </a:p>
        </p:txBody>
      </p:sp>
      <p:sp>
        <p:nvSpPr>
          <p:cNvPr id="10" name="矩形 4"/>
          <p:cNvSpPr>
            <a:spLocks noChangeArrowheads="1"/>
          </p:cNvSpPr>
          <p:nvPr/>
        </p:nvSpPr>
        <p:spPr bwMode="auto">
          <a:xfrm>
            <a:off x="2024063" y="3717032"/>
            <a:ext cx="765175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Char char="•"/>
            </a:pPr>
            <a:r>
              <a:rPr lang="zh-CN" altLang="en-US" sz="2800" b="1" dirty="0">
                <a:solidFill>
                  <a:srgbClr val="0000FF"/>
                </a:solidFill>
                <a:latin typeface="Times New Roman" panose="02020603050405020304" pitchFamily="18" charset="0"/>
              </a:rPr>
              <a:t>机械波</a:t>
            </a:r>
            <a:r>
              <a:rPr lang="en-US" altLang="zh-CN" sz="2800" b="1" dirty="0">
                <a:solidFill>
                  <a:srgbClr val="0000FF"/>
                </a:solidFill>
                <a:latin typeface="Times New Roman" panose="02020603050405020304" pitchFamily="18" charset="0"/>
              </a:rPr>
              <a:t>——</a:t>
            </a:r>
            <a:r>
              <a:rPr lang="zh-CN" altLang="en-US" sz="2800" b="1" dirty="0">
                <a:solidFill>
                  <a:srgbClr val="0000FF"/>
                </a:solidFill>
                <a:latin typeface="Times New Roman" panose="02020603050405020304" pitchFamily="18" charset="0"/>
              </a:rPr>
              <a:t>机械振动在空间的传播</a:t>
            </a:r>
          </a:p>
          <a:p>
            <a:pPr eaLnBrk="1" hangingPunct="1">
              <a:buFontTx/>
              <a:buChar char="•"/>
            </a:pPr>
            <a:r>
              <a:rPr lang="zh-CN" altLang="en-US" sz="2800" b="1" dirty="0">
                <a:latin typeface="Times New Roman" panose="02020603050405020304" pitchFamily="18" charset="0"/>
              </a:rPr>
              <a:t>德布罗意波</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是对微观粒子运动的统计描述，它的振幅的平方表示粒子出现的概率，故是概率波。</a:t>
            </a:r>
            <a:endParaRPr lang="zh-CN" altLang="en-US" sz="2800" b="1" dirty="0">
              <a:solidFill>
                <a:srgbClr val="FF3300"/>
              </a:solidFill>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trips(down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downRigh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063552" y="303214"/>
            <a:ext cx="8299648"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dirty="0">
                <a:solidFill>
                  <a:schemeClr val="accent2"/>
                </a:solidFill>
                <a:latin typeface="Century Schoolbook" panose="02040604050505020304" pitchFamily="18" charset="0"/>
              </a:rPr>
              <a:t>       量子力学中描述微观粒子状态的方式与经典力学中同时用坐标和动量的确定值来描述质点的状态完全不同。这种差别来源于微观粒子的波粒二象性。</a:t>
            </a:r>
            <a:endParaRPr lang="zh-CN" altLang="zh-CN" sz="2800" b="1" dirty="0">
              <a:latin typeface="Century Schoolbook" panose="02040604050505020304" pitchFamily="18" charset="0"/>
            </a:endParaRPr>
          </a:p>
        </p:txBody>
      </p:sp>
      <p:sp>
        <p:nvSpPr>
          <p:cNvPr id="3" name="Text Box 3"/>
          <p:cNvSpPr txBox="1">
            <a:spLocks noChangeArrowheads="1"/>
          </p:cNvSpPr>
          <p:nvPr/>
        </p:nvSpPr>
        <p:spPr bwMode="auto">
          <a:xfrm>
            <a:off x="2063552" y="1873250"/>
            <a:ext cx="829964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dirty="0">
                <a:solidFill>
                  <a:schemeClr val="accent2"/>
                </a:solidFill>
                <a:latin typeface="Calibri" panose="020F0502020204030204" pitchFamily="34" charset="0"/>
              </a:rPr>
              <a:t>   </a:t>
            </a:r>
            <a:r>
              <a:rPr lang="zh-CN" altLang="zh-CN" sz="2800" b="1" dirty="0">
                <a:latin typeface="Calibri" panose="020F0502020204030204" pitchFamily="34" charset="0"/>
              </a:rPr>
              <a:t>微观粒子遵循的是统计规律，而不是经典的决定性规律。</a:t>
            </a:r>
          </a:p>
        </p:txBody>
      </p:sp>
      <p:sp>
        <p:nvSpPr>
          <p:cNvPr id="4" name="Text Box 4"/>
          <p:cNvSpPr txBox="1">
            <a:spLocks noChangeArrowheads="1"/>
          </p:cNvSpPr>
          <p:nvPr/>
        </p:nvSpPr>
        <p:spPr bwMode="auto">
          <a:xfrm>
            <a:off x="2207568" y="2940050"/>
            <a:ext cx="807943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dirty="0">
                <a:solidFill>
                  <a:srgbClr val="FF0000"/>
                </a:solidFill>
                <a:latin typeface="Calibri" panose="020F0502020204030204" pitchFamily="34" charset="0"/>
              </a:rPr>
              <a:t>牛顿说：</a:t>
            </a:r>
            <a:r>
              <a:rPr lang="zh-CN" altLang="zh-CN" sz="2800" b="1" dirty="0">
                <a:solidFill>
                  <a:srgbClr val="009900"/>
                </a:solidFill>
                <a:latin typeface="Calibri" panose="020F0502020204030204" pitchFamily="34" charset="0"/>
              </a:rPr>
              <a:t>只要给出了初始条件，下一时刻粒子的轨迹是已知的，决定性的。</a:t>
            </a:r>
          </a:p>
        </p:txBody>
      </p:sp>
      <p:sp>
        <p:nvSpPr>
          <p:cNvPr id="5" name="Text Box 5"/>
          <p:cNvSpPr txBox="1">
            <a:spLocks noChangeArrowheads="1"/>
          </p:cNvSpPr>
          <p:nvPr/>
        </p:nvSpPr>
        <p:spPr bwMode="auto">
          <a:xfrm>
            <a:off x="2207568" y="4173538"/>
            <a:ext cx="8003232"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dirty="0">
                <a:solidFill>
                  <a:srgbClr val="0070C0"/>
                </a:solidFill>
                <a:latin typeface="Calibri" panose="020F0502020204030204" pitchFamily="34" charset="0"/>
              </a:rPr>
              <a:t>量子力学说：波函数不给出粒子在什么时刻一定到达某点，只给出到达各点的统计分布；即只知道</a:t>
            </a:r>
            <a:r>
              <a:rPr lang="zh-CN" altLang="zh-CN" sz="2800" b="1" dirty="0">
                <a:solidFill>
                  <a:srgbClr val="FF0000"/>
                </a:solidFill>
                <a:latin typeface="Calibri" panose="020F0502020204030204" pitchFamily="34" charset="0"/>
              </a:rPr>
              <a:t>|</a:t>
            </a:r>
            <a:r>
              <a:rPr lang="zh-CN" altLang="zh-CN" sz="2800" b="1" dirty="0">
                <a:solidFill>
                  <a:srgbClr val="FF0000"/>
                </a:solidFill>
                <a:latin typeface="Calibri" panose="020F0502020204030204" pitchFamily="34" charset="0"/>
                <a:sym typeface="Symbol" panose="05050102010706020507" pitchFamily="18" charset="2"/>
              </a:rPr>
              <a:t></a:t>
            </a:r>
            <a:r>
              <a:rPr lang="zh-CN" altLang="zh-CN" sz="2800" b="1" dirty="0">
                <a:solidFill>
                  <a:srgbClr val="FF0000"/>
                </a:solidFill>
                <a:latin typeface="Calibri" panose="020F0502020204030204" pitchFamily="34" charset="0"/>
              </a:rPr>
              <a:t>|</a:t>
            </a:r>
            <a:r>
              <a:rPr lang="zh-CN" altLang="zh-CN" sz="2800" b="1" baseline="30000" dirty="0">
                <a:solidFill>
                  <a:srgbClr val="FF0000"/>
                </a:solidFill>
                <a:latin typeface="Calibri" panose="020F0502020204030204" pitchFamily="34" charset="0"/>
              </a:rPr>
              <a:t>2</a:t>
            </a:r>
            <a:r>
              <a:rPr lang="zh-CN" altLang="zh-CN" sz="2800" b="1" dirty="0">
                <a:solidFill>
                  <a:srgbClr val="0070C0"/>
                </a:solidFill>
                <a:latin typeface="Calibri" panose="020F0502020204030204" pitchFamily="34" charset="0"/>
              </a:rPr>
              <a:t>大的地方粒子出现的可能性大，</a:t>
            </a:r>
            <a:r>
              <a:rPr lang="zh-CN" altLang="zh-CN" sz="2800" b="1" dirty="0">
                <a:solidFill>
                  <a:srgbClr val="FF0000"/>
                </a:solidFill>
                <a:latin typeface="Calibri" panose="020F0502020204030204" pitchFamily="34" charset="0"/>
              </a:rPr>
              <a:t>|</a:t>
            </a:r>
            <a:r>
              <a:rPr lang="zh-CN" altLang="zh-CN" sz="2800" b="1" dirty="0">
                <a:solidFill>
                  <a:srgbClr val="FF0000"/>
                </a:solidFill>
                <a:latin typeface="Calibri" panose="020F0502020204030204" pitchFamily="34" charset="0"/>
                <a:sym typeface="Symbol" panose="05050102010706020507" pitchFamily="18" charset="2"/>
              </a:rPr>
              <a:t></a:t>
            </a:r>
            <a:r>
              <a:rPr lang="zh-CN" altLang="zh-CN" sz="2800" b="1" dirty="0">
                <a:solidFill>
                  <a:srgbClr val="FF0000"/>
                </a:solidFill>
                <a:latin typeface="Calibri" panose="020F0502020204030204" pitchFamily="34" charset="0"/>
              </a:rPr>
              <a:t>|</a:t>
            </a:r>
            <a:r>
              <a:rPr lang="zh-CN" altLang="zh-CN" sz="2800" b="1" baseline="30000" dirty="0">
                <a:solidFill>
                  <a:srgbClr val="FF0000"/>
                </a:solidFill>
                <a:latin typeface="Calibri" panose="020F0502020204030204" pitchFamily="34" charset="0"/>
              </a:rPr>
              <a:t>2</a:t>
            </a:r>
            <a:r>
              <a:rPr lang="zh-CN" altLang="zh-CN" sz="2800" b="1" dirty="0">
                <a:solidFill>
                  <a:srgbClr val="0070C0"/>
                </a:solidFill>
                <a:latin typeface="Calibri" panose="020F0502020204030204" pitchFamily="34" charset="0"/>
              </a:rPr>
              <a:t>小的地方</a:t>
            </a:r>
            <a:r>
              <a:rPr lang="zh-CN" altLang="en-US" sz="2800" b="1" kern="0" dirty="0">
                <a:solidFill>
                  <a:srgbClr val="FF0000"/>
                </a:solidFill>
                <a:latin typeface="Times New Roman" pitchFamily="18" charset="0"/>
                <a:ea typeface="楷体_GB2312" pitchFamily="49" charset="-122"/>
              </a:rPr>
              <a:t>概</a:t>
            </a:r>
            <a:r>
              <a:rPr lang="zh-CN" altLang="zh-CN" sz="2800" b="1" kern="0" dirty="0">
                <a:solidFill>
                  <a:srgbClr val="FF0000"/>
                </a:solidFill>
                <a:latin typeface="Times New Roman" pitchFamily="18" charset="0"/>
                <a:ea typeface="楷体_GB2312" pitchFamily="49" charset="-122"/>
              </a:rPr>
              <a:t>率</a:t>
            </a:r>
            <a:r>
              <a:rPr lang="zh-CN" altLang="zh-CN" sz="2800" b="1" dirty="0">
                <a:solidFill>
                  <a:srgbClr val="0070C0"/>
                </a:solidFill>
                <a:latin typeface="Calibri" panose="020F0502020204030204" pitchFamily="34" charset="0"/>
              </a:rPr>
              <a:t>小。一个粒子下一时刻出现在什么地方，走什么路径是不知道的（非决定性的）。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strips(downRight)">
                                      <p:cBhvr>
                                        <p:cTn id="18" dur="500"/>
                                        <p:tgtEl>
                                          <p:spTgt spid="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strips(downRight)">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autoUpdateAnimBg="0"/>
      <p:bldP spid="5"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ChangeArrowheads="1"/>
          </p:cNvSpPr>
          <p:nvPr/>
        </p:nvSpPr>
        <p:spPr bwMode="auto">
          <a:xfrm>
            <a:off x="2007326" y="1371601"/>
            <a:ext cx="8203474" cy="1800225"/>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zh-CN" sz="2800" b="1" kern="0" dirty="0">
                <a:solidFill>
                  <a:srgbClr val="3333CC"/>
                </a:solidFill>
                <a:latin typeface="Century Schoolbook" pitchFamily="18" charset="0"/>
                <a:ea typeface="+mn-ea"/>
              </a:rPr>
              <a:t>       </a:t>
            </a:r>
            <a:r>
              <a:rPr lang="zh-CN" altLang="en-US" sz="2800" b="1" kern="0" dirty="0">
                <a:solidFill>
                  <a:srgbClr val="009900"/>
                </a:solidFill>
                <a:latin typeface="Century Schoolbook" pitchFamily="18" charset="0"/>
                <a:ea typeface="+mn-ea"/>
              </a:rPr>
              <a:t>粒子在某一个时刻</a:t>
            </a:r>
            <a:r>
              <a:rPr lang="zh-CN" altLang="zh-CN" sz="2800" b="1" kern="0" dirty="0">
                <a:solidFill>
                  <a:srgbClr val="FF0000"/>
                </a:solidFill>
                <a:latin typeface="Century Schoolbook" pitchFamily="18" charset="0"/>
                <a:ea typeface="+mn-ea"/>
              </a:rPr>
              <a:t>t</a:t>
            </a:r>
            <a:r>
              <a:rPr lang="zh-CN" altLang="en-US" sz="2800" b="1" kern="0" dirty="0">
                <a:solidFill>
                  <a:srgbClr val="009900"/>
                </a:solidFill>
                <a:latin typeface="Century Schoolbook" pitchFamily="18" charset="0"/>
                <a:ea typeface="+mn-ea"/>
              </a:rPr>
              <a:t>，在空间某点上粒子出现的</a:t>
            </a:r>
            <a:r>
              <a:rPr lang="zh-CN" altLang="en-US" sz="2800" b="1" kern="0" dirty="0">
                <a:solidFill>
                  <a:srgbClr val="FF0000"/>
                </a:solidFill>
                <a:latin typeface="Times New Roman" pitchFamily="18" charset="0"/>
                <a:ea typeface="楷体_GB2312" pitchFamily="49" charset="-122"/>
              </a:rPr>
              <a:t>概</a:t>
            </a:r>
            <a:r>
              <a:rPr lang="zh-CN" altLang="zh-CN" sz="2800" b="1" kern="0" dirty="0">
                <a:solidFill>
                  <a:srgbClr val="FF0000"/>
                </a:solidFill>
                <a:latin typeface="Times New Roman" pitchFamily="18" charset="0"/>
                <a:ea typeface="楷体_GB2312" pitchFamily="49" charset="-122"/>
              </a:rPr>
              <a:t>率</a:t>
            </a:r>
            <a:r>
              <a:rPr lang="zh-CN" altLang="en-US" sz="2800" b="1" kern="0" dirty="0">
                <a:solidFill>
                  <a:srgbClr val="009900"/>
                </a:solidFill>
                <a:latin typeface="Century Schoolbook" pitchFamily="18" charset="0"/>
                <a:ea typeface="+mn-ea"/>
              </a:rPr>
              <a:t>应该是唯一的、有限的，所以波函数必须是单值的、有限的；又因为粒子在空间的</a:t>
            </a:r>
            <a:r>
              <a:rPr lang="zh-CN" altLang="en-US" sz="2800" b="1" kern="0" dirty="0">
                <a:solidFill>
                  <a:srgbClr val="FF0000"/>
                </a:solidFill>
                <a:latin typeface="Times New Roman" pitchFamily="18" charset="0"/>
                <a:ea typeface="楷体_GB2312" pitchFamily="49" charset="-122"/>
              </a:rPr>
              <a:t>概</a:t>
            </a:r>
            <a:r>
              <a:rPr lang="zh-CN" altLang="zh-CN" sz="2800" b="1" kern="0" dirty="0">
                <a:solidFill>
                  <a:srgbClr val="FF0000"/>
                </a:solidFill>
                <a:latin typeface="Times New Roman" pitchFamily="18" charset="0"/>
                <a:ea typeface="楷体_GB2312" pitchFamily="49" charset="-122"/>
              </a:rPr>
              <a:t>率</a:t>
            </a:r>
            <a:r>
              <a:rPr lang="zh-CN" altLang="en-US" sz="2800" b="1" kern="0" dirty="0">
                <a:solidFill>
                  <a:srgbClr val="009900"/>
                </a:solidFill>
                <a:latin typeface="Century Schoolbook" pitchFamily="18" charset="0"/>
                <a:ea typeface="+mn-ea"/>
              </a:rPr>
              <a:t>分布不会发生突变，所以波函数还必须是连续的。</a:t>
            </a:r>
          </a:p>
        </p:txBody>
      </p:sp>
      <p:sp>
        <p:nvSpPr>
          <p:cNvPr id="11" name="Text Box 4"/>
          <p:cNvSpPr txBox="1">
            <a:spLocks noChangeArrowheads="1"/>
          </p:cNvSpPr>
          <p:nvPr/>
        </p:nvSpPr>
        <p:spPr bwMode="auto">
          <a:xfrm>
            <a:off x="2423592" y="5181600"/>
            <a:ext cx="5976664" cy="1373188"/>
          </a:xfrm>
          <a:prstGeom prst="rect">
            <a:avLst/>
          </a:prstGeom>
          <a:noFill/>
          <a:ln w="9525">
            <a:noFill/>
            <a:miter lim="800000"/>
            <a:headEnd/>
            <a:tailEnd/>
          </a:ln>
        </p:spPr>
        <p:txBody>
          <a:bodyPr wrap="square">
            <a:spAutoFit/>
          </a:bodyPr>
          <a:lstStyle/>
          <a:p>
            <a:pPr fontAlgn="auto">
              <a:spcBef>
                <a:spcPct val="50000"/>
              </a:spcBef>
              <a:spcAft>
                <a:spcPts val="0"/>
              </a:spcAft>
              <a:defRPr/>
            </a:pPr>
            <a:r>
              <a:rPr lang="zh-CN" altLang="zh-CN" sz="2800" b="1" kern="0" dirty="0">
                <a:solidFill>
                  <a:srgbClr val="3333CC"/>
                </a:solidFill>
                <a:latin typeface="Century Schoolbook" pitchFamily="18" charset="0"/>
                <a:ea typeface="+mn-ea"/>
              </a:rPr>
              <a:t>    </a:t>
            </a:r>
            <a:r>
              <a:rPr lang="zh-CN" altLang="en-US" sz="2800" b="1" kern="0" dirty="0">
                <a:solidFill>
                  <a:srgbClr val="008000"/>
                </a:solidFill>
                <a:latin typeface="Century Schoolbook" pitchFamily="18" charset="0"/>
                <a:ea typeface="+mn-ea"/>
              </a:rPr>
              <a:t>由于粒子必定要在空间中的某一点出现，所以任意时刻，在整个空间</a:t>
            </a:r>
            <a:r>
              <a:rPr lang="en-US" altLang="zh-CN" sz="2800" b="1" kern="0" dirty="0">
                <a:solidFill>
                  <a:srgbClr val="FF0000"/>
                </a:solidFill>
                <a:latin typeface="Century Schoolbook" pitchFamily="18" charset="0"/>
                <a:ea typeface="+mn-ea"/>
              </a:rPr>
              <a:t>V</a:t>
            </a:r>
            <a:r>
              <a:rPr lang="zh-CN" altLang="en-US" sz="2800" b="1" kern="0" dirty="0">
                <a:solidFill>
                  <a:srgbClr val="008000"/>
                </a:solidFill>
                <a:latin typeface="Century Schoolbook" pitchFamily="18" charset="0"/>
                <a:ea typeface="+mn-ea"/>
              </a:rPr>
              <a:t>发现粒子的总</a:t>
            </a:r>
            <a:r>
              <a:rPr lang="zh-CN" altLang="en-US" sz="2800" b="1" kern="0" dirty="0">
                <a:solidFill>
                  <a:srgbClr val="FF0000"/>
                </a:solidFill>
                <a:latin typeface="Times New Roman" pitchFamily="18" charset="0"/>
                <a:ea typeface="楷体_GB2312" pitchFamily="49" charset="-122"/>
              </a:rPr>
              <a:t>概</a:t>
            </a:r>
            <a:r>
              <a:rPr lang="zh-CN" altLang="zh-CN" sz="2800" b="1" kern="0" dirty="0">
                <a:solidFill>
                  <a:srgbClr val="FF0000"/>
                </a:solidFill>
                <a:latin typeface="Times New Roman" pitchFamily="18" charset="0"/>
                <a:ea typeface="楷体_GB2312" pitchFamily="49" charset="-122"/>
              </a:rPr>
              <a:t>率</a:t>
            </a:r>
            <a:r>
              <a:rPr lang="zh-CN" altLang="en-US" sz="2800" b="1" kern="0" dirty="0">
                <a:solidFill>
                  <a:srgbClr val="008000"/>
                </a:solidFill>
                <a:latin typeface="Century Schoolbook" pitchFamily="18" charset="0"/>
                <a:ea typeface="+mn-ea"/>
              </a:rPr>
              <a:t>应是</a:t>
            </a:r>
            <a:r>
              <a:rPr lang="zh-CN" altLang="zh-CN" sz="2800" b="1" kern="0" dirty="0">
                <a:solidFill>
                  <a:srgbClr val="008000"/>
                </a:solidFill>
                <a:latin typeface="Century Schoolbook" pitchFamily="18" charset="0"/>
                <a:ea typeface="+mn-ea"/>
              </a:rPr>
              <a:t>1</a:t>
            </a:r>
            <a:r>
              <a:rPr lang="zh-CN" altLang="en-US" sz="2800" b="1" kern="0" dirty="0">
                <a:solidFill>
                  <a:srgbClr val="008000"/>
                </a:solidFill>
                <a:latin typeface="Century Schoolbook" pitchFamily="18" charset="0"/>
                <a:ea typeface="+mn-ea"/>
              </a:rPr>
              <a:t>。所以应有：</a:t>
            </a:r>
          </a:p>
        </p:txBody>
      </p:sp>
      <p:sp>
        <p:nvSpPr>
          <p:cNvPr id="12" name="Rectangle 5"/>
          <p:cNvSpPr>
            <a:spLocks noChangeArrowheads="1"/>
          </p:cNvSpPr>
          <p:nvPr/>
        </p:nvSpPr>
        <p:spPr bwMode="auto">
          <a:xfrm>
            <a:off x="2139851" y="839789"/>
            <a:ext cx="1920875" cy="523875"/>
          </a:xfrm>
          <a:prstGeom prst="rect">
            <a:avLst/>
          </a:prstGeom>
          <a:solidFill>
            <a:srgbClr val="FFFF00"/>
          </a:solidFill>
          <a:ln w="9525">
            <a:noFill/>
            <a:miter lim="800000"/>
            <a:headEnd/>
            <a:tailEnd/>
          </a:ln>
        </p:spPr>
        <p:txBody>
          <a:bodyPr wrap="none">
            <a:spAutoFit/>
          </a:bodyPr>
          <a:lstStyle/>
          <a:p>
            <a:pPr fontAlgn="auto">
              <a:spcBef>
                <a:spcPts val="0"/>
              </a:spcBef>
              <a:spcAft>
                <a:spcPts val="0"/>
              </a:spcAft>
              <a:defRPr/>
            </a:pPr>
            <a:r>
              <a:rPr lang="zh-CN" altLang="zh-CN" sz="2800" b="1" kern="0" dirty="0">
                <a:solidFill>
                  <a:srgbClr val="FF3300"/>
                </a:solidFill>
                <a:latin typeface="Century Schoolbook" pitchFamily="18" charset="0"/>
                <a:ea typeface="+mn-ea"/>
              </a:rPr>
              <a:t>1.</a:t>
            </a:r>
            <a:r>
              <a:rPr lang="zh-CN" altLang="en-US" sz="2800" b="1" kern="0" dirty="0">
                <a:solidFill>
                  <a:srgbClr val="FF3300"/>
                </a:solidFill>
                <a:latin typeface="Century Schoolbook" pitchFamily="18" charset="0"/>
                <a:ea typeface="+mn-ea"/>
              </a:rPr>
              <a:t>标准条件</a:t>
            </a:r>
            <a:endParaRPr lang="zh-CN" altLang="en-US" sz="2800" b="1" kern="0" dirty="0">
              <a:solidFill>
                <a:srgbClr val="3333CC"/>
              </a:solidFill>
              <a:latin typeface="Century Schoolbook" pitchFamily="18" charset="0"/>
              <a:ea typeface="+mn-ea"/>
            </a:endParaRPr>
          </a:p>
        </p:txBody>
      </p:sp>
      <p:sp>
        <p:nvSpPr>
          <p:cNvPr id="13" name="Rectangle 6"/>
          <p:cNvSpPr>
            <a:spLocks noChangeArrowheads="1"/>
          </p:cNvSpPr>
          <p:nvPr/>
        </p:nvSpPr>
        <p:spPr bwMode="auto">
          <a:xfrm>
            <a:off x="2041000" y="4657726"/>
            <a:ext cx="2279650" cy="5238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dirty="0">
                <a:solidFill>
                  <a:srgbClr val="FF3300"/>
                </a:solidFill>
                <a:latin typeface="Century Schoolbook" panose="02040604050505020304" pitchFamily="18" charset="0"/>
              </a:rPr>
              <a:t>2.归一化条件</a:t>
            </a:r>
          </a:p>
        </p:txBody>
      </p:sp>
      <p:sp>
        <p:nvSpPr>
          <p:cNvPr id="14" name="Rectangle 7"/>
          <p:cNvSpPr>
            <a:spLocks noChangeArrowheads="1"/>
          </p:cNvSpPr>
          <p:nvPr/>
        </p:nvSpPr>
        <p:spPr bwMode="auto">
          <a:xfrm>
            <a:off x="2007326" y="3276600"/>
            <a:ext cx="8203474" cy="1373188"/>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zh-CN" sz="2800" b="1" kern="0" dirty="0">
                <a:solidFill>
                  <a:srgbClr val="3333CC"/>
                </a:solidFill>
                <a:latin typeface="Century Schoolbook" pitchFamily="18" charset="0"/>
                <a:ea typeface="+mn-ea"/>
              </a:rPr>
              <a:t>     </a:t>
            </a:r>
            <a:r>
              <a:rPr lang="zh-CN" altLang="en-US" sz="2800" b="1" kern="0" dirty="0">
                <a:solidFill>
                  <a:srgbClr val="3333CC"/>
                </a:solidFill>
                <a:latin typeface="Century Schoolbook" pitchFamily="18" charset="0"/>
                <a:ea typeface="+mn-ea"/>
              </a:rPr>
              <a:t>波函数必须满足“</a:t>
            </a:r>
            <a:r>
              <a:rPr lang="zh-CN" altLang="en-US" sz="2800" b="1" kern="0" dirty="0">
                <a:solidFill>
                  <a:srgbClr val="FF00FF"/>
                </a:solidFill>
                <a:latin typeface="Century Schoolbook" pitchFamily="18" charset="0"/>
                <a:ea typeface="+mn-ea"/>
              </a:rPr>
              <a:t>单值、有限、连续</a:t>
            </a:r>
            <a:r>
              <a:rPr lang="zh-CN" altLang="en-US" sz="2800" b="1" kern="0" dirty="0">
                <a:solidFill>
                  <a:srgbClr val="3333CC"/>
                </a:solidFill>
                <a:latin typeface="Century Schoolbook" pitchFamily="18" charset="0"/>
                <a:ea typeface="+mn-ea"/>
              </a:rPr>
              <a:t>”的条件，称为波函数的</a:t>
            </a:r>
            <a:r>
              <a:rPr lang="zh-CN" altLang="en-US" sz="2800" b="1" kern="0" dirty="0">
                <a:solidFill>
                  <a:srgbClr val="FF3300"/>
                </a:solidFill>
                <a:latin typeface="Century Schoolbook" pitchFamily="18" charset="0"/>
                <a:ea typeface="+mn-ea"/>
              </a:rPr>
              <a:t>标准条件</a:t>
            </a:r>
            <a:r>
              <a:rPr lang="zh-CN" altLang="en-US" sz="2800" b="1" kern="0" dirty="0">
                <a:solidFill>
                  <a:srgbClr val="3333CC"/>
                </a:solidFill>
                <a:latin typeface="Century Schoolbook" pitchFamily="18" charset="0"/>
                <a:ea typeface="+mn-ea"/>
              </a:rPr>
              <a:t>。也就是说，波函数必须</a:t>
            </a:r>
            <a:r>
              <a:rPr lang="zh-CN" altLang="en-US" sz="2800" b="1" kern="0" dirty="0">
                <a:solidFill>
                  <a:srgbClr val="FF00FF"/>
                </a:solidFill>
                <a:latin typeface="+mn-lt"/>
                <a:ea typeface="+mn-ea"/>
              </a:rPr>
              <a:t>连续可微，且一阶导数也连续可微</a:t>
            </a:r>
            <a:r>
              <a:rPr lang="zh-CN" altLang="en-US" sz="2800" b="1" kern="0" dirty="0">
                <a:solidFill>
                  <a:srgbClr val="3333CC"/>
                </a:solidFill>
                <a:latin typeface="+mn-lt"/>
                <a:ea typeface="+mn-ea"/>
              </a:rPr>
              <a:t>。</a:t>
            </a:r>
          </a:p>
        </p:txBody>
      </p:sp>
      <p:grpSp>
        <p:nvGrpSpPr>
          <p:cNvPr id="2" name="Group 8"/>
          <p:cNvGrpSpPr>
            <a:grpSpLocks/>
          </p:cNvGrpSpPr>
          <p:nvPr/>
        </p:nvGrpSpPr>
        <p:grpSpPr bwMode="auto">
          <a:xfrm>
            <a:off x="1676400" y="152400"/>
            <a:ext cx="5791200" cy="609600"/>
            <a:chOff x="0" y="0"/>
            <a:chExt cx="1680" cy="384"/>
          </a:xfrm>
        </p:grpSpPr>
        <p:sp>
          <p:nvSpPr>
            <p:cNvPr id="16" name="Oval 9"/>
            <p:cNvSpPr>
              <a:spLocks noChangeArrowheads="1"/>
            </p:cNvSpPr>
            <p:nvPr/>
          </p:nvSpPr>
          <p:spPr bwMode="auto">
            <a:xfrm>
              <a:off x="0" y="0"/>
              <a:ext cx="1680" cy="384"/>
            </a:xfrm>
            <a:prstGeom prst="ellipse">
              <a:avLst/>
            </a:prstGeom>
            <a:solidFill>
              <a:srgbClr val="FFFF00"/>
            </a:solidFill>
            <a:ln w="952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17" name="Text Box 10"/>
            <p:cNvSpPr txBox="1">
              <a:spLocks noChangeArrowheads="1"/>
            </p:cNvSpPr>
            <p:nvPr/>
          </p:nvSpPr>
          <p:spPr bwMode="auto">
            <a:xfrm>
              <a:off x="96" y="0"/>
              <a:ext cx="1505" cy="330"/>
            </a:xfrm>
            <a:prstGeom prst="rect">
              <a:avLst/>
            </a:prstGeom>
            <a:noFill/>
            <a:ln w="9525">
              <a:noFill/>
              <a:miter lim="800000"/>
              <a:headEnd/>
              <a:tailEnd/>
            </a:ln>
            <a:effectLst/>
          </p:spPr>
          <p:txBody>
            <a:bodyPr>
              <a:spAutoFit/>
            </a:bodyPr>
            <a:lstStyle/>
            <a:p>
              <a:pPr fontAlgn="auto">
                <a:spcBef>
                  <a:spcPct val="50000"/>
                </a:spcBef>
                <a:spcAft>
                  <a:spcPts val="0"/>
                </a:spcAft>
                <a:defRPr/>
              </a:pPr>
              <a:r>
                <a:rPr lang="zh-CN" altLang="en-US" sz="2800" b="1" kern="0">
                  <a:solidFill>
                    <a:srgbClr val="3333CC"/>
                  </a:solidFill>
                  <a:effectLst>
                    <a:outerShdw blurRad="38100" dist="38100" dir="2700000" algn="tl">
                      <a:srgbClr val="C0C0C0"/>
                    </a:outerShdw>
                  </a:effectLst>
                  <a:latin typeface="Century Schoolbook" pitchFamily="18" charset="0"/>
                  <a:ea typeface="楷体_GB2312" pitchFamily="1" charset="-122"/>
                </a:rPr>
                <a:t>三、波函数应满足的条件</a:t>
              </a:r>
            </a:p>
          </p:txBody>
        </p:sp>
      </p:grpSp>
      <p:graphicFrame>
        <p:nvGraphicFramePr>
          <p:cNvPr id="18" name="Object 3"/>
          <p:cNvGraphicFramePr>
            <a:graphicFrameLocks noChangeAspect="1"/>
          </p:cNvGraphicFramePr>
          <p:nvPr>
            <p:extLst>
              <p:ext uri="{D42A27DB-BD31-4B8C-83A1-F6EECF244321}">
                <p14:modId xmlns:p14="http://schemas.microsoft.com/office/powerpoint/2010/main" val="3545248586"/>
              </p:ext>
            </p:extLst>
          </p:nvPr>
        </p:nvGraphicFramePr>
        <p:xfrm>
          <a:off x="8771475" y="5402499"/>
          <a:ext cx="2811277" cy="931390"/>
        </p:xfrm>
        <a:graphic>
          <a:graphicData uri="http://schemas.openxmlformats.org/presentationml/2006/ole">
            <mc:AlternateContent xmlns:mc="http://schemas.openxmlformats.org/markup-compatibility/2006">
              <mc:Choice xmlns:v="urn:schemas-microsoft-com:vml" Requires="v">
                <p:oleObj spid="_x0000_s47189" name="公式" r:id="rId3" imgW="990360" imgH="330120" progId="Equation.3">
                  <p:embed/>
                </p:oleObj>
              </mc:Choice>
              <mc:Fallback>
                <p:oleObj name="公式" r:id="rId3" imgW="990360" imgH="330120" progId="Equation.3">
                  <p:embed/>
                  <p:pic>
                    <p:nvPicPr>
                      <p:cNvPr id="15" name="Object 3"/>
                      <p:cNvPicPr>
                        <a:picLocks noChangeAspect="1" noChangeArrowheads="1"/>
                      </p:cNvPicPr>
                      <p:nvPr/>
                    </p:nvPicPr>
                    <p:blipFill>
                      <a:blip r:embed="rId4"/>
                      <a:srcRect/>
                      <a:stretch>
                        <a:fillRect/>
                      </a:stretch>
                    </p:blipFill>
                    <p:spPr bwMode="auto">
                      <a:xfrm>
                        <a:off x="8771475" y="5402499"/>
                        <a:ext cx="2811277" cy="931390"/>
                      </a:xfrm>
                      <a:prstGeom prst="rect">
                        <a:avLst/>
                      </a:prstGeom>
                      <a:noFill/>
                      <a:ln>
                        <a:noFill/>
                      </a:ln>
                      <a:effectLs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circle(in)">
                                      <p:cBhvr>
                                        <p:cTn id="26" dur="20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circle(in)">
                                      <p:cBhvr>
                                        <p:cTn id="39" dur="20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circle(in)">
                                      <p:cBhvr>
                                        <p:cTn id="44"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3" grpId="0" animBg="1"/>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5486400" y="304801"/>
            <a:ext cx="495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a:solidFill>
                  <a:schemeClr val="accent2"/>
                </a:solidFill>
                <a:latin typeface="Century Schoolbook" panose="02040604050505020304" pitchFamily="18" charset="0"/>
              </a:rPr>
              <a:t>这称为波函数的归一化条件。</a:t>
            </a:r>
          </a:p>
        </p:txBody>
      </p:sp>
      <p:graphicFrame>
        <p:nvGraphicFramePr>
          <p:cNvPr id="23555" name="Object 3"/>
          <p:cNvGraphicFramePr>
            <a:graphicFrameLocks noChangeAspect="1"/>
          </p:cNvGraphicFramePr>
          <p:nvPr>
            <p:extLst>
              <p:ext uri="{D42A27DB-BD31-4B8C-83A1-F6EECF244321}">
                <p14:modId xmlns:p14="http://schemas.microsoft.com/office/powerpoint/2010/main" val="2221124706"/>
              </p:ext>
            </p:extLst>
          </p:nvPr>
        </p:nvGraphicFramePr>
        <p:xfrm>
          <a:off x="3017838" y="120651"/>
          <a:ext cx="2347912" cy="777875"/>
        </p:xfrm>
        <a:graphic>
          <a:graphicData uri="http://schemas.openxmlformats.org/presentationml/2006/ole">
            <mc:AlternateContent xmlns:mc="http://schemas.openxmlformats.org/markup-compatibility/2006">
              <mc:Choice xmlns:v="urn:schemas-microsoft-com:vml" Requires="v">
                <p:oleObj spid="_x0000_s23805" name="公式" r:id="rId3" imgW="990360" imgH="330120" progId="Equation.3">
                  <p:embed/>
                </p:oleObj>
              </mc:Choice>
              <mc:Fallback>
                <p:oleObj name="公式" r:id="rId3" imgW="990360" imgH="330120" progId="Equation.3">
                  <p:embed/>
                  <p:pic>
                    <p:nvPicPr>
                      <p:cNvPr id="0" name="Object 3"/>
                      <p:cNvPicPr>
                        <a:picLocks noChangeAspect="1" noChangeArrowheads="1"/>
                      </p:cNvPicPr>
                      <p:nvPr/>
                    </p:nvPicPr>
                    <p:blipFill>
                      <a:blip r:embed="rId4"/>
                      <a:srcRect/>
                      <a:stretch>
                        <a:fillRect/>
                      </a:stretch>
                    </p:blipFill>
                    <p:spPr bwMode="auto">
                      <a:xfrm>
                        <a:off x="3017838" y="120651"/>
                        <a:ext cx="2347912"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4"/>
          <p:cNvSpPr txBox="1">
            <a:spLocks noChangeArrowheads="1"/>
          </p:cNvSpPr>
          <p:nvPr/>
        </p:nvSpPr>
        <p:spPr bwMode="auto">
          <a:xfrm>
            <a:off x="1905000" y="5180014"/>
            <a:ext cx="83058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a:solidFill>
                  <a:schemeClr val="accent2"/>
                </a:solidFill>
                <a:latin typeface="Century Schoolbook" panose="02040604050505020304" pitchFamily="18" charset="0"/>
              </a:rPr>
              <a:t>      </a:t>
            </a:r>
            <a:r>
              <a:rPr lang="zh-CN" altLang="zh-CN" sz="2800" b="1">
                <a:solidFill>
                  <a:srgbClr val="009900"/>
                </a:solidFill>
                <a:latin typeface="Century Schoolbook" panose="02040604050505020304" pitchFamily="18" charset="0"/>
              </a:rPr>
              <a:t>如果波函数对整个空间的积分值是有限的，但不为零，则可以适当选取波函数的系数，使这积分值为1，这个过程称为波函数</a:t>
            </a:r>
            <a:r>
              <a:rPr lang="zh-CN" altLang="zh-CN" sz="2800" b="1">
                <a:solidFill>
                  <a:schemeClr val="tx2"/>
                </a:solidFill>
                <a:latin typeface="Century Schoolbook" panose="02040604050505020304" pitchFamily="18" charset="0"/>
              </a:rPr>
              <a:t>的</a:t>
            </a:r>
            <a:r>
              <a:rPr lang="zh-CN" altLang="zh-CN" sz="2800" b="1">
                <a:solidFill>
                  <a:srgbClr val="FF3300"/>
                </a:solidFill>
                <a:latin typeface="Century Schoolbook" panose="02040604050505020304" pitchFamily="18" charset="0"/>
              </a:rPr>
              <a:t>归一化过程</a:t>
            </a:r>
            <a:r>
              <a:rPr lang="zh-CN" altLang="zh-CN" sz="2800" b="1">
                <a:solidFill>
                  <a:schemeClr val="accent2"/>
                </a:solidFill>
                <a:latin typeface="Century Schoolbook" panose="02040604050505020304" pitchFamily="18" charset="0"/>
              </a:rPr>
              <a:t>。</a:t>
            </a:r>
          </a:p>
        </p:txBody>
      </p:sp>
      <p:sp>
        <p:nvSpPr>
          <p:cNvPr id="6" name="Rectangle 5"/>
          <p:cNvSpPr>
            <a:spLocks noChangeArrowheads="1"/>
          </p:cNvSpPr>
          <p:nvPr/>
        </p:nvSpPr>
        <p:spPr bwMode="auto">
          <a:xfrm>
            <a:off x="1752600" y="990600"/>
            <a:ext cx="86106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dirty="0">
                <a:solidFill>
                  <a:schemeClr val="accent2"/>
                </a:solidFill>
                <a:latin typeface="Century Schoolbook" panose="02040604050505020304" pitchFamily="18" charset="0"/>
              </a:rPr>
              <a:t>       </a:t>
            </a:r>
            <a:r>
              <a:rPr lang="zh-CN" altLang="zh-CN" sz="2800" b="1" dirty="0">
                <a:solidFill>
                  <a:srgbClr val="FF0000"/>
                </a:solidFill>
                <a:latin typeface="Century Schoolbook" panose="02040604050505020304" pitchFamily="18" charset="0"/>
              </a:rPr>
              <a:t>量子力学中的波函数具有一个独特的性质：</a:t>
            </a:r>
            <a:r>
              <a:rPr lang="zh-CN" altLang="zh-CN" sz="2800" b="1" dirty="0">
                <a:solidFill>
                  <a:srgbClr val="0070C0"/>
                </a:solidFill>
                <a:latin typeface="Century Schoolbook" panose="02040604050505020304" pitchFamily="18" charset="0"/>
              </a:rPr>
              <a:t>波函数</a:t>
            </a:r>
            <a:r>
              <a:rPr lang="en-US" altLang="zh-CN" sz="2800" b="1" dirty="0">
                <a:solidFill>
                  <a:srgbClr val="0070C0"/>
                </a:solidFill>
                <a:latin typeface="Century Schoolbook" panose="02040604050505020304" pitchFamily="18" charset="0"/>
                <a:sym typeface="Symbol" panose="05050102010706020507" pitchFamily="18" charset="2"/>
              </a:rPr>
              <a:t> </a:t>
            </a:r>
            <a:r>
              <a:rPr lang="el-GR" altLang="zh-CN" sz="2800" b="1" dirty="0">
                <a:solidFill>
                  <a:srgbClr val="FF0000"/>
                </a:solidFill>
                <a:latin typeface="Century Schoolbook" panose="02040604050505020304" pitchFamily="18" charset="0"/>
                <a:sym typeface="Symbol" panose="05050102010706020507" pitchFamily="18" charset="2"/>
              </a:rPr>
              <a:t>ψ</a:t>
            </a:r>
            <a:r>
              <a:rPr lang="zh-CN" altLang="zh-CN" sz="2800" b="1" dirty="0">
                <a:solidFill>
                  <a:srgbClr val="0070C0"/>
                </a:solidFill>
                <a:latin typeface="Century Schoolbook" panose="02040604050505020304" pitchFamily="18" charset="0"/>
                <a:sym typeface="Symbol" panose="05050102010706020507" pitchFamily="18" charset="2"/>
              </a:rPr>
              <a:t>与波函</a:t>
            </a:r>
            <a:r>
              <a:rPr lang="en-US" altLang="zh-CN" sz="2800" b="1" dirty="0">
                <a:solidFill>
                  <a:srgbClr val="0070C0"/>
                </a:solidFill>
                <a:latin typeface="Century Schoolbook" panose="02040604050505020304" pitchFamily="18" charset="0"/>
                <a:sym typeface="Symbol" panose="05050102010706020507" pitchFamily="18" charset="2"/>
              </a:rPr>
              <a:t> </a:t>
            </a:r>
            <a:r>
              <a:rPr lang="zh-CN" altLang="zh-CN" sz="2800" b="1" dirty="0">
                <a:solidFill>
                  <a:srgbClr val="0070C0"/>
                </a:solidFill>
                <a:latin typeface="Century Schoolbook" panose="02040604050505020304" pitchFamily="18" charset="0"/>
                <a:sym typeface="Symbol" panose="05050102010706020507" pitchFamily="18" charset="2"/>
              </a:rPr>
              <a:t>数</a:t>
            </a:r>
            <a:r>
              <a:rPr lang="en-US" altLang="zh-CN" sz="2800" b="1" dirty="0">
                <a:solidFill>
                  <a:srgbClr val="0070C0"/>
                </a:solidFill>
                <a:latin typeface="Century Schoolbook" panose="02040604050505020304" pitchFamily="18" charset="0"/>
                <a:sym typeface="Symbol" panose="05050102010706020507" pitchFamily="18" charset="2"/>
              </a:rPr>
              <a:t>                        </a:t>
            </a:r>
            <a:r>
              <a:rPr lang="zh-CN" altLang="zh-CN" sz="2800" b="1" dirty="0">
                <a:solidFill>
                  <a:srgbClr val="0070C0"/>
                </a:solidFill>
                <a:latin typeface="Century Schoolbook" panose="02040604050505020304" pitchFamily="18" charset="0"/>
                <a:sym typeface="Symbol" panose="05050102010706020507" pitchFamily="18" charset="2"/>
              </a:rPr>
              <a:t>（</a:t>
            </a:r>
            <a:r>
              <a:rPr lang="zh-CN" altLang="zh-CN" sz="2800" b="1" dirty="0">
                <a:solidFill>
                  <a:srgbClr val="FF0000"/>
                </a:solidFill>
                <a:latin typeface="Century Schoolbook" panose="02040604050505020304" pitchFamily="18" charset="0"/>
                <a:sym typeface="Symbol" panose="05050102010706020507" pitchFamily="18" charset="2"/>
              </a:rPr>
              <a:t>c</a:t>
            </a:r>
            <a:r>
              <a:rPr lang="zh-CN" altLang="zh-CN" sz="2800" b="1" dirty="0">
                <a:solidFill>
                  <a:srgbClr val="0070C0"/>
                </a:solidFill>
                <a:latin typeface="Century Schoolbook" panose="02040604050505020304" pitchFamily="18" charset="0"/>
                <a:sym typeface="Symbol" panose="05050102010706020507" pitchFamily="18" charset="2"/>
              </a:rPr>
              <a:t>为任意常数）所描写的是粒子的同一状态</a:t>
            </a:r>
            <a:r>
              <a:rPr lang="zh-CN" altLang="zh-CN" sz="2800" b="1" dirty="0">
                <a:solidFill>
                  <a:srgbClr val="0070C0"/>
                </a:solidFill>
                <a:latin typeface="Century Schoolbook" panose="02040604050505020304" pitchFamily="18" charset="0"/>
              </a:rPr>
              <a:t>。</a:t>
            </a:r>
          </a:p>
        </p:txBody>
      </p:sp>
      <p:sp>
        <p:nvSpPr>
          <p:cNvPr id="7" name="Rectangle 6"/>
          <p:cNvSpPr>
            <a:spLocks noChangeArrowheads="1"/>
          </p:cNvSpPr>
          <p:nvPr/>
        </p:nvSpPr>
        <p:spPr bwMode="auto">
          <a:xfrm>
            <a:off x="1828800" y="2559050"/>
            <a:ext cx="8610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ctr" hangingPunct="1"/>
            <a:r>
              <a:rPr lang="zh-CN" altLang="zh-CN" sz="2800" b="1" dirty="0">
                <a:solidFill>
                  <a:srgbClr val="FF3300"/>
                </a:solidFill>
                <a:latin typeface="Century Schoolbook" panose="02040604050505020304" pitchFamily="18" charset="0"/>
              </a:rPr>
              <a:t>原因：</a:t>
            </a:r>
            <a:r>
              <a:rPr lang="zh-CN" altLang="zh-CN" sz="2800" b="1" dirty="0">
                <a:solidFill>
                  <a:srgbClr val="7030A0"/>
                </a:solidFill>
                <a:latin typeface="Century Schoolbook" panose="02040604050505020304" pitchFamily="18" charset="0"/>
              </a:rPr>
              <a:t>粒子在空间各点出现的</a:t>
            </a:r>
            <a:r>
              <a:rPr lang="zh-CN" altLang="en-US" sz="2800" b="1" kern="0" dirty="0">
                <a:solidFill>
                  <a:srgbClr val="FF0000"/>
                </a:solidFill>
                <a:latin typeface="Times New Roman" pitchFamily="18" charset="0"/>
                <a:ea typeface="楷体_GB2312" pitchFamily="49" charset="-122"/>
              </a:rPr>
              <a:t>概</a:t>
            </a:r>
            <a:r>
              <a:rPr lang="zh-CN" altLang="zh-CN" sz="2800" b="1" kern="0" dirty="0">
                <a:solidFill>
                  <a:srgbClr val="FF0000"/>
                </a:solidFill>
                <a:latin typeface="Times New Roman" pitchFamily="18" charset="0"/>
                <a:ea typeface="楷体_GB2312" pitchFamily="49" charset="-122"/>
              </a:rPr>
              <a:t>率</a:t>
            </a:r>
            <a:r>
              <a:rPr lang="zh-CN" altLang="zh-CN" sz="2800" b="1" dirty="0">
                <a:solidFill>
                  <a:srgbClr val="7030A0"/>
                </a:solidFill>
                <a:latin typeface="Century Schoolbook" panose="02040604050505020304" pitchFamily="18" charset="0"/>
              </a:rPr>
              <a:t>只决定于波函数在空间各点的相对强度，而不决定于强度的绝对大小。</a:t>
            </a:r>
          </a:p>
        </p:txBody>
      </p:sp>
      <p:sp>
        <p:nvSpPr>
          <p:cNvPr id="8" name="Rectangle 7"/>
          <p:cNvSpPr>
            <a:spLocks noChangeArrowheads="1"/>
          </p:cNvSpPr>
          <p:nvPr/>
        </p:nvSpPr>
        <p:spPr bwMode="auto">
          <a:xfrm>
            <a:off x="1828800" y="3656014"/>
            <a:ext cx="83820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ctr" hangingPunct="1"/>
            <a:r>
              <a:rPr lang="zh-CN" altLang="zh-CN" sz="2800" b="1" dirty="0">
                <a:solidFill>
                  <a:schemeClr val="accent2"/>
                </a:solidFill>
                <a:latin typeface="Century Schoolbook" panose="02040604050505020304" pitchFamily="18" charset="0"/>
              </a:rPr>
              <a:t>       </a:t>
            </a:r>
            <a:r>
              <a:rPr lang="zh-CN" altLang="zh-CN" sz="2800" b="1" dirty="0">
                <a:solidFill>
                  <a:srgbClr val="0000FF"/>
                </a:solidFill>
                <a:latin typeface="Century Schoolbook" panose="02040604050505020304" pitchFamily="18" charset="0"/>
              </a:rPr>
              <a:t>如果把波函数在空间各点的振幅同时增大一倍，并不影响粒子在空间各点的</a:t>
            </a:r>
            <a:r>
              <a:rPr lang="zh-CN" altLang="en-US" sz="2800" b="1" kern="0" dirty="0">
                <a:solidFill>
                  <a:srgbClr val="FF0000"/>
                </a:solidFill>
                <a:latin typeface="Times New Roman" pitchFamily="18" charset="0"/>
                <a:ea typeface="楷体_GB2312" pitchFamily="49" charset="-122"/>
              </a:rPr>
              <a:t>概</a:t>
            </a:r>
            <a:r>
              <a:rPr lang="zh-CN" altLang="zh-CN" sz="2800" b="1" kern="0" dirty="0">
                <a:solidFill>
                  <a:srgbClr val="FF0000"/>
                </a:solidFill>
                <a:latin typeface="Times New Roman" pitchFamily="18" charset="0"/>
                <a:ea typeface="楷体_GB2312" pitchFamily="49" charset="-122"/>
              </a:rPr>
              <a:t>率</a:t>
            </a:r>
            <a:r>
              <a:rPr lang="zh-CN" altLang="zh-CN" sz="2800" b="1" dirty="0">
                <a:solidFill>
                  <a:srgbClr val="0000FF"/>
                </a:solidFill>
                <a:latin typeface="Century Schoolbook" panose="02040604050505020304" pitchFamily="18" charset="0"/>
              </a:rPr>
              <a:t>。所以将波函数乘上一个常数后，所描写的粒子的状态并不改变。</a:t>
            </a:r>
          </a:p>
        </p:txBody>
      </p:sp>
      <p:graphicFrame>
        <p:nvGraphicFramePr>
          <p:cNvPr id="2" name="对象 1"/>
          <p:cNvGraphicFramePr>
            <a:graphicFrameLocks noChangeAspect="1"/>
          </p:cNvGraphicFramePr>
          <p:nvPr>
            <p:extLst>
              <p:ext uri="{D42A27DB-BD31-4B8C-83A1-F6EECF244321}">
                <p14:modId xmlns:p14="http://schemas.microsoft.com/office/powerpoint/2010/main" val="3492497577"/>
              </p:ext>
            </p:extLst>
          </p:nvPr>
        </p:nvGraphicFramePr>
        <p:xfrm>
          <a:off x="4319589" y="1444625"/>
          <a:ext cx="1792287" cy="465138"/>
        </p:xfrm>
        <a:graphic>
          <a:graphicData uri="http://schemas.openxmlformats.org/presentationml/2006/ole">
            <mc:AlternateContent xmlns:mc="http://schemas.openxmlformats.org/markup-compatibility/2006">
              <mc:Choice xmlns:v="urn:schemas-microsoft-com:vml" Requires="v">
                <p:oleObj spid="_x0000_s23806" name="公式" r:id="rId5" imgW="533160" imgH="177480" progId="Equation.3">
                  <p:embed/>
                </p:oleObj>
              </mc:Choice>
              <mc:Fallback>
                <p:oleObj name="公式" r:id="rId5" imgW="533160" imgH="177480" progId="Equation.3">
                  <p:embed/>
                  <p:pic>
                    <p:nvPicPr>
                      <p:cNvPr id="0" name="对象 1"/>
                      <p:cNvPicPr>
                        <a:picLocks noChangeAspect="1" noChangeArrowheads="1"/>
                      </p:cNvPicPr>
                      <p:nvPr/>
                    </p:nvPicPr>
                    <p:blipFill>
                      <a:blip r:embed="rId6"/>
                      <a:srcRect/>
                      <a:stretch>
                        <a:fillRect/>
                      </a:stretch>
                    </p:blipFill>
                    <p:spPr bwMode="auto">
                      <a:xfrm>
                        <a:off x="4319589" y="1444625"/>
                        <a:ext cx="1792287" cy="465138"/>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arn(inVertical)">
                                      <p:cBhvr>
                                        <p:cTn id="30" dur="500"/>
                                        <p:tgtEl>
                                          <p:spTgt spid="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Object 5"/>
          <p:cNvGraphicFramePr>
            <a:graphicFrameLocks noChangeAspect="1"/>
          </p:cNvGraphicFramePr>
          <p:nvPr>
            <p:extLst>
              <p:ext uri="{D42A27DB-BD31-4B8C-83A1-F6EECF244321}">
                <p14:modId xmlns:p14="http://schemas.microsoft.com/office/powerpoint/2010/main" val="1769598853"/>
              </p:ext>
            </p:extLst>
          </p:nvPr>
        </p:nvGraphicFramePr>
        <p:xfrm>
          <a:off x="8958050" y="3814764"/>
          <a:ext cx="1646451" cy="588962"/>
        </p:xfrm>
        <a:graphic>
          <a:graphicData uri="http://schemas.openxmlformats.org/presentationml/2006/ole">
            <mc:AlternateContent xmlns:mc="http://schemas.openxmlformats.org/markup-compatibility/2006">
              <mc:Choice xmlns:v="urn:schemas-microsoft-com:vml" Requires="v">
                <p:oleObj spid="_x0000_s25206" name="公式" r:id="rId3" imgW="774360" imgH="228600" progId="Equation.3">
                  <p:embed/>
                </p:oleObj>
              </mc:Choice>
              <mc:Fallback>
                <p:oleObj name="公式" r:id="rId3" imgW="774360" imgH="228600" progId="Equation.3">
                  <p:embed/>
                  <p:pic>
                    <p:nvPicPr>
                      <p:cNvPr id="0" name="Object 5"/>
                      <p:cNvPicPr>
                        <a:picLocks noChangeAspect="1" noChangeArrowheads="1"/>
                      </p:cNvPicPr>
                      <p:nvPr/>
                    </p:nvPicPr>
                    <p:blipFill>
                      <a:blip r:embed="rId4"/>
                      <a:srcRect/>
                      <a:stretch>
                        <a:fillRect/>
                      </a:stretch>
                    </p:blipFill>
                    <p:spPr bwMode="auto">
                      <a:xfrm>
                        <a:off x="8958050" y="3814764"/>
                        <a:ext cx="1646451" cy="588962"/>
                      </a:xfrm>
                      <a:prstGeom prst="rect">
                        <a:avLst/>
                      </a:prstGeom>
                      <a:noFill/>
                      <a:ln w="9525">
                        <a:noFill/>
                        <a:miter lim="800000"/>
                        <a:headEnd/>
                        <a:tailEnd/>
                      </a:ln>
                      <a:extLst/>
                    </p:spPr>
                  </p:pic>
                </p:oleObj>
              </mc:Fallback>
            </mc:AlternateContent>
          </a:graphicData>
        </a:graphic>
      </p:graphicFrame>
      <p:grpSp>
        <p:nvGrpSpPr>
          <p:cNvPr id="2" name="Group 19"/>
          <p:cNvGrpSpPr>
            <a:grpSpLocks/>
          </p:cNvGrpSpPr>
          <p:nvPr/>
        </p:nvGrpSpPr>
        <p:grpSpPr bwMode="auto">
          <a:xfrm>
            <a:off x="1846263" y="3854450"/>
            <a:ext cx="7489825" cy="641350"/>
            <a:chOff x="521" y="2341"/>
            <a:chExt cx="4718" cy="404"/>
          </a:xfrm>
        </p:grpSpPr>
        <p:sp>
          <p:nvSpPr>
            <p:cNvPr id="22" name="Text Box 6"/>
            <p:cNvSpPr txBox="1">
              <a:spLocks noChangeArrowheads="1"/>
            </p:cNvSpPr>
            <p:nvPr/>
          </p:nvSpPr>
          <p:spPr bwMode="auto">
            <a:xfrm>
              <a:off x="521" y="2341"/>
              <a:ext cx="4718" cy="330"/>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b="1" kern="0" dirty="0">
                  <a:solidFill>
                    <a:srgbClr val="9900CC"/>
                  </a:solidFill>
                  <a:latin typeface="Times New Roman" pitchFamily="18" charset="0"/>
                  <a:ea typeface="+mn-ea"/>
                </a:rPr>
                <a:t>时刻</a:t>
              </a:r>
              <a:r>
                <a:rPr lang="en-US" altLang="zh-CN" sz="2800" b="1" i="1" kern="0" dirty="0">
                  <a:solidFill>
                    <a:srgbClr val="9900CC"/>
                  </a:solidFill>
                  <a:latin typeface="Times New Roman" pitchFamily="18" charset="0"/>
                  <a:ea typeface="+mn-ea"/>
                </a:rPr>
                <a:t>t </a:t>
              </a:r>
              <a:r>
                <a:rPr lang="zh-CN" altLang="en-US" sz="2800" b="1" kern="0" dirty="0">
                  <a:solidFill>
                    <a:srgbClr val="9900CC"/>
                  </a:solidFill>
                  <a:latin typeface="Times New Roman" pitchFamily="18" charset="0"/>
                  <a:ea typeface="+mn-ea"/>
                </a:rPr>
                <a:t>粒子出现在      附近</a:t>
              </a:r>
              <a:r>
                <a:rPr lang="en-US" altLang="zh-CN" sz="2800" b="1" kern="0" dirty="0" err="1">
                  <a:solidFill>
                    <a:srgbClr val="FF0000"/>
                  </a:solidFill>
                  <a:latin typeface="Times New Roman" pitchFamily="18" charset="0"/>
                  <a:ea typeface="+mn-ea"/>
                </a:rPr>
                <a:t>d</a:t>
              </a:r>
              <a:r>
                <a:rPr lang="en-US" altLang="zh-CN" sz="2800" b="1" i="1" kern="0" dirty="0" err="1">
                  <a:solidFill>
                    <a:srgbClr val="FF0000"/>
                  </a:solidFill>
                  <a:latin typeface="Times New Roman" pitchFamily="18" charset="0"/>
                  <a:ea typeface="+mn-ea"/>
                </a:rPr>
                <a:t>V</a:t>
              </a:r>
              <a:r>
                <a:rPr lang="zh-CN" altLang="en-US" sz="2800" b="1" kern="0" dirty="0">
                  <a:solidFill>
                    <a:srgbClr val="9900CC"/>
                  </a:solidFill>
                  <a:latin typeface="Times New Roman" pitchFamily="18" charset="0"/>
                  <a:ea typeface="+mn-ea"/>
                </a:rPr>
                <a:t>体积内的概率为：</a:t>
              </a:r>
            </a:p>
          </p:txBody>
        </p:sp>
        <p:graphicFrame>
          <p:nvGraphicFramePr>
            <p:cNvPr id="24595" name="Object 7"/>
            <p:cNvGraphicFramePr>
              <a:graphicFrameLocks noChangeAspect="1"/>
            </p:cNvGraphicFramePr>
            <p:nvPr>
              <p:extLst>
                <p:ext uri="{D42A27DB-BD31-4B8C-83A1-F6EECF244321}">
                  <p14:modId xmlns:p14="http://schemas.microsoft.com/office/powerpoint/2010/main" val="3363091461"/>
                </p:ext>
              </p:extLst>
            </p:nvPr>
          </p:nvGraphicFramePr>
          <p:xfrm>
            <a:off x="2298" y="2351"/>
            <a:ext cx="283" cy="394"/>
          </p:xfrm>
          <a:graphic>
            <a:graphicData uri="http://schemas.openxmlformats.org/presentationml/2006/ole">
              <mc:AlternateContent xmlns:mc="http://schemas.openxmlformats.org/markup-compatibility/2006">
                <mc:Choice xmlns:v="urn:schemas-microsoft-com:vml" Requires="v">
                  <p:oleObj spid="_x0000_s25207" name="公式" r:id="rId5" imgW="126720" imgH="164880" progId="Equation.3">
                    <p:embed/>
                  </p:oleObj>
                </mc:Choice>
                <mc:Fallback>
                  <p:oleObj name="公式" r:id="rId5" imgW="126720" imgH="164880" progId="Equation.3">
                    <p:embed/>
                    <p:pic>
                      <p:nvPicPr>
                        <p:cNvPr id="0" name="Object 7"/>
                        <p:cNvPicPr>
                          <a:picLocks noChangeAspect="1" noChangeArrowheads="1"/>
                        </p:cNvPicPr>
                        <p:nvPr/>
                      </p:nvPicPr>
                      <p:blipFill>
                        <a:blip r:embed="rId6"/>
                        <a:srcRect/>
                        <a:stretch>
                          <a:fillRect/>
                        </a:stretch>
                      </p:blipFill>
                      <p:spPr bwMode="auto">
                        <a:xfrm>
                          <a:off x="2298" y="2351"/>
                          <a:ext cx="283"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4" name="Text Box 8"/>
          <p:cNvSpPr txBox="1">
            <a:spLocks noChangeArrowheads="1"/>
          </p:cNvSpPr>
          <p:nvPr/>
        </p:nvSpPr>
        <p:spPr bwMode="auto">
          <a:xfrm>
            <a:off x="2855640" y="709614"/>
            <a:ext cx="7583760"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800" b="1" dirty="0">
                <a:latin typeface="Times New Roman" panose="02020603050405020304" pitchFamily="18" charset="0"/>
                <a:ea typeface="楷体_GB2312" pitchFamily="49" charset="-122"/>
              </a:rPr>
              <a:t>        </a:t>
            </a:r>
            <a:r>
              <a:rPr lang="zh-CN" altLang="en-US" sz="2800" b="1" dirty="0">
                <a:solidFill>
                  <a:srgbClr val="009900"/>
                </a:solidFill>
                <a:latin typeface="Times New Roman" panose="02020603050405020304" pitchFamily="18" charset="0"/>
                <a:ea typeface="楷体_GB2312" pitchFamily="49" charset="-122"/>
              </a:rPr>
              <a:t>波函数在某一点的强度和该点找到电子的概率成正比</a:t>
            </a:r>
            <a:r>
              <a:rPr lang="en-US" altLang="zh-CN" sz="2800" b="1" dirty="0">
                <a:solidFill>
                  <a:srgbClr val="009900"/>
                </a:solidFill>
                <a:latin typeface="Times New Roman" panose="02020603050405020304" pitchFamily="18" charset="0"/>
                <a:ea typeface="楷体_GB2312" pitchFamily="49" charset="-122"/>
              </a:rPr>
              <a:t>, </a:t>
            </a:r>
            <a:r>
              <a:rPr lang="zh-CN" altLang="en-US" sz="2800" b="1" dirty="0">
                <a:solidFill>
                  <a:srgbClr val="009900"/>
                </a:solidFill>
                <a:latin typeface="Times New Roman" panose="02020603050405020304" pitchFamily="18" charset="0"/>
                <a:ea typeface="楷体_GB2312" pitchFamily="49" charset="-122"/>
              </a:rPr>
              <a:t>它是大量粒子形成总分布的一种统计规律。波函数是</a:t>
            </a:r>
            <a:r>
              <a:rPr lang="zh-CN" altLang="en-US" sz="2800" b="1" dirty="0">
                <a:solidFill>
                  <a:srgbClr val="FF0000"/>
                </a:solidFill>
                <a:latin typeface="Times New Roman" panose="02020603050405020304" pitchFamily="18" charset="0"/>
                <a:ea typeface="楷体_GB2312" pitchFamily="49" charset="-122"/>
              </a:rPr>
              <a:t>概率波</a:t>
            </a:r>
            <a:r>
              <a:rPr lang="zh-CN" altLang="en-US" sz="2800" b="1" dirty="0">
                <a:solidFill>
                  <a:srgbClr val="009900"/>
                </a:solidFill>
                <a:latin typeface="Times New Roman" panose="02020603050405020304" pitchFamily="18" charset="0"/>
                <a:ea typeface="楷体_GB2312" pitchFamily="49" charset="-122"/>
              </a:rPr>
              <a:t>。</a:t>
            </a:r>
            <a:endParaRPr lang="en-US" altLang="zh-CN" sz="2800" b="1" dirty="0">
              <a:solidFill>
                <a:srgbClr val="009900"/>
              </a:solidFill>
              <a:latin typeface="Times New Roman" panose="02020603050405020304" pitchFamily="18" charset="0"/>
              <a:ea typeface="楷体_GB2312" pitchFamily="49" charset="-122"/>
            </a:endParaRPr>
          </a:p>
        </p:txBody>
      </p:sp>
      <p:sp>
        <p:nvSpPr>
          <p:cNvPr id="25" name="Rectangle 12"/>
          <p:cNvSpPr>
            <a:spLocks noChangeArrowheads="1"/>
          </p:cNvSpPr>
          <p:nvPr/>
        </p:nvSpPr>
        <p:spPr bwMode="auto">
          <a:xfrm>
            <a:off x="2367757" y="2287589"/>
            <a:ext cx="4513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FF00FF"/>
                </a:solidFill>
                <a:latin typeface="Times New Roman" panose="02020603050405020304" pitchFamily="18" charset="0"/>
                <a:ea typeface="黑体" panose="02010609060101010101" pitchFamily="49" charset="-122"/>
              </a:rPr>
              <a:t>玻恩对波函数的统计解释：</a:t>
            </a:r>
          </a:p>
        </p:txBody>
      </p:sp>
      <p:sp>
        <p:nvSpPr>
          <p:cNvPr id="29" name="Text Box 14"/>
          <p:cNvSpPr txBox="1">
            <a:spLocks noChangeArrowheads="1"/>
          </p:cNvSpPr>
          <p:nvPr/>
        </p:nvSpPr>
        <p:spPr bwMode="auto">
          <a:xfrm>
            <a:off x="1774826" y="2851151"/>
            <a:ext cx="8353425" cy="523875"/>
          </a:xfrm>
          <a:prstGeom prst="rect">
            <a:avLst/>
          </a:prstGeom>
          <a:noFill/>
          <a:ln w="9525">
            <a:noFill/>
            <a:miter lim="800000"/>
            <a:headEnd/>
            <a:tailEnd/>
          </a:ln>
        </p:spPr>
        <p:txBody>
          <a:bodyPr>
            <a:spAutoFit/>
          </a:bodyPr>
          <a:lstStyle/>
          <a:p>
            <a:pPr fontAlgn="auto">
              <a:spcBef>
                <a:spcPct val="50000"/>
              </a:spcBef>
              <a:spcAft>
                <a:spcPts val="0"/>
              </a:spcAft>
              <a:defRPr/>
            </a:pPr>
            <a:endParaRPr lang="en-US" altLang="zh-CN" sz="2800" b="1" kern="0" dirty="0">
              <a:solidFill>
                <a:sysClr val="windowText" lastClr="000000"/>
              </a:solidFill>
              <a:latin typeface="Times New Roman" pitchFamily="18" charset="0"/>
              <a:ea typeface="楷体_GB2312" pitchFamily="49" charset="-122"/>
            </a:endParaRPr>
          </a:p>
        </p:txBody>
      </p:sp>
      <p:sp>
        <p:nvSpPr>
          <p:cNvPr id="30" name="Text Box 15"/>
          <p:cNvSpPr txBox="1">
            <a:spLocks noChangeArrowheads="1"/>
          </p:cNvSpPr>
          <p:nvPr/>
        </p:nvSpPr>
        <p:spPr bwMode="auto">
          <a:xfrm>
            <a:off x="3798889" y="100013"/>
            <a:ext cx="9683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800" b="1" dirty="0">
                <a:solidFill>
                  <a:srgbClr val="FF0000"/>
                </a:solidFill>
                <a:latin typeface="Times New Roman" panose="02020603050405020304" pitchFamily="18" charset="0"/>
              </a:rPr>
              <a:t>结论</a:t>
            </a:r>
          </a:p>
        </p:txBody>
      </p:sp>
      <p:sp>
        <p:nvSpPr>
          <p:cNvPr id="31" name="AutoShape 16"/>
          <p:cNvSpPr>
            <a:spLocks noChangeArrowheads="1"/>
          </p:cNvSpPr>
          <p:nvPr/>
        </p:nvSpPr>
        <p:spPr bwMode="auto">
          <a:xfrm>
            <a:off x="3292476" y="79376"/>
            <a:ext cx="360363" cy="576263"/>
          </a:xfrm>
          <a:prstGeom prst="star4">
            <a:avLst>
              <a:gd name="adj" fmla="val 18519"/>
            </a:avLst>
          </a:prstGeom>
          <a:gradFill rotWithShape="0">
            <a:gsLst>
              <a:gs pos="0">
                <a:srgbClr val="99FF99"/>
              </a:gs>
              <a:gs pos="100000">
                <a:srgbClr val="477647"/>
              </a:gs>
            </a:gsLst>
            <a:path path="shape">
              <a:fillToRect l="50000" t="50000" r="50000" b="50000"/>
            </a:path>
          </a:gradFill>
          <a:ln w="9525">
            <a:no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32" name="Rectangle 20"/>
          <p:cNvSpPr>
            <a:spLocks noChangeArrowheads="1"/>
          </p:cNvSpPr>
          <p:nvPr/>
        </p:nvSpPr>
        <p:spPr bwMode="auto">
          <a:xfrm>
            <a:off x="2008188" y="4424364"/>
            <a:ext cx="53276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FF2F2F"/>
                </a:solidFill>
                <a:latin typeface="Times New Roman" panose="02020603050405020304" pitchFamily="18" charset="0"/>
                <a:ea typeface="黑体" panose="02010609060101010101" pitchFamily="49" charset="-122"/>
              </a:rPr>
              <a:t>波函数必须满足的条件</a:t>
            </a:r>
            <a:r>
              <a:rPr lang="en-US" altLang="zh-CN" sz="2800" b="1">
                <a:solidFill>
                  <a:srgbClr val="FF2F2F"/>
                </a:solidFill>
                <a:latin typeface="Times New Roman" panose="02020603050405020304" pitchFamily="18" charset="0"/>
                <a:ea typeface="黑体" panose="02010609060101010101" pitchFamily="49" charset="-122"/>
              </a:rPr>
              <a:t>:</a:t>
            </a:r>
          </a:p>
        </p:txBody>
      </p:sp>
      <p:sp>
        <p:nvSpPr>
          <p:cNvPr id="33" name="Text Box 22"/>
          <p:cNvSpPr txBox="1">
            <a:spLocks noChangeArrowheads="1"/>
          </p:cNvSpPr>
          <p:nvPr/>
        </p:nvSpPr>
        <p:spPr bwMode="auto">
          <a:xfrm>
            <a:off x="2551113" y="6272214"/>
            <a:ext cx="65516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70C0"/>
                </a:solidFill>
                <a:latin typeface="Times New Roman" panose="02020603050405020304" pitchFamily="18" charset="0"/>
                <a:ea typeface="楷体_GB2312" pitchFamily="49" charset="-122"/>
                <a:sym typeface="Monotype Sorts" pitchFamily="2" charset="2"/>
              </a:rPr>
              <a:t>粒子在整个空间出现的概率为</a:t>
            </a:r>
            <a:r>
              <a:rPr lang="en-US" altLang="zh-CN" sz="2800" b="1">
                <a:solidFill>
                  <a:srgbClr val="FF0000"/>
                </a:solidFill>
                <a:latin typeface="Times New Roman" panose="02020603050405020304" pitchFamily="18" charset="0"/>
                <a:ea typeface="楷体_GB2312" pitchFamily="49" charset="-122"/>
                <a:sym typeface="Monotype Sorts" pitchFamily="2" charset="2"/>
              </a:rPr>
              <a:t>1</a:t>
            </a:r>
            <a:r>
              <a:rPr lang="zh-CN" altLang="en-US" sz="2800" b="1">
                <a:solidFill>
                  <a:srgbClr val="0070C0"/>
                </a:solidFill>
                <a:latin typeface="Times New Roman" panose="02020603050405020304" pitchFamily="18" charset="0"/>
                <a:ea typeface="楷体_GB2312" pitchFamily="49" charset="-122"/>
                <a:sym typeface="Monotype Sorts" pitchFamily="2" charset="2"/>
              </a:rPr>
              <a:t>。</a:t>
            </a:r>
            <a:endParaRPr lang="en-US" altLang="zh-CN" sz="2800" b="1">
              <a:solidFill>
                <a:srgbClr val="0070C0"/>
              </a:solidFill>
              <a:latin typeface="Times New Roman" panose="02020603050405020304" pitchFamily="18" charset="0"/>
              <a:ea typeface="楷体_GB2312" pitchFamily="49" charset="-122"/>
            </a:endParaRPr>
          </a:p>
        </p:txBody>
      </p:sp>
      <p:graphicFrame>
        <p:nvGraphicFramePr>
          <p:cNvPr id="34" name="Object 23"/>
          <p:cNvGraphicFramePr>
            <a:graphicFrameLocks noChangeAspect="1"/>
          </p:cNvGraphicFramePr>
          <p:nvPr/>
        </p:nvGraphicFramePr>
        <p:xfrm>
          <a:off x="5591176" y="5551489"/>
          <a:ext cx="1871663" cy="720725"/>
        </p:xfrm>
        <a:graphic>
          <a:graphicData uri="http://schemas.openxmlformats.org/presentationml/2006/ole">
            <mc:AlternateContent xmlns:mc="http://schemas.openxmlformats.org/markup-compatibility/2006">
              <mc:Choice xmlns:v="urn:schemas-microsoft-com:vml" Requires="v">
                <p:oleObj spid="_x0000_s25208" name="公式" r:id="rId7" imgW="787400" imgH="330200" progId="Equation.3">
                  <p:embed/>
                </p:oleObj>
              </mc:Choice>
              <mc:Fallback>
                <p:oleObj name="公式" r:id="rId7" imgW="787400" imgH="330200" progId="Equation.3">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1176" y="5551489"/>
                        <a:ext cx="1871663"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Text Box 24"/>
          <p:cNvSpPr txBox="1">
            <a:spLocks noChangeArrowheads="1"/>
          </p:cNvSpPr>
          <p:nvPr/>
        </p:nvSpPr>
        <p:spPr bwMode="auto">
          <a:xfrm>
            <a:off x="2478089" y="5740400"/>
            <a:ext cx="264318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9900"/>
                </a:solidFill>
                <a:latin typeface="Times New Roman" panose="02020603050405020304" pitchFamily="18" charset="0"/>
                <a:sym typeface="Wingdings" panose="05000000000000000000" pitchFamily="2" charset="2"/>
              </a:rPr>
              <a:t>(2) </a:t>
            </a:r>
            <a:r>
              <a:rPr lang="zh-CN" altLang="en-US" sz="2800" b="1">
                <a:solidFill>
                  <a:srgbClr val="009900"/>
                </a:solidFill>
                <a:latin typeface="Times New Roman" panose="02020603050405020304" pitchFamily="18" charset="0"/>
              </a:rPr>
              <a:t>归一化条件</a:t>
            </a:r>
            <a:r>
              <a:rPr lang="en-US" altLang="zh-CN" sz="2800" b="1">
                <a:solidFill>
                  <a:srgbClr val="009900"/>
                </a:solidFill>
                <a:latin typeface="Times New Roman" panose="02020603050405020304" pitchFamily="18" charset="0"/>
              </a:rPr>
              <a:t>: </a:t>
            </a:r>
          </a:p>
        </p:txBody>
      </p:sp>
      <p:sp>
        <p:nvSpPr>
          <p:cNvPr id="36" name="Text Box 26"/>
          <p:cNvSpPr txBox="1">
            <a:spLocks noChangeArrowheads="1"/>
          </p:cNvSpPr>
          <p:nvPr/>
        </p:nvSpPr>
        <p:spPr bwMode="auto">
          <a:xfrm>
            <a:off x="2320926" y="4954589"/>
            <a:ext cx="2303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FF"/>
                </a:solidFill>
                <a:latin typeface="Times New Roman" panose="02020603050405020304" pitchFamily="18" charset="0"/>
                <a:sym typeface="Monotype Sorts" pitchFamily="2" charset="2"/>
              </a:rPr>
              <a:t>(1) </a:t>
            </a:r>
            <a:r>
              <a:rPr lang="zh-CN" altLang="en-US" sz="2800" b="1">
                <a:solidFill>
                  <a:srgbClr val="0000FF"/>
                </a:solidFill>
                <a:latin typeface="Times New Roman" panose="02020603050405020304" pitchFamily="18" charset="0"/>
              </a:rPr>
              <a:t>标准条件</a:t>
            </a:r>
            <a:r>
              <a:rPr lang="en-US" altLang="zh-CN" sz="2800" b="1">
                <a:solidFill>
                  <a:srgbClr val="0000FF"/>
                </a:solidFill>
                <a:latin typeface="Times New Roman" panose="02020603050405020304" pitchFamily="18" charset="0"/>
              </a:rPr>
              <a:t>:</a:t>
            </a:r>
          </a:p>
        </p:txBody>
      </p:sp>
      <p:sp>
        <p:nvSpPr>
          <p:cNvPr id="37" name="Text Box 27"/>
          <p:cNvSpPr txBox="1">
            <a:spLocks noChangeArrowheads="1"/>
          </p:cNvSpPr>
          <p:nvPr/>
        </p:nvSpPr>
        <p:spPr bwMode="auto">
          <a:xfrm>
            <a:off x="4767263" y="4962525"/>
            <a:ext cx="317341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latin typeface="Times New Roman" panose="02020603050405020304" pitchFamily="18" charset="0"/>
                <a:ea typeface="楷体_GB2312" pitchFamily="49" charset="-122"/>
                <a:sym typeface="Monotype Sorts" pitchFamily="2" charset="2"/>
              </a:rPr>
              <a:t>单值、有限、连续。</a:t>
            </a:r>
            <a:endParaRPr lang="en-US" altLang="zh-CN" sz="2800" b="1">
              <a:latin typeface="Times New Roman" panose="02020603050405020304" pitchFamily="18" charset="0"/>
              <a:ea typeface="楷体_GB2312" pitchFamily="49" charset="-122"/>
              <a:sym typeface="Monotype Sorts" pitchFamily="2" charset="2"/>
            </a:endParaRPr>
          </a:p>
        </p:txBody>
      </p:sp>
      <p:sp>
        <p:nvSpPr>
          <p:cNvPr id="4" name="矩形 3"/>
          <p:cNvSpPr/>
          <p:nvPr/>
        </p:nvSpPr>
        <p:spPr>
          <a:xfrm>
            <a:off x="2367756" y="2825256"/>
            <a:ext cx="8343900" cy="954087"/>
          </a:xfrm>
          <a:prstGeom prst="rect">
            <a:avLst/>
          </a:prstGeom>
        </p:spPr>
        <p:txBody>
          <a:bodyPr>
            <a:spAutoFit/>
          </a:bodyPr>
          <a:lstStyle/>
          <a:p>
            <a:pPr fontAlgn="auto">
              <a:spcBef>
                <a:spcPct val="50000"/>
              </a:spcBef>
              <a:spcAft>
                <a:spcPts val="0"/>
              </a:spcAft>
              <a:defRPr/>
            </a:pPr>
            <a:r>
              <a:rPr lang="zh-CN" altLang="en-US" sz="2800" b="1" kern="0" dirty="0">
                <a:solidFill>
                  <a:srgbClr val="0000FF"/>
                </a:solidFill>
                <a:latin typeface="Times New Roman" pitchFamily="18" charset="0"/>
                <a:ea typeface="楷体_GB2312" pitchFamily="49" charset="-122"/>
              </a:rPr>
              <a:t>波函数的模方                 代表时刻</a:t>
            </a:r>
            <a:r>
              <a:rPr lang="en-US" altLang="zh-CN" sz="2800" b="1" i="1" kern="0" dirty="0">
                <a:solidFill>
                  <a:srgbClr val="FF0000"/>
                </a:solidFill>
                <a:latin typeface="Times New Roman" pitchFamily="18" charset="0"/>
                <a:ea typeface="楷体_GB2312" pitchFamily="49" charset="-122"/>
              </a:rPr>
              <a:t>t</a:t>
            </a:r>
            <a:r>
              <a:rPr lang="en-US" altLang="zh-CN" sz="2800" b="1" kern="0" dirty="0">
                <a:solidFill>
                  <a:srgbClr val="0000FF"/>
                </a:solidFill>
                <a:latin typeface="Times New Roman" pitchFamily="18" charset="0"/>
                <a:ea typeface="楷体_GB2312" pitchFamily="49" charset="-122"/>
              </a:rPr>
              <a:t>, </a:t>
            </a:r>
            <a:r>
              <a:rPr lang="zh-CN" altLang="en-US" sz="2800" b="1" kern="0" dirty="0">
                <a:solidFill>
                  <a:srgbClr val="0000FF"/>
                </a:solidFill>
                <a:latin typeface="Times New Roman" pitchFamily="18" charset="0"/>
                <a:ea typeface="楷体_GB2312" pitchFamily="49" charset="-122"/>
              </a:rPr>
              <a:t>在    </a:t>
            </a:r>
            <a:r>
              <a:rPr lang="zh-CN" altLang="zh-CN" sz="2800" b="1" kern="0" dirty="0">
                <a:solidFill>
                  <a:srgbClr val="0000FF"/>
                </a:solidFill>
                <a:latin typeface="Times New Roman" pitchFamily="18" charset="0"/>
                <a:ea typeface="楷体_GB2312" pitchFamily="49" charset="-122"/>
              </a:rPr>
              <a:t>处</a:t>
            </a:r>
            <a:r>
              <a:rPr lang="zh-CN" altLang="zh-CN" sz="2800" b="1" kern="0" dirty="0">
                <a:solidFill>
                  <a:srgbClr val="FF0000"/>
                </a:solidFill>
                <a:latin typeface="Times New Roman" pitchFamily="18" charset="0"/>
                <a:ea typeface="楷体_GB2312" pitchFamily="49" charset="-122"/>
              </a:rPr>
              <a:t>粒子出现的</a:t>
            </a:r>
            <a:r>
              <a:rPr lang="zh-CN" altLang="en-US" sz="2800" b="1" kern="0" dirty="0">
                <a:solidFill>
                  <a:srgbClr val="FF0000"/>
                </a:solidFill>
                <a:latin typeface="Times New Roman" pitchFamily="18" charset="0"/>
                <a:ea typeface="楷体_GB2312" pitchFamily="49" charset="-122"/>
              </a:rPr>
              <a:t>概</a:t>
            </a:r>
            <a:r>
              <a:rPr lang="zh-CN" altLang="zh-CN" sz="2800" b="1" kern="0" dirty="0">
                <a:solidFill>
                  <a:srgbClr val="FF0000"/>
                </a:solidFill>
                <a:latin typeface="Times New Roman" pitchFamily="18" charset="0"/>
                <a:ea typeface="楷体_GB2312" pitchFamily="49" charset="-122"/>
              </a:rPr>
              <a:t>率密度</a:t>
            </a:r>
            <a:r>
              <a:rPr lang="zh-CN" altLang="en-US" sz="2800" b="1" kern="0" dirty="0">
                <a:solidFill>
                  <a:sysClr val="windowText" lastClr="000000"/>
                </a:solidFill>
                <a:latin typeface="Times New Roman" pitchFamily="18" charset="0"/>
                <a:ea typeface="楷体_GB2312" pitchFamily="49" charset="-122"/>
              </a:rPr>
              <a:t>。</a:t>
            </a:r>
            <a:endParaRPr lang="en-US" altLang="zh-CN" sz="2800" b="1" kern="0" dirty="0">
              <a:solidFill>
                <a:sysClr val="windowText" lastClr="000000"/>
              </a:solidFill>
              <a:latin typeface="Times New Roman" pitchFamily="18" charset="0"/>
              <a:ea typeface="楷体_GB2312" pitchFamily="49" charset="-122"/>
            </a:endParaRPr>
          </a:p>
        </p:txBody>
      </p:sp>
      <p:graphicFrame>
        <p:nvGraphicFramePr>
          <p:cNvPr id="21" name="Object 10"/>
          <p:cNvGraphicFramePr>
            <a:graphicFrameLocks noChangeAspect="1"/>
          </p:cNvGraphicFramePr>
          <p:nvPr>
            <p:extLst>
              <p:ext uri="{D42A27DB-BD31-4B8C-83A1-F6EECF244321}">
                <p14:modId xmlns:p14="http://schemas.microsoft.com/office/powerpoint/2010/main" val="1024236504"/>
              </p:ext>
            </p:extLst>
          </p:nvPr>
        </p:nvGraphicFramePr>
        <p:xfrm>
          <a:off x="4667251" y="2783956"/>
          <a:ext cx="1357313" cy="630237"/>
        </p:xfrm>
        <a:graphic>
          <a:graphicData uri="http://schemas.openxmlformats.org/presentationml/2006/ole">
            <mc:AlternateContent xmlns:mc="http://schemas.openxmlformats.org/markup-compatibility/2006">
              <mc:Choice xmlns:v="urn:schemas-microsoft-com:vml" Requires="v">
                <p:oleObj spid="_x0000_s25209" name="公式" r:id="rId9" imgW="571320" imgH="228600" progId="Equation.3">
                  <p:embed/>
                </p:oleObj>
              </mc:Choice>
              <mc:Fallback>
                <p:oleObj name="公式" r:id="rId9" imgW="571320" imgH="228600" progId="Equation.3">
                  <p:embed/>
                  <p:pic>
                    <p:nvPicPr>
                      <p:cNvPr id="0" name="Object 10"/>
                      <p:cNvPicPr>
                        <a:picLocks noChangeAspect="1" noChangeArrowheads="1"/>
                      </p:cNvPicPr>
                      <p:nvPr/>
                    </p:nvPicPr>
                    <p:blipFill>
                      <a:blip r:embed="rId10"/>
                      <a:srcRect/>
                      <a:stretch>
                        <a:fillRect/>
                      </a:stretch>
                    </p:blipFill>
                    <p:spPr bwMode="auto">
                      <a:xfrm>
                        <a:off x="4667251" y="2783956"/>
                        <a:ext cx="1357313"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11"/>
          <p:cNvGraphicFramePr>
            <a:graphicFrameLocks noChangeAspect="1"/>
          </p:cNvGraphicFramePr>
          <p:nvPr>
            <p:extLst>
              <p:ext uri="{D42A27DB-BD31-4B8C-83A1-F6EECF244321}">
                <p14:modId xmlns:p14="http://schemas.microsoft.com/office/powerpoint/2010/main" val="2497052367"/>
              </p:ext>
            </p:extLst>
          </p:nvPr>
        </p:nvGraphicFramePr>
        <p:xfrm>
          <a:off x="8273378" y="2903811"/>
          <a:ext cx="204788" cy="390525"/>
        </p:xfrm>
        <a:graphic>
          <a:graphicData uri="http://schemas.openxmlformats.org/presentationml/2006/ole">
            <mc:AlternateContent xmlns:mc="http://schemas.openxmlformats.org/markup-compatibility/2006">
              <mc:Choice xmlns:v="urn:schemas-microsoft-com:vml" Requires="v">
                <p:oleObj spid="_x0000_s25210" name="公式" r:id="rId11" imgW="126720" imgH="164880" progId="Equation.3">
                  <p:embed/>
                </p:oleObj>
              </mc:Choice>
              <mc:Fallback>
                <p:oleObj name="公式" r:id="rId11" imgW="126720" imgH="164880" progId="Equation.3">
                  <p:embed/>
                  <p:pic>
                    <p:nvPicPr>
                      <p:cNvPr id="0" name="Object 11"/>
                      <p:cNvPicPr>
                        <a:picLocks noChangeAspect="1" noChangeArrowheads="1"/>
                      </p:cNvPicPr>
                      <p:nvPr/>
                    </p:nvPicPr>
                    <p:blipFill>
                      <a:blip r:embed="rId12"/>
                      <a:srcRect/>
                      <a:stretch>
                        <a:fillRect/>
                      </a:stretch>
                    </p:blipFill>
                    <p:spPr bwMode="auto">
                      <a:xfrm>
                        <a:off x="8273378" y="2903811"/>
                        <a:ext cx="204788" cy="39052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circle(in)">
                                      <p:cBhvr>
                                        <p:cTn id="25" dur="2000"/>
                                        <p:tgtEl>
                                          <p:spTgt spid="2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6" presetClass="entr" presetSubtype="16" fill="hold" grpId="0" nodeType="clickEffect" nodePh="1">
                                  <p:stCondLst>
                                    <p:cond delay="0"/>
                                  </p:stCondLst>
                                  <p:endCondLst>
                                    <p:cond evt="begin" delay="0">
                                      <p:tn val="28"/>
                                    </p:cond>
                                  </p:endCondLst>
                                  <p:childTnLst>
                                    <p:set>
                                      <p:cBhvr>
                                        <p:cTn id="29" dur="1" fill="hold">
                                          <p:stCondLst>
                                            <p:cond delay="0"/>
                                          </p:stCondLst>
                                        </p:cTn>
                                        <p:tgtEl>
                                          <p:spTgt spid="29"/>
                                        </p:tgtEl>
                                        <p:attrNameLst>
                                          <p:attrName>style.visibility</p:attrName>
                                        </p:attrNameLst>
                                      </p:cBhvr>
                                      <p:to>
                                        <p:strVal val="visible"/>
                                      </p:to>
                                    </p:set>
                                    <p:animEffect transition="in" filter="circle(in)">
                                      <p:cBhvr>
                                        <p:cTn id="30" dur="2000"/>
                                        <p:tgtEl>
                                          <p:spTgt spid="29"/>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circle(in)">
                                      <p:cBhvr>
                                        <p:cTn id="33" dur="2000"/>
                                        <p:tgtEl>
                                          <p:spTgt spid="4"/>
                                        </p:tgtEl>
                                      </p:cBhvr>
                                    </p:animEffect>
                                  </p:childTnLst>
                                </p:cTn>
                              </p:par>
                              <p:par>
                                <p:cTn id="34" presetID="6" presetClass="entr" presetSubtype="16"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circle(in)">
                                      <p:cBhvr>
                                        <p:cTn id="36" dur="2000"/>
                                        <p:tgtEl>
                                          <p:spTgt spid="21"/>
                                        </p:tgtEl>
                                      </p:cBhvr>
                                    </p:animEffect>
                                  </p:childTnLst>
                                </p:cTn>
                              </p:par>
                              <p:par>
                                <p:cTn id="37" presetID="6" presetClass="entr" presetSubtype="16"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circle(in)">
                                      <p:cBhvr>
                                        <p:cTn id="39" dur="2000"/>
                                        <p:tgtEl>
                                          <p:spTgt spid="2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6" presetClass="entr" presetSubtype="16"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circle(in)">
                                      <p:cBhvr>
                                        <p:cTn id="44" dur="2000"/>
                                        <p:tgtEl>
                                          <p:spTgt spid="20"/>
                                        </p:tgtEl>
                                      </p:cBhvr>
                                    </p:animEffect>
                                  </p:childTnLst>
                                </p:cTn>
                              </p:par>
                              <p:par>
                                <p:cTn id="45" presetID="6" presetClass="entr" presetSubtype="16" fill="hold" nodeType="with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circle(in)">
                                      <p:cBhvr>
                                        <p:cTn id="47" dur="2000"/>
                                        <p:tgtEl>
                                          <p:spTgt spid="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 calcmode="lin" valueType="num">
                                      <p:cBhvr additive="base">
                                        <p:cTn id="52" dur="500" fill="hold"/>
                                        <p:tgtEl>
                                          <p:spTgt spid="32"/>
                                        </p:tgtEl>
                                        <p:attrNameLst>
                                          <p:attrName>ppt_x</p:attrName>
                                        </p:attrNameLst>
                                      </p:cBhvr>
                                      <p:tavLst>
                                        <p:tav tm="0">
                                          <p:val>
                                            <p:strVal val="#ppt_x"/>
                                          </p:val>
                                        </p:tav>
                                        <p:tav tm="100000">
                                          <p:val>
                                            <p:strVal val="#ppt_x"/>
                                          </p:val>
                                        </p:tav>
                                      </p:tavLst>
                                    </p:anim>
                                    <p:anim calcmode="lin" valueType="num">
                                      <p:cBhvr additive="base">
                                        <p:cTn id="53"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1000"/>
                                        <p:tgtEl>
                                          <p:spTgt spid="36"/>
                                        </p:tgtEl>
                                      </p:cBhvr>
                                    </p:animEffect>
                                    <p:anim calcmode="lin" valueType="num">
                                      <p:cBhvr>
                                        <p:cTn id="59" dur="1000" fill="hold"/>
                                        <p:tgtEl>
                                          <p:spTgt spid="36"/>
                                        </p:tgtEl>
                                        <p:attrNameLst>
                                          <p:attrName>ppt_x</p:attrName>
                                        </p:attrNameLst>
                                      </p:cBhvr>
                                      <p:tavLst>
                                        <p:tav tm="0">
                                          <p:val>
                                            <p:strVal val="#ppt_x"/>
                                          </p:val>
                                        </p:tav>
                                        <p:tav tm="100000">
                                          <p:val>
                                            <p:strVal val="#ppt_x"/>
                                          </p:val>
                                        </p:tav>
                                      </p:tavLst>
                                    </p:anim>
                                    <p:anim calcmode="lin" valueType="num">
                                      <p:cBhvr>
                                        <p:cTn id="60" dur="1000" fill="hold"/>
                                        <p:tgtEl>
                                          <p:spTgt spid="36"/>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1000"/>
                                        <p:tgtEl>
                                          <p:spTgt spid="37"/>
                                        </p:tgtEl>
                                      </p:cBhvr>
                                    </p:animEffect>
                                    <p:anim calcmode="lin" valueType="num">
                                      <p:cBhvr>
                                        <p:cTn id="64" dur="1000" fill="hold"/>
                                        <p:tgtEl>
                                          <p:spTgt spid="37"/>
                                        </p:tgtEl>
                                        <p:attrNameLst>
                                          <p:attrName>ppt_x</p:attrName>
                                        </p:attrNameLst>
                                      </p:cBhvr>
                                      <p:tavLst>
                                        <p:tav tm="0">
                                          <p:val>
                                            <p:strVal val="#ppt_x"/>
                                          </p:val>
                                        </p:tav>
                                        <p:tav tm="100000">
                                          <p:val>
                                            <p:strVal val="#ppt_x"/>
                                          </p:val>
                                        </p:tav>
                                      </p:tavLst>
                                    </p:anim>
                                    <p:anim calcmode="lin" valueType="num">
                                      <p:cBhvr>
                                        <p:cTn id="65"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6" presetClass="entr" presetSubtype="16"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circle(in)">
                                      <p:cBhvr>
                                        <p:cTn id="70" dur="2000"/>
                                        <p:tgtEl>
                                          <p:spTgt spid="34"/>
                                        </p:tgtEl>
                                      </p:cBhvr>
                                    </p:animEffect>
                                  </p:childTnLst>
                                </p:cTn>
                              </p:par>
                              <p:par>
                                <p:cTn id="71" presetID="6" presetClass="entr" presetSubtype="16"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circle(in)">
                                      <p:cBhvr>
                                        <p:cTn id="73" dur="2000"/>
                                        <p:tgtEl>
                                          <p:spTgt spid="35"/>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6" presetClass="entr" presetSubtype="16" fill="hold" grpId="0" nodeType="click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circle(in)">
                                      <p:cBhvr>
                                        <p:cTn id="78"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9" grpId="0"/>
      <p:bldP spid="30" grpId="0"/>
      <p:bldP spid="31" grpId="0" animBg="1"/>
      <p:bldP spid="32" grpId="0"/>
      <p:bldP spid="33" grpId="0"/>
      <p:bldP spid="35" grpId="0"/>
      <p:bldP spid="36" grpId="0"/>
      <p:bldP spid="37"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910202" y="381954"/>
            <a:ext cx="389776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hangingPunct="0"/>
            <a:r>
              <a:rPr lang="zh-CN" altLang="en-US" sz="2800" b="1" dirty="0">
                <a:solidFill>
                  <a:srgbClr val="FF3300"/>
                </a:solidFill>
                <a:latin typeface="Calibri" panose="020F0502020204030204" pitchFamily="34" charset="0"/>
              </a:rPr>
              <a:t>练习：</a:t>
            </a:r>
            <a:r>
              <a:rPr lang="zh-CN" altLang="en-US" sz="2800" b="1" dirty="0">
                <a:solidFill>
                  <a:srgbClr val="009900"/>
                </a:solidFill>
                <a:latin typeface="Times New Roman" panose="02020603050405020304" pitchFamily="18" charset="0"/>
                <a:cs typeface="Times New Roman" panose="02020603050405020304" pitchFamily="18" charset="0"/>
              </a:rPr>
              <a:t>已知</a:t>
            </a:r>
            <a:r>
              <a:rPr lang="zh-CN" altLang="en-US" sz="2800" b="1" dirty="0">
                <a:solidFill>
                  <a:srgbClr val="009900"/>
                </a:solidFill>
                <a:latin typeface="楷体_GB2312" pitchFamily="49" charset="-122"/>
                <a:ea typeface="楷体_GB2312" pitchFamily="49" charset="-122"/>
              </a:rPr>
              <a:t>波函数</a:t>
            </a:r>
            <a:endParaRPr lang="zh-CN" altLang="en-US" sz="2800" b="1" dirty="0">
              <a:solidFill>
                <a:srgbClr val="009900"/>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543490291"/>
              </p:ext>
            </p:extLst>
          </p:nvPr>
        </p:nvGraphicFramePr>
        <p:xfrm>
          <a:off x="5807969" y="231794"/>
          <a:ext cx="2824779" cy="964654"/>
        </p:xfrm>
        <a:graphic>
          <a:graphicData uri="http://schemas.openxmlformats.org/presentationml/2006/ole">
            <mc:AlternateContent xmlns:mc="http://schemas.openxmlformats.org/markup-compatibility/2006">
              <mc:Choice xmlns:v="urn:schemas-microsoft-com:vml" Requires="v">
                <p:oleObj spid="_x0000_s51541" name="Equation" r:id="rId3" imgW="965160" imgH="330120" progId="Equation.DSMT4">
                  <p:embed/>
                </p:oleObj>
              </mc:Choice>
              <mc:Fallback>
                <p:oleObj name="Equation" r:id="rId3" imgW="965160" imgH="330120" progId="Equation.DSMT4">
                  <p:embed/>
                  <p:pic>
                    <p:nvPicPr>
                      <p:cNvPr id="0" name=""/>
                      <p:cNvPicPr>
                        <a:picLocks noChangeAspect="1" noChangeArrowheads="1"/>
                      </p:cNvPicPr>
                      <p:nvPr/>
                    </p:nvPicPr>
                    <p:blipFill>
                      <a:blip r:embed="rId4"/>
                      <a:srcRect/>
                      <a:stretch>
                        <a:fillRect/>
                      </a:stretch>
                    </p:blipFill>
                    <p:spPr bwMode="auto">
                      <a:xfrm>
                        <a:off x="5807969" y="231794"/>
                        <a:ext cx="2824779" cy="964654"/>
                      </a:xfrm>
                      <a:prstGeom prst="rect">
                        <a:avLst/>
                      </a:prstGeom>
                      <a:noFill/>
                    </p:spPr>
                  </p:pic>
                </p:oleObj>
              </mc:Fallback>
            </mc:AlternateContent>
          </a:graphicData>
        </a:graphic>
      </p:graphicFrame>
      <p:sp>
        <p:nvSpPr>
          <p:cNvPr id="4" name="矩形 3"/>
          <p:cNvSpPr/>
          <p:nvPr/>
        </p:nvSpPr>
        <p:spPr>
          <a:xfrm>
            <a:off x="2360612" y="1272280"/>
            <a:ext cx="8001314" cy="954107"/>
          </a:xfrm>
          <a:prstGeom prst="rect">
            <a:avLst/>
          </a:prstGeom>
        </p:spPr>
        <p:txBody>
          <a:bodyPr wrap="square">
            <a:spAutoFit/>
          </a:bodyPr>
          <a:lstStyle/>
          <a:p>
            <a:r>
              <a:rPr lang="zh-CN" altLang="en-US" sz="2800" b="1" dirty="0">
                <a:solidFill>
                  <a:srgbClr val="E628C2"/>
                </a:solidFill>
                <a:latin typeface="楷体_GB2312" pitchFamily="49" charset="-122"/>
                <a:ea typeface="楷体_GB2312" pitchFamily="49" charset="-122"/>
              </a:rPr>
              <a:t>式中常数</a:t>
            </a:r>
            <a:r>
              <a:rPr lang="zh-CN" altLang="en-US" sz="2800" b="1" dirty="0">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a:t>
            </a:r>
            <a:r>
              <a:rPr lang="en-US" altLang="zh-CN" sz="2800" b="1" dirty="0">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&gt;0</a:t>
            </a:r>
            <a:r>
              <a:rPr lang="zh-CN" altLang="en-US" sz="2800" b="1" dirty="0">
                <a:solidFill>
                  <a:srgbClr val="E628C2"/>
                </a:solidFill>
                <a:latin typeface="楷体_GB2312" pitchFamily="49" charset="-122"/>
                <a:ea typeface="楷体_GB2312" pitchFamily="49" charset="-122"/>
              </a:rPr>
              <a:t>。归一化常数</a:t>
            </a:r>
            <a:r>
              <a:rPr lang="en-US" altLang="zh-CN" sz="2800" b="1" dirty="0">
                <a:solidFill>
                  <a:srgbClr val="FF0000"/>
                </a:solidFill>
                <a:latin typeface="楷体_GB2312" pitchFamily="49" charset="-122"/>
                <a:ea typeface="楷体_GB2312" pitchFamily="49" charset="-122"/>
              </a:rPr>
              <a:t>A</a:t>
            </a:r>
            <a:r>
              <a:rPr lang="en-US" altLang="zh-CN" sz="2800" b="1" dirty="0">
                <a:solidFill>
                  <a:srgbClr val="E628C2"/>
                </a:solidFill>
                <a:latin typeface="楷体_GB2312" pitchFamily="49" charset="-122"/>
                <a:ea typeface="楷体_GB2312" pitchFamily="49" charset="-122"/>
              </a:rPr>
              <a:t>=______</a:t>
            </a:r>
            <a:r>
              <a:rPr lang="zh-CN" altLang="en-US" sz="2800" b="1" dirty="0">
                <a:solidFill>
                  <a:srgbClr val="E628C2"/>
                </a:solidFill>
                <a:latin typeface="楷体_GB2312" pitchFamily="49" charset="-122"/>
                <a:ea typeface="楷体_GB2312" pitchFamily="49" charset="-122"/>
              </a:rPr>
              <a:t>，</a:t>
            </a:r>
            <a:r>
              <a:rPr lang="zh-CN" altLang="en-US" sz="2800" b="1" kern="0" dirty="0">
                <a:solidFill>
                  <a:srgbClr val="FF0000"/>
                </a:solidFill>
                <a:latin typeface="Times New Roman" pitchFamily="18" charset="0"/>
                <a:ea typeface="楷体_GB2312" pitchFamily="49" charset="-122"/>
              </a:rPr>
              <a:t>概</a:t>
            </a:r>
            <a:r>
              <a:rPr lang="zh-CN" altLang="zh-CN" sz="2800" b="1" kern="0" dirty="0">
                <a:solidFill>
                  <a:srgbClr val="FF0000"/>
                </a:solidFill>
                <a:latin typeface="Times New Roman" pitchFamily="18" charset="0"/>
                <a:ea typeface="楷体_GB2312" pitchFamily="49" charset="-122"/>
              </a:rPr>
              <a:t>率密度</a:t>
            </a:r>
            <a:r>
              <a:rPr lang="en-US" altLang="zh-CN" sz="2800" b="1" kern="0" dirty="0">
                <a:solidFill>
                  <a:srgbClr val="FF0000"/>
                </a:solidFill>
                <a:latin typeface="Times New Roman" pitchFamily="18" charset="0"/>
                <a:ea typeface="楷体_GB2312" pitchFamily="49" charset="-122"/>
              </a:rPr>
              <a:t>=____</a:t>
            </a:r>
            <a:r>
              <a:rPr lang="zh-CN" altLang="en-US" sz="2800" b="1" kern="0" dirty="0">
                <a:solidFill>
                  <a:srgbClr val="FF0000"/>
                </a:solidFill>
                <a:latin typeface="Times New Roman" pitchFamily="18" charset="0"/>
                <a:ea typeface="楷体_GB2312" pitchFamily="49" charset="-122"/>
              </a:rPr>
              <a:t>，最大概</a:t>
            </a:r>
            <a:r>
              <a:rPr lang="zh-CN" altLang="zh-CN" sz="2800" b="1" kern="0" dirty="0">
                <a:solidFill>
                  <a:srgbClr val="FF0000"/>
                </a:solidFill>
                <a:latin typeface="Times New Roman" pitchFamily="18" charset="0"/>
                <a:ea typeface="楷体_GB2312" pitchFamily="49" charset="-122"/>
              </a:rPr>
              <a:t>率密度</a:t>
            </a:r>
            <a:r>
              <a:rPr lang="en-US" altLang="zh-CN" sz="2800" b="1" kern="0" dirty="0">
                <a:solidFill>
                  <a:srgbClr val="FF0000"/>
                </a:solidFill>
                <a:latin typeface="Times New Roman" pitchFamily="18" charset="0"/>
                <a:ea typeface="楷体_GB2312" pitchFamily="49" charset="-122"/>
              </a:rPr>
              <a:t>=____ </a:t>
            </a:r>
            <a:r>
              <a:rPr lang="zh-CN" altLang="en-US" sz="2800" b="1" dirty="0">
                <a:solidFill>
                  <a:srgbClr val="E628C2"/>
                </a:solidFill>
                <a:latin typeface="楷体_GB2312" pitchFamily="49" charset="-122"/>
                <a:ea typeface="楷体_GB2312" pitchFamily="49" charset="-122"/>
              </a:rPr>
              <a:t>。</a:t>
            </a:r>
            <a:endParaRPr lang="zh-CN" altLang="en-US" sz="2800" dirty="0"/>
          </a:p>
        </p:txBody>
      </p:sp>
      <p:sp>
        <p:nvSpPr>
          <p:cNvPr id="5" name="矩形 4"/>
          <p:cNvSpPr/>
          <p:nvPr/>
        </p:nvSpPr>
        <p:spPr>
          <a:xfrm>
            <a:off x="2377293" y="2312661"/>
            <a:ext cx="1988045" cy="523220"/>
          </a:xfrm>
          <a:prstGeom prst="rect">
            <a:avLst/>
          </a:prstGeom>
        </p:spPr>
        <p:txBody>
          <a:bodyPr wrap="none">
            <a:spAutoFit/>
          </a:bodyPr>
          <a:lstStyle/>
          <a:p>
            <a:r>
              <a:rPr lang="zh-CN" altLang="zh-CN" sz="2800" b="1" kern="100" dirty="0">
                <a:solidFill>
                  <a:srgbClr val="0000FF"/>
                </a:solidFill>
                <a:latin typeface="Times New Roman" panose="02020603050405020304" pitchFamily="18" charset="0"/>
                <a:cs typeface="Times New Roman" panose="02020603050405020304" pitchFamily="18" charset="0"/>
              </a:rPr>
              <a:t>归一化条件</a:t>
            </a:r>
            <a:endParaRPr lang="zh-CN" altLang="en-US" sz="2800" b="1" dirty="0">
              <a:solidFill>
                <a:srgbClr val="0000FF"/>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650058421"/>
              </p:ext>
            </p:extLst>
          </p:nvPr>
        </p:nvGraphicFramePr>
        <p:xfrm>
          <a:off x="2739244" y="3239763"/>
          <a:ext cx="7108825" cy="1069975"/>
        </p:xfrm>
        <a:graphic>
          <a:graphicData uri="http://schemas.openxmlformats.org/presentationml/2006/ole">
            <mc:AlternateContent xmlns:mc="http://schemas.openxmlformats.org/markup-compatibility/2006">
              <mc:Choice xmlns:v="urn:schemas-microsoft-com:vml" Requires="v">
                <p:oleObj spid="_x0000_s51542" name="Equation" r:id="rId5" imgW="2590560" imgH="393480" progId="Equation.DSMT4">
                  <p:embed/>
                </p:oleObj>
              </mc:Choice>
              <mc:Fallback>
                <p:oleObj name="Equation" r:id="rId5" imgW="2590560" imgH="393480" progId="Equation.DSMT4">
                  <p:embed/>
                  <p:pic>
                    <p:nvPicPr>
                      <p:cNvPr id="0" name="Object 1"/>
                      <p:cNvPicPr>
                        <a:picLocks noChangeAspect="1" noChangeArrowheads="1"/>
                      </p:cNvPicPr>
                      <p:nvPr/>
                    </p:nvPicPr>
                    <p:blipFill>
                      <a:blip r:embed="rId6"/>
                      <a:srcRect/>
                      <a:stretch>
                        <a:fillRect/>
                      </a:stretch>
                    </p:blipFill>
                    <p:spPr bwMode="auto">
                      <a:xfrm>
                        <a:off x="2739244" y="3239763"/>
                        <a:ext cx="7108825" cy="1069975"/>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909449452"/>
              </p:ext>
            </p:extLst>
          </p:nvPr>
        </p:nvGraphicFramePr>
        <p:xfrm>
          <a:off x="2286401" y="4543367"/>
          <a:ext cx="4503738" cy="1028700"/>
        </p:xfrm>
        <a:graphic>
          <a:graphicData uri="http://schemas.openxmlformats.org/presentationml/2006/ole">
            <mc:AlternateContent xmlns:mc="http://schemas.openxmlformats.org/markup-compatibility/2006">
              <mc:Choice xmlns:v="urn:schemas-microsoft-com:vml" Requires="v">
                <p:oleObj spid="_x0000_s51543" name="Equation" r:id="rId7" imgW="1714320" imgH="393480" progId="Equation.DSMT4">
                  <p:embed/>
                </p:oleObj>
              </mc:Choice>
              <mc:Fallback>
                <p:oleObj name="Equation" r:id="rId7" imgW="1714320" imgH="393480" progId="Equation.DSMT4">
                  <p:embed/>
                  <p:pic>
                    <p:nvPicPr>
                      <p:cNvPr id="0" name="Object 3"/>
                      <p:cNvPicPr>
                        <a:picLocks noChangeAspect="1" noChangeArrowheads="1"/>
                      </p:cNvPicPr>
                      <p:nvPr/>
                    </p:nvPicPr>
                    <p:blipFill>
                      <a:blip r:embed="rId8"/>
                      <a:srcRect/>
                      <a:stretch>
                        <a:fillRect/>
                      </a:stretch>
                    </p:blipFill>
                    <p:spPr bwMode="auto">
                      <a:xfrm>
                        <a:off x="2286401" y="4543367"/>
                        <a:ext cx="4503738" cy="1028700"/>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424978479"/>
              </p:ext>
            </p:extLst>
          </p:nvPr>
        </p:nvGraphicFramePr>
        <p:xfrm>
          <a:off x="7649380" y="2184075"/>
          <a:ext cx="2425700" cy="849312"/>
        </p:xfrm>
        <a:graphic>
          <a:graphicData uri="http://schemas.openxmlformats.org/presentationml/2006/ole">
            <mc:AlternateContent xmlns:mc="http://schemas.openxmlformats.org/markup-compatibility/2006">
              <mc:Choice xmlns:v="urn:schemas-microsoft-com:vml" Requires="v">
                <p:oleObj spid="_x0000_s51544" name="Equation" r:id="rId9" imgW="965160" imgH="330120" progId="Equation.DSMT4">
                  <p:embed/>
                </p:oleObj>
              </mc:Choice>
              <mc:Fallback>
                <p:oleObj name="Equation" r:id="rId9" imgW="965160" imgH="330120" progId="Equation.DSMT4">
                  <p:embed/>
                  <p:pic>
                    <p:nvPicPr>
                      <p:cNvPr id="0" name="Object 5"/>
                      <p:cNvPicPr>
                        <a:picLocks noChangeAspect="1" noChangeArrowheads="1"/>
                      </p:cNvPicPr>
                      <p:nvPr/>
                    </p:nvPicPr>
                    <p:blipFill>
                      <a:blip r:embed="rId10"/>
                      <a:srcRect/>
                      <a:stretch>
                        <a:fillRect/>
                      </a:stretch>
                    </p:blipFill>
                    <p:spPr bwMode="auto">
                      <a:xfrm>
                        <a:off x="7649380" y="2184075"/>
                        <a:ext cx="2425700" cy="849312"/>
                      </a:xfrm>
                      <a:prstGeom prst="rect">
                        <a:avLst/>
                      </a:prstGeom>
                      <a:solidFill>
                        <a:srgbClr val="FFFF00"/>
                      </a:solid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591099805"/>
              </p:ext>
            </p:extLst>
          </p:nvPr>
        </p:nvGraphicFramePr>
        <p:xfrm>
          <a:off x="7680176" y="4385569"/>
          <a:ext cx="1892990" cy="1344297"/>
        </p:xfrm>
        <a:graphic>
          <a:graphicData uri="http://schemas.openxmlformats.org/presentationml/2006/ole">
            <mc:AlternateContent xmlns:mc="http://schemas.openxmlformats.org/markup-compatibility/2006">
              <mc:Choice xmlns:v="urn:schemas-microsoft-com:vml" Requires="v">
                <p:oleObj spid="_x0000_s51545" name="Equation" r:id="rId11" imgW="660113" imgH="469696" progId="Equation.DSMT4">
                  <p:embed/>
                </p:oleObj>
              </mc:Choice>
              <mc:Fallback>
                <p:oleObj name="Equation" r:id="rId11" imgW="660113" imgH="469696" progId="Equation.DSMT4">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0176" y="4385569"/>
                        <a:ext cx="1892990" cy="1344297"/>
                      </a:xfrm>
                      <a:prstGeom prst="rect">
                        <a:avLst/>
                      </a:prstGeom>
                      <a:noFill/>
                    </p:spPr>
                  </p:pic>
                </p:oleObj>
              </mc:Fallback>
            </mc:AlternateContent>
          </a:graphicData>
        </a:graphic>
      </p:graphicFrame>
      <p:sp>
        <p:nvSpPr>
          <p:cNvPr id="14" name="Rectangle 9"/>
          <p:cNvSpPr>
            <a:spLocks noChangeArrowheads="1"/>
          </p:cNvSpPr>
          <p:nvPr/>
        </p:nvSpPr>
        <p:spPr bwMode="auto">
          <a:xfrm>
            <a:off x="1524000" y="2820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 name="Object 3"/>
          <p:cNvGraphicFramePr>
            <a:graphicFrameLocks noChangeAspect="1"/>
          </p:cNvGraphicFramePr>
          <p:nvPr>
            <p:extLst>
              <p:ext uri="{D42A27DB-BD31-4B8C-83A1-F6EECF244321}">
                <p14:modId xmlns:p14="http://schemas.microsoft.com/office/powerpoint/2010/main" val="1372053660"/>
              </p:ext>
            </p:extLst>
          </p:nvPr>
        </p:nvGraphicFramePr>
        <p:xfrm>
          <a:off x="4402330" y="2226386"/>
          <a:ext cx="2811277" cy="931390"/>
        </p:xfrm>
        <a:graphic>
          <a:graphicData uri="http://schemas.openxmlformats.org/presentationml/2006/ole">
            <mc:AlternateContent xmlns:mc="http://schemas.openxmlformats.org/markup-compatibility/2006">
              <mc:Choice xmlns:v="urn:schemas-microsoft-com:vml" Requires="v">
                <p:oleObj spid="_x0000_s51546" name="公式" r:id="rId13" imgW="990360" imgH="330120" progId="Equation.3">
                  <p:embed/>
                </p:oleObj>
              </mc:Choice>
              <mc:Fallback>
                <p:oleObj name="公式" r:id="rId13" imgW="990360" imgH="330120" progId="Equation.3">
                  <p:embed/>
                  <p:pic>
                    <p:nvPicPr>
                      <p:cNvPr id="0" name=""/>
                      <p:cNvPicPr>
                        <a:picLocks noChangeAspect="1" noChangeArrowheads="1"/>
                      </p:cNvPicPr>
                      <p:nvPr/>
                    </p:nvPicPr>
                    <p:blipFill>
                      <a:blip r:embed="rId14"/>
                      <a:srcRect/>
                      <a:stretch>
                        <a:fillRect/>
                      </a:stretch>
                    </p:blipFill>
                    <p:spPr bwMode="auto">
                      <a:xfrm>
                        <a:off x="4402330" y="2226386"/>
                        <a:ext cx="2811277" cy="931390"/>
                      </a:xfrm>
                      <a:prstGeom prst="rect">
                        <a:avLst/>
                      </a:prstGeom>
                      <a:noFill/>
                      <a:ln>
                        <a:noFill/>
                      </a:ln>
                      <a:effectLs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093876051"/>
              </p:ext>
            </p:extLst>
          </p:nvPr>
        </p:nvGraphicFramePr>
        <p:xfrm>
          <a:off x="4078190" y="5474757"/>
          <a:ext cx="3135416" cy="1341706"/>
        </p:xfrm>
        <a:graphic>
          <a:graphicData uri="http://schemas.openxmlformats.org/presentationml/2006/ole">
            <mc:AlternateContent xmlns:mc="http://schemas.openxmlformats.org/markup-compatibility/2006">
              <mc:Choice xmlns:v="urn:schemas-microsoft-com:vml" Requires="v">
                <p:oleObj spid="_x0000_s51547" name="Equation" r:id="rId15" imgW="977760" imgH="419040" progId="Equation.DSMT4">
                  <p:embed/>
                </p:oleObj>
              </mc:Choice>
              <mc:Fallback>
                <p:oleObj name="Equation" r:id="rId15" imgW="977760" imgH="419040" progId="Equation.DSMT4">
                  <p:embed/>
                  <p:pic>
                    <p:nvPicPr>
                      <p:cNvPr id="3" name="对象 2"/>
                      <p:cNvPicPr>
                        <a:picLocks noChangeAspect="1" noChangeArrowheads="1"/>
                      </p:cNvPicPr>
                      <p:nvPr/>
                    </p:nvPicPr>
                    <p:blipFill>
                      <a:blip r:embed="rId16"/>
                      <a:srcRect/>
                      <a:stretch>
                        <a:fillRect/>
                      </a:stretch>
                    </p:blipFill>
                    <p:spPr bwMode="auto">
                      <a:xfrm>
                        <a:off x="4078190" y="5474757"/>
                        <a:ext cx="3135416" cy="1341706"/>
                      </a:xfrm>
                      <a:prstGeom prst="rect">
                        <a:avLst/>
                      </a:prstGeom>
                      <a:noFill/>
                    </p:spPr>
                  </p:pic>
                </p:oleObj>
              </mc:Fallback>
            </mc:AlternateContent>
          </a:graphicData>
        </a:graphic>
      </p:graphicFrame>
    </p:spTree>
    <p:extLst>
      <p:ext uri="{BB962C8B-B14F-4D97-AF65-F5344CB8AC3E}">
        <p14:creationId xmlns:p14="http://schemas.microsoft.com/office/powerpoint/2010/main" val="193581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circle(in)">
                                      <p:cBhvr>
                                        <p:cTn id="13" dur="20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1000" fill="hold"/>
                                        <p:tgtEl>
                                          <p:spTgt spid="9"/>
                                        </p:tgtEl>
                                        <p:attrNameLst>
                                          <p:attrName>ppt_w</p:attrName>
                                        </p:attrNameLst>
                                      </p:cBhvr>
                                      <p:tavLst>
                                        <p:tav tm="0">
                                          <p:val>
                                            <p:fltVal val="0"/>
                                          </p:val>
                                        </p:tav>
                                        <p:tav tm="100000">
                                          <p:val>
                                            <p:strVal val="#ppt_w"/>
                                          </p:val>
                                        </p:tav>
                                      </p:tavLst>
                                    </p:anim>
                                    <p:anim calcmode="lin" valueType="num">
                                      <p:cBhvr>
                                        <p:cTn id="25" dur="1000" fill="hold"/>
                                        <p:tgtEl>
                                          <p:spTgt spid="9"/>
                                        </p:tgtEl>
                                        <p:attrNameLst>
                                          <p:attrName>ppt_h</p:attrName>
                                        </p:attrNameLst>
                                      </p:cBhvr>
                                      <p:tavLst>
                                        <p:tav tm="0">
                                          <p:val>
                                            <p:fltVal val="0"/>
                                          </p:val>
                                        </p:tav>
                                        <p:tav tm="100000">
                                          <p:val>
                                            <p:strVal val="#ppt_h"/>
                                          </p:val>
                                        </p:tav>
                                      </p:tavLst>
                                    </p:anim>
                                    <p:anim calcmode="lin" valueType="num">
                                      <p:cBhvr>
                                        <p:cTn id="26" dur="1000" fill="hold"/>
                                        <p:tgtEl>
                                          <p:spTgt spid="9"/>
                                        </p:tgtEl>
                                        <p:attrNameLst>
                                          <p:attrName>style.rotation</p:attrName>
                                        </p:attrNameLst>
                                      </p:cBhvr>
                                      <p:tavLst>
                                        <p:tav tm="0">
                                          <p:val>
                                            <p:fltVal val="90"/>
                                          </p:val>
                                        </p:tav>
                                        <p:tav tm="100000">
                                          <p:val>
                                            <p:fltVal val="0"/>
                                          </p:val>
                                        </p:tav>
                                      </p:tavLst>
                                    </p:anim>
                                    <p:animEffect transition="in" filter="fade">
                                      <p:cBhvr>
                                        <p:cTn id="27" dur="1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910202" y="381954"/>
            <a:ext cx="44782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hangingPunct="0"/>
            <a:r>
              <a:rPr lang="zh-CN" altLang="en-US" sz="2800" b="1" dirty="0">
                <a:solidFill>
                  <a:srgbClr val="FF3300"/>
                </a:solidFill>
                <a:latin typeface="Calibri" panose="020F0502020204030204" pitchFamily="34" charset="0"/>
              </a:rPr>
              <a:t>练习：</a:t>
            </a:r>
            <a:r>
              <a:rPr lang="zh-CN" altLang="en-US" sz="2800" b="1" dirty="0">
                <a:solidFill>
                  <a:srgbClr val="009900"/>
                </a:solidFill>
                <a:latin typeface="Times New Roman" panose="02020603050405020304" pitchFamily="18" charset="0"/>
                <a:cs typeface="Times New Roman" panose="02020603050405020304" pitchFamily="18" charset="0"/>
              </a:rPr>
              <a:t>已知不为</a:t>
            </a:r>
            <a:r>
              <a:rPr lang="en-US" altLang="zh-CN" sz="2800" b="1" dirty="0">
                <a:solidFill>
                  <a:srgbClr val="FF0000"/>
                </a:solidFill>
                <a:latin typeface="Times New Roman" panose="02020603050405020304" pitchFamily="18" charset="0"/>
                <a:cs typeface="Times New Roman" panose="02020603050405020304" pitchFamily="18" charset="0"/>
              </a:rPr>
              <a:t>0</a:t>
            </a:r>
            <a:r>
              <a:rPr lang="zh-CN" altLang="en-US" sz="2800" b="1" dirty="0">
                <a:solidFill>
                  <a:srgbClr val="009900"/>
                </a:solidFill>
                <a:latin typeface="Times New Roman" panose="02020603050405020304" pitchFamily="18" charset="0"/>
                <a:cs typeface="Times New Roman" panose="02020603050405020304" pitchFamily="18" charset="0"/>
              </a:rPr>
              <a:t>的</a:t>
            </a:r>
            <a:r>
              <a:rPr lang="zh-CN" altLang="en-US" sz="2800" b="1" dirty="0">
                <a:solidFill>
                  <a:srgbClr val="009900"/>
                </a:solidFill>
                <a:latin typeface="楷体_GB2312" pitchFamily="49" charset="-122"/>
                <a:ea typeface="楷体_GB2312" pitchFamily="49" charset="-122"/>
              </a:rPr>
              <a:t>波函数</a:t>
            </a:r>
            <a:endParaRPr lang="zh-CN" altLang="en-US" sz="2800" b="1" dirty="0">
              <a:solidFill>
                <a:srgbClr val="009900"/>
              </a:solidFill>
            </a:endParaRPr>
          </a:p>
        </p:txBody>
      </p:sp>
      <p:sp>
        <p:nvSpPr>
          <p:cNvPr id="3" name="矩形 2"/>
          <p:cNvSpPr/>
          <p:nvPr/>
        </p:nvSpPr>
        <p:spPr>
          <a:xfrm>
            <a:off x="2377628" y="1104875"/>
            <a:ext cx="8038852" cy="954107"/>
          </a:xfrm>
          <a:prstGeom prst="rect">
            <a:avLst/>
          </a:prstGeom>
        </p:spPr>
        <p:txBody>
          <a:bodyPr wrap="square">
            <a:spAutoFit/>
          </a:bodyPr>
          <a:lstStyle/>
          <a:p>
            <a:r>
              <a:rPr lang="zh-CN" altLang="en-US" sz="2800" b="1" dirty="0">
                <a:solidFill>
                  <a:srgbClr val="E628C2"/>
                </a:solidFill>
                <a:latin typeface="楷体_GB2312" pitchFamily="49" charset="-122"/>
                <a:ea typeface="楷体_GB2312" pitchFamily="49" charset="-122"/>
              </a:rPr>
              <a:t>式</a:t>
            </a:r>
            <a:r>
              <a:rPr lang="zh-CN" altLang="en-US" sz="2800" b="1" dirty="0" smtClean="0">
                <a:solidFill>
                  <a:srgbClr val="E628C2"/>
                </a:solidFill>
                <a:latin typeface="楷体_GB2312" pitchFamily="49" charset="-122"/>
                <a:ea typeface="楷体_GB2312" pitchFamily="49" charset="-122"/>
              </a:rPr>
              <a:t>中常</a:t>
            </a:r>
            <a:r>
              <a:rPr lang="zh-CN" altLang="en-US" sz="2800" b="1" dirty="0">
                <a:solidFill>
                  <a:srgbClr val="E628C2"/>
                </a:solidFill>
                <a:latin typeface="楷体_GB2312" pitchFamily="49" charset="-122"/>
                <a:ea typeface="楷体_GB2312" pitchFamily="49" charset="-122"/>
              </a:rPr>
              <a:t>数</a:t>
            </a:r>
            <a:r>
              <a:rPr lang="zh-CN" altLang="en-US" sz="2800" b="1" dirty="0">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a:t>
            </a:r>
            <a:r>
              <a:rPr lang="en-US" altLang="zh-CN" sz="2800" b="1" dirty="0">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&gt;0</a:t>
            </a:r>
            <a:r>
              <a:rPr lang="zh-CN" altLang="en-US" sz="2800" b="1" dirty="0">
                <a:solidFill>
                  <a:srgbClr val="E628C2"/>
                </a:solidFill>
                <a:latin typeface="楷体_GB2312" pitchFamily="49" charset="-122"/>
                <a:ea typeface="楷体_GB2312" pitchFamily="49" charset="-122"/>
              </a:rPr>
              <a:t>。归一化</a:t>
            </a:r>
            <a:r>
              <a:rPr lang="zh-CN" altLang="en-US" sz="2800" b="1" dirty="0">
                <a:solidFill>
                  <a:srgbClr val="009900"/>
                </a:solidFill>
                <a:latin typeface="楷体_GB2312" pitchFamily="49" charset="-122"/>
                <a:ea typeface="楷体_GB2312" pitchFamily="49" charset="-122"/>
              </a:rPr>
              <a:t>波函数</a:t>
            </a:r>
            <a:r>
              <a:rPr lang="en-US" altLang="zh-CN" sz="2800" b="1" dirty="0">
                <a:solidFill>
                  <a:srgbClr val="E628C2"/>
                </a:solidFill>
                <a:latin typeface="楷体_GB2312" pitchFamily="49" charset="-122"/>
                <a:ea typeface="楷体_GB2312" pitchFamily="49" charset="-122"/>
              </a:rPr>
              <a:t>=____</a:t>
            </a:r>
            <a:r>
              <a:rPr lang="zh-CN" altLang="en-US" sz="2800" b="1" dirty="0">
                <a:solidFill>
                  <a:srgbClr val="E628C2"/>
                </a:solidFill>
                <a:latin typeface="楷体_GB2312" pitchFamily="49" charset="-122"/>
                <a:ea typeface="楷体_GB2312" pitchFamily="49" charset="-122"/>
              </a:rPr>
              <a:t>，</a:t>
            </a:r>
            <a:endParaRPr lang="en-US" altLang="zh-CN" sz="2800" b="1" dirty="0">
              <a:solidFill>
                <a:srgbClr val="E628C2"/>
              </a:solidFill>
              <a:latin typeface="楷体_GB2312" pitchFamily="49" charset="-122"/>
              <a:ea typeface="楷体_GB2312" pitchFamily="49" charset="-122"/>
            </a:endParaRPr>
          </a:p>
          <a:p>
            <a:r>
              <a:rPr lang="zh-CN" altLang="en-US" sz="2800" b="1" kern="0" dirty="0">
                <a:solidFill>
                  <a:srgbClr val="FF0000"/>
                </a:solidFill>
                <a:latin typeface="Times New Roman" pitchFamily="18" charset="0"/>
                <a:ea typeface="楷体_GB2312" pitchFamily="49" charset="-122"/>
              </a:rPr>
              <a:t>概</a:t>
            </a:r>
            <a:r>
              <a:rPr lang="zh-CN" altLang="zh-CN" sz="2800" b="1" kern="0" dirty="0">
                <a:solidFill>
                  <a:srgbClr val="FF0000"/>
                </a:solidFill>
                <a:latin typeface="Times New Roman" pitchFamily="18" charset="0"/>
                <a:ea typeface="楷体_GB2312" pitchFamily="49" charset="-122"/>
              </a:rPr>
              <a:t>率密度</a:t>
            </a:r>
            <a:r>
              <a:rPr lang="en-US" altLang="zh-CN" sz="2800" b="1" kern="0" dirty="0">
                <a:solidFill>
                  <a:srgbClr val="FF0000"/>
                </a:solidFill>
                <a:latin typeface="Times New Roman" pitchFamily="18" charset="0"/>
                <a:ea typeface="楷体_GB2312" pitchFamily="49" charset="-122"/>
              </a:rPr>
              <a:t>=____,                          </a:t>
            </a:r>
            <a:r>
              <a:rPr lang="zh-CN" altLang="en-US" sz="2800" b="1" kern="0" dirty="0">
                <a:solidFill>
                  <a:srgbClr val="FF0000"/>
                </a:solidFill>
                <a:latin typeface="Times New Roman" pitchFamily="18" charset="0"/>
                <a:ea typeface="楷体_GB2312" pitchFamily="49" charset="-122"/>
              </a:rPr>
              <a:t>之间的</a:t>
            </a:r>
            <a:r>
              <a:rPr lang="zh-CN" altLang="en-US" sz="2800" b="1" kern="0" dirty="0">
                <a:solidFill>
                  <a:srgbClr val="0000FF"/>
                </a:solidFill>
                <a:latin typeface="Times New Roman" pitchFamily="18" charset="0"/>
                <a:ea typeface="楷体_GB2312" pitchFamily="49" charset="-122"/>
              </a:rPr>
              <a:t>概</a:t>
            </a:r>
            <a:r>
              <a:rPr lang="zh-CN" altLang="zh-CN" sz="2800" b="1" kern="0" dirty="0">
                <a:solidFill>
                  <a:srgbClr val="0000FF"/>
                </a:solidFill>
                <a:latin typeface="Times New Roman" pitchFamily="18" charset="0"/>
                <a:ea typeface="楷体_GB2312" pitchFamily="49" charset="-122"/>
              </a:rPr>
              <a:t>率</a:t>
            </a:r>
            <a:r>
              <a:rPr lang="en-US" altLang="zh-CN" sz="2800" b="1" kern="0" dirty="0">
                <a:solidFill>
                  <a:srgbClr val="0000FF"/>
                </a:solidFill>
                <a:latin typeface="Times New Roman" pitchFamily="18" charset="0"/>
                <a:ea typeface="楷体_GB2312" pitchFamily="49" charset="-122"/>
              </a:rPr>
              <a:t>=____</a:t>
            </a:r>
            <a:r>
              <a:rPr lang="zh-CN" altLang="en-US" sz="2800" b="1" kern="0" dirty="0">
                <a:solidFill>
                  <a:srgbClr val="0000FF"/>
                </a:solidFill>
                <a:latin typeface="Times New Roman" pitchFamily="18" charset="0"/>
                <a:ea typeface="楷体_GB2312" pitchFamily="49" charset="-122"/>
              </a:rPr>
              <a:t>。</a:t>
            </a:r>
            <a:endParaRPr lang="zh-CN" altLang="en-US" sz="2800" dirty="0">
              <a:solidFill>
                <a:srgbClr val="0000FF"/>
              </a:solidFill>
            </a:endParaRPr>
          </a:p>
        </p:txBody>
      </p:sp>
      <p:sp>
        <p:nvSpPr>
          <p:cNvPr id="5" name="矩形 4"/>
          <p:cNvSpPr/>
          <p:nvPr/>
        </p:nvSpPr>
        <p:spPr>
          <a:xfrm>
            <a:off x="2306016" y="2297249"/>
            <a:ext cx="1988045" cy="523220"/>
          </a:xfrm>
          <a:prstGeom prst="rect">
            <a:avLst/>
          </a:prstGeom>
        </p:spPr>
        <p:txBody>
          <a:bodyPr wrap="none">
            <a:spAutoFit/>
          </a:bodyPr>
          <a:lstStyle/>
          <a:p>
            <a:r>
              <a:rPr lang="zh-CN" altLang="zh-CN" sz="2800" b="1" kern="100" dirty="0">
                <a:solidFill>
                  <a:srgbClr val="009900"/>
                </a:solidFill>
                <a:latin typeface="Times New Roman" panose="02020603050405020304" pitchFamily="18" charset="0"/>
                <a:cs typeface="Times New Roman" panose="02020603050405020304" pitchFamily="18" charset="0"/>
              </a:rPr>
              <a:t>归一化条件</a:t>
            </a:r>
            <a:endParaRPr lang="zh-CN" altLang="en-US" sz="2800" b="1" dirty="0">
              <a:solidFill>
                <a:srgbClr val="009900"/>
              </a:solidFill>
            </a:endParaRPr>
          </a:p>
        </p:txBody>
      </p:sp>
      <p:graphicFrame>
        <p:nvGraphicFramePr>
          <p:cNvPr id="6" name="Object 3"/>
          <p:cNvGraphicFramePr>
            <a:graphicFrameLocks noChangeAspect="1"/>
          </p:cNvGraphicFramePr>
          <p:nvPr>
            <p:extLst>
              <p:ext uri="{D42A27DB-BD31-4B8C-83A1-F6EECF244321}">
                <p14:modId xmlns:p14="http://schemas.microsoft.com/office/powerpoint/2010/main" val="796013732"/>
              </p:ext>
            </p:extLst>
          </p:nvPr>
        </p:nvGraphicFramePr>
        <p:xfrm>
          <a:off x="5064464" y="2148202"/>
          <a:ext cx="2347912" cy="777875"/>
        </p:xfrm>
        <a:graphic>
          <a:graphicData uri="http://schemas.openxmlformats.org/presentationml/2006/ole">
            <mc:AlternateContent xmlns:mc="http://schemas.openxmlformats.org/markup-compatibility/2006">
              <mc:Choice xmlns:v="urn:schemas-microsoft-com:vml" Requires="v">
                <p:oleObj spid="_x0000_s55703" name="公式" r:id="rId3" imgW="990360" imgH="330120" progId="Equation.3">
                  <p:embed/>
                </p:oleObj>
              </mc:Choice>
              <mc:Fallback>
                <p:oleObj name="公式" r:id="rId3" imgW="990360" imgH="330120" progId="Equation.3">
                  <p:embed/>
                  <p:pic>
                    <p:nvPicPr>
                      <p:cNvPr id="0" name=""/>
                      <p:cNvPicPr>
                        <a:picLocks noChangeAspect="1" noChangeArrowheads="1"/>
                      </p:cNvPicPr>
                      <p:nvPr/>
                    </p:nvPicPr>
                    <p:blipFill>
                      <a:blip r:embed="rId4"/>
                      <a:srcRect/>
                      <a:stretch>
                        <a:fillRect/>
                      </a:stretch>
                    </p:blipFill>
                    <p:spPr bwMode="auto">
                      <a:xfrm>
                        <a:off x="5064464" y="2148202"/>
                        <a:ext cx="2347912"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851862275"/>
              </p:ext>
            </p:extLst>
          </p:nvPr>
        </p:nvGraphicFramePr>
        <p:xfrm>
          <a:off x="6207125" y="384175"/>
          <a:ext cx="3805238" cy="552450"/>
        </p:xfrm>
        <a:graphic>
          <a:graphicData uri="http://schemas.openxmlformats.org/presentationml/2006/ole">
            <mc:AlternateContent xmlns:mc="http://schemas.openxmlformats.org/markup-compatibility/2006">
              <mc:Choice xmlns:v="urn:schemas-microsoft-com:vml" Requires="v">
                <p:oleObj spid="_x0000_s55704" name="公式" r:id="rId5" imgW="1498320" imgH="215640" progId="Equation.3">
                  <p:embed/>
                </p:oleObj>
              </mc:Choice>
              <mc:Fallback>
                <p:oleObj name="公式" r:id="rId5" imgW="1498320" imgH="215640" progId="Equation.3">
                  <p:embed/>
                  <p:pic>
                    <p:nvPicPr>
                      <p:cNvPr id="0" name=""/>
                      <p:cNvPicPr>
                        <a:picLocks noChangeAspect="1" noChangeArrowheads="1"/>
                      </p:cNvPicPr>
                      <p:nvPr/>
                    </p:nvPicPr>
                    <p:blipFill>
                      <a:blip r:embed="rId6"/>
                      <a:srcRect/>
                      <a:stretch>
                        <a:fillRect/>
                      </a:stretch>
                    </p:blipFill>
                    <p:spPr bwMode="auto">
                      <a:xfrm>
                        <a:off x="6207125" y="384175"/>
                        <a:ext cx="3805238" cy="552450"/>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507780993"/>
              </p:ext>
            </p:extLst>
          </p:nvPr>
        </p:nvGraphicFramePr>
        <p:xfrm>
          <a:off x="2663923" y="3058618"/>
          <a:ext cx="5191126" cy="896938"/>
        </p:xfrm>
        <a:graphic>
          <a:graphicData uri="http://schemas.openxmlformats.org/presentationml/2006/ole">
            <mc:AlternateContent xmlns:mc="http://schemas.openxmlformats.org/markup-compatibility/2006">
              <mc:Choice xmlns:v="urn:schemas-microsoft-com:vml" Requires="v">
                <p:oleObj spid="_x0000_s55705" name="公式" r:id="rId7" imgW="1892160" imgH="330120" progId="Equation.3">
                  <p:embed/>
                </p:oleObj>
              </mc:Choice>
              <mc:Fallback>
                <p:oleObj name="公式" r:id="rId7" imgW="1892160" imgH="330120" progId="Equation.3">
                  <p:embed/>
                  <p:pic>
                    <p:nvPicPr>
                      <p:cNvPr id="0" name=""/>
                      <p:cNvPicPr>
                        <a:picLocks noChangeAspect="1" noChangeArrowheads="1"/>
                      </p:cNvPicPr>
                      <p:nvPr/>
                    </p:nvPicPr>
                    <p:blipFill>
                      <a:blip r:embed="rId8"/>
                      <a:srcRect/>
                      <a:stretch>
                        <a:fillRect/>
                      </a:stretch>
                    </p:blipFill>
                    <p:spPr bwMode="auto">
                      <a:xfrm>
                        <a:off x="2663923" y="3058618"/>
                        <a:ext cx="5191126" cy="896938"/>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377130691"/>
              </p:ext>
            </p:extLst>
          </p:nvPr>
        </p:nvGraphicFramePr>
        <p:xfrm>
          <a:off x="7863760" y="2972100"/>
          <a:ext cx="1462088" cy="1069975"/>
        </p:xfrm>
        <a:graphic>
          <a:graphicData uri="http://schemas.openxmlformats.org/presentationml/2006/ole">
            <mc:AlternateContent xmlns:mc="http://schemas.openxmlformats.org/markup-compatibility/2006">
              <mc:Choice xmlns:v="urn:schemas-microsoft-com:vml" Requires="v">
                <p:oleObj spid="_x0000_s55706" name="公式" r:id="rId9" imgW="533160" imgH="393480" progId="Equation.3">
                  <p:embed/>
                </p:oleObj>
              </mc:Choice>
              <mc:Fallback>
                <p:oleObj name="公式" r:id="rId9" imgW="533160" imgH="393480" progId="Equation.3">
                  <p:embed/>
                  <p:pic>
                    <p:nvPicPr>
                      <p:cNvPr id="0" name=""/>
                      <p:cNvPicPr>
                        <a:picLocks noChangeAspect="1" noChangeArrowheads="1"/>
                      </p:cNvPicPr>
                      <p:nvPr/>
                    </p:nvPicPr>
                    <p:blipFill>
                      <a:blip r:embed="rId10"/>
                      <a:srcRect/>
                      <a:stretch>
                        <a:fillRect/>
                      </a:stretch>
                    </p:blipFill>
                    <p:spPr bwMode="auto">
                      <a:xfrm>
                        <a:off x="7863760" y="2972100"/>
                        <a:ext cx="1462088" cy="1069975"/>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697853252"/>
              </p:ext>
            </p:extLst>
          </p:nvPr>
        </p:nvGraphicFramePr>
        <p:xfrm>
          <a:off x="5807969" y="4208660"/>
          <a:ext cx="4094163" cy="1138238"/>
        </p:xfrm>
        <a:graphic>
          <a:graphicData uri="http://schemas.openxmlformats.org/presentationml/2006/ole">
            <mc:AlternateContent xmlns:mc="http://schemas.openxmlformats.org/markup-compatibility/2006">
              <mc:Choice xmlns:v="urn:schemas-microsoft-com:vml" Requires="v">
                <p:oleObj spid="_x0000_s55707" name="公式" r:id="rId11" imgW="1612800" imgH="444240" progId="Equation.3">
                  <p:embed/>
                </p:oleObj>
              </mc:Choice>
              <mc:Fallback>
                <p:oleObj name="公式" r:id="rId11" imgW="1612800" imgH="444240" progId="Equation.3">
                  <p:embed/>
                  <p:pic>
                    <p:nvPicPr>
                      <p:cNvPr id="0" name=""/>
                      <p:cNvPicPr>
                        <a:picLocks noChangeAspect="1" noChangeArrowheads="1"/>
                      </p:cNvPicPr>
                      <p:nvPr/>
                    </p:nvPicPr>
                    <p:blipFill>
                      <a:blip r:embed="rId12"/>
                      <a:srcRect/>
                      <a:stretch>
                        <a:fillRect/>
                      </a:stretch>
                    </p:blipFill>
                    <p:spPr bwMode="auto">
                      <a:xfrm>
                        <a:off x="5807969" y="4208660"/>
                        <a:ext cx="4094163" cy="1138238"/>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851897317"/>
              </p:ext>
            </p:extLst>
          </p:nvPr>
        </p:nvGraphicFramePr>
        <p:xfrm>
          <a:off x="5102225" y="1566864"/>
          <a:ext cx="2008188" cy="503237"/>
        </p:xfrm>
        <a:graphic>
          <a:graphicData uri="http://schemas.openxmlformats.org/presentationml/2006/ole">
            <mc:AlternateContent xmlns:mc="http://schemas.openxmlformats.org/markup-compatibility/2006">
              <mc:Choice xmlns:v="urn:schemas-microsoft-com:vml" Requires="v">
                <p:oleObj spid="_x0000_s55708" name="公式" r:id="rId13" imgW="711000" imgH="177480" progId="Equation.3">
                  <p:embed/>
                </p:oleObj>
              </mc:Choice>
              <mc:Fallback>
                <p:oleObj name="公式" r:id="rId13" imgW="711000" imgH="177480" progId="Equation.3">
                  <p:embed/>
                  <p:pic>
                    <p:nvPicPr>
                      <p:cNvPr id="0" name=""/>
                      <p:cNvPicPr/>
                      <p:nvPr/>
                    </p:nvPicPr>
                    <p:blipFill>
                      <a:blip r:embed="rId14"/>
                      <a:stretch>
                        <a:fillRect/>
                      </a:stretch>
                    </p:blipFill>
                    <p:spPr>
                      <a:xfrm>
                        <a:off x="5102225" y="1566864"/>
                        <a:ext cx="2008188" cy="503237"/>
                      </a:xfrm>
                      <a:prstGeom prst="rect">
                        <a:avLst/>
                      </a:prstGeom>
                    </p:spPr>
                  </p:pic>
                </p:oleObj>
              </mc:Fallback>
            </mc:AlternateContent>
          </a:graphicData>
        </a:graphic>
      </p:graphicFrame>
      <p:sp>
        <p:nvSpPr>
          <p:cNvPr id="17" name="AutoShape 97"/>
          <p:cNvSpPr>
            <a:spLocks noChangeArrowheads="1"/>
          </p:cNvSpPr>
          <p:nvPr/>
        </p:nvSpPr>
        <p:spPr bwMode="auto">
          <a:xfrm>
            <a:off x="1847528" y="4470121"/>
            <a:ext cx="952808" cy="255023"/>
          </a:xfrm>
          <a:prstGeom prst="rightArrow">
            <a:avLst>
              <a:gd name="adj1" fmla="val 50000"/>
              <a:gd name="adj2" fmla="val 162078"/>
            </a:avLst>
          </a:prstGeom>
          <a:solidFill>
            <a:srgbClr val="FFFF00"/>
          </a:solidFill>
          <a:ln w="12700">
            <a:solidFill>
              <a:srgbClr val="FF0000"/>
            </a:solidFill>
            <a:miter lim="800000"/>
            <a:headEnd/>
            <a:tailEnd/>
          </a:ln>
        </p:spPr>
        <p:txBody>
          <a:bodyPr wrap="none" anchor="ctr"/>
          <a:lstStyle/>
          <a:p>
            <a:endParaRPr lang="zh-CN" altLang="en-US" b="1" i="0"/>
          </a:p>
        </p:txBody>
      </p:sp>
      <p:graphicFrame>
        <p:nvGraphicFramePr>
          <p:cNvPr id="18" name="对象 17"/>
          <p:cNvGraphicFramePr>
            <a:graphicFrameLocks noChangeAspect="1"/>
          </p:cNvGraphicFramePr>
          <p:nvPr>
            <p:extLst>
              <p:ext uri="{D42A27DB-BD31-4B8C-83A1-F6EECF244321}">
                <p14:modId xmlns:p14="http://schemas.microsoft.com/office/powerpoint/2010/main" val="1553128652"/>
              </p:ext>
            </p:extLst>
          </p:nvPr>
        </p:nvGraphicFramePr>
        <p:xfrm>
          <a:off x="2936748" y="3955556"/>
          <a:ext cx="1357312" cy="1208088"/>
        </p:xfrm>
        <a:graphic>
          <a:graphicData uri="http://schemas.openxmlformats.org/presentationml/2006/ole">
            <mc:AlternateContent xmlns:mc="http://schemas.openxmlformats.org/markup-compatibility/2006">
              <mc:Choice xmlns:v="urn:schemas-microsoft-com:vml" Requires="v">
                <p:oleObj spid="_x0000_s55709" name="公式" r:id="rId15" imgW="495000" imgH="444240" progId="Equation.3">
                  <p:embed/>
                </p:oleObj>
              </mc:Choice>
              <mc:Fallback>
                <p:oleObj name="公式" r:id="rId15" imgW="495000" imgH="444240" progId="Equation.3">
                  <p:embed/>
                  <p:pic>
                    <p:nvPicPr>
                      <p:cNvPr id="0" name=""/>
                      <p:cNvPicPr>
                        <a:picLocks noChangeAspect="1" noChangeArrowheads="1"/>
                      </p:cNvPicPr>
                      <p:nvPr/>
                    </p:nvPicPr>
                    <p:blipFill>
                      <a:blip r:embed="rId16"/>
                      <a:srcRect/>
                      <a:stretch>
                        <a:fillRect/>
                      </a:stretch>
                    </p:blipFill>
                    <p:spPr bwMode="auto">
                      <a:xfrm>
                        <a:off x="2936748" y="3955556"/>
                        <a:ext cx="1357312" cy="1208088"/>
                      </a:xfrm>
                      <a:prstGeom prst="rect">
                        <a:avLst/>
                      </a:prstGeom>
                      <a:noFill/>
                    </p:spPr>
                  </p:pic>
                </p:oleObj>
              </mc:Fallback>
            </mc:AlternateContent>
          </a:graphicData>
        </a:graphic>
      </p:graphicFrame>
      <p:graphicFrame>
        <p:nvGraphicFramePr>
          <p:cNvPr id="20" name="对象 19">
            <a:extLst>
              <a:ext uri="{FF2B5EF4-FFF2-40B4-BE49-F238E27FC236}">
                <a16:creationId xmlns:a16="http://schemas.microsoft.com/office/drawing/2014/main" id="{FDB75074-E9E1-4CD3-A9E0-416FE275775B}"/>
              </a:ext>
            </a:extLst>
          </p:cNvPr>
          <p:cNvGraphicFramePr>
            <a:graphicFrameLocks noChangeAspect="1"/>
          </p:cNvGraphicFramePr>
          <p:nvPr>
            <p:extLst>
              <p:ext uri="{D42A27DB-BD31-4B8C-83A1-F6EECF244321}">
                <p14:modId xmlns:p14="http://schemas.microsoft.com/office/powerpoint/2010/main" val="3101931960"/>
              </p:ext>
            </p:extLst>
          </p:nvPr>
        </p:nvGraphicFramePr>
        <p:xfrm>
          <a:off x="1993883" y="5605207"/>
          <a:ext cx="4254500" cy="1008062"/>
        </p:xfrm>
        <a:graphic>
          <a:graphicData uri="http://schemas.openxmlformats.org/presentationml/2006/ole">
            <mc:AlternateContent xmlns:mc="http://schemas.openxmlformats.org/markup-compatibility/2006">
              <mc:Choice xmlns:v="urn:schemas-microsoft-com:vml" Requires="v">
                <p:oleObj spid="_x0000_s55710" name="公式" r:id="rId17" imgW="1676160" imgH="393480" progId="Equation.3">
                  <p:embed/>
                </p:oleObj>
              </mc:Choice>
              <mc:Fallback>
                <p:oleObj name="公式" r:id="rId17" imgW="1676160" imgH="393480" progId="Equation.3">
                  <p:embed/>
                  <p:pic>
                    <p:nvPicPr>
                      <p:cNvPr id="13" name="对象 12"/>
                      <p:cNvPicPr>
                        <a:picLocks noChangeAspect="1" noChangeArrowheads="1"/>
                      </p:cNvPicPr>
                      <p:nvPr/>
                    </p:nvPicPr>
                    <p:blipFill>
                      <a:blip r:embed="rId18"/>
                      <a:srcRect/>
                      <a:stretch>
                        <a:fillRect/>
                      </a:stretch>
                    </p:blipFill>
                    <p:spPr bwMode="auto">
                      <a:xfrm>
                        <a:off x="1993883" y="5605207"/>
                        <a:ext cx="4254500" cy="1008062"/>
                      </a:xfrm>
                      <a:prstGeom prst="rect">
                        <a:avLst/>
                      </a:prstGeom>
                      <a:noFill/>
                    </p:spPr>
                  </p:pic>
                </p:oleObj>
              </mc:Fallback>
            </mc:AlternateContent>
          </a:graphicData>
        </a:graphic>
      </p:graphicFrame>
      <p:graphicFrame>
        <p:nvGraphicFramePr>
          <p:cNvPr id="21" name="对象 20">
            <a:extLst>
              <a:ext uri="{FF2B5EF4-FFF2-40B4-BE49-F238E27FC236}">
                <a16:creationId xmlns:a16="http://schemas.microsoft.com/office/drawing/2014/main" id="{2AD93D7B-77E7-41FF-8F9F-61CD63AFDF63}"/>
              </a:ext>
            </a:extLst>
          </p:cNvPr>
          <p:cNvGraphicFramePr>
            <a:graphicFrameLocks noChangeAspect="1"/>
          </p:cNvGraphicFramePr>
          <p:nvPr>
            <p:extLst>
              <p:ext uri="{D42A27DB-BD31-4B8C-83A1-F6EECF244321}">
                <p14:modId xmlns:p14="http://schemas.microsoft.com/office/powerpoint/2010/main" val="2828546515"/>
              </p:ext>
            </p:extLst>
          </p:nvPr>
        </p:nvGraphicFramePr>
        <p:xfrm>
          <a:off x="7294430" y="5484279"/>
          <a:ext cx="3238500" cy="1173163"/>
        </p:xfrm>
        <a:graphic>
          <a:graphicData uri="http://schemas.openxmlformats.org/presentationml/2006/ole">
            <mc:AlternateContent xmlns:mc="http://schemas.openxmlformats.org/markup-compatibility/2006">
              <mc:Choice xmlns:v="urn:schemas-microsoft-com:vml" Requires="v">
                <p:oleObj spid="_x0000_s55711" name="公式" r:id="rId19" imgW="1180800" imgH="431640" progId="Equation.3">
                  <p:embed/>
                </p:oleObj>
              </mc:Choice>
              <mc:Fallback>
                <p:oleObj name="公式" r:id="rId19" imgW="1180800" imgH="431640" progId="Equation.3">
                  <p:embed/>
                  <p:pic>
                    <p:nvPicPr>
                      <p:cNvPr id="15" name="对象 14"/>
                      <p:cNvPicPr>
                        <a:picLocks noChangeAspect="1" noChangeArrowheads="1"/>
                      </p:cNvPicPr>
                      <p:nvPr/>
                    </p:nvPicPr>
                    <p:blipFill>
                      <a:blip r:embed="rId20"/>
                      <a:srcRect/>
                      <a:stretch>
                        <a:fillRect/>
                      </a:stretch>
                    </p:blipFill>
                    <p:spPr bwMode="auto">
                      <a:xfrm>
                        <a:off x="7294430" y="5484279"/>
                        <a:ext cx="3238500" cy="1173163"/>
                      </a:xfrm>
                      <a:prstGeom prst="rect">
                        <a:avLst/>
                      </a:prstGeom>
                      <a:noFill/>
                    </p:spPr>
                  </p:pic>
                </p:oleObj>
              </mc:Fallback>
            </mc:AlternateContent>
          </a:graphicData>
        </a:graphic>
      </p:graphicFrame>
      <p:sp>
        <p:nvSpPr>
          <p:cNvPr id="22" name="矩形 21">
            <a:extLst>
              <a:ext uri="{FF2B5EF4-FFF2-40B4-BE49-F238E27FC236}">
                <a16:creationId xmlns:a16="http://schemas.microsoft.com/office/drawing/2014/main" id="{E21968CB-1FD2-4FBB-A98A-FD7F5308EC25}"/>
              </a:ext>
            </a:extLst>
          </p:cNvPr>
          <p:cNvSpPr/>
          <p:nvPr/>
        </p:nvSpPr>
        <p:spPr>
          <a:xfrm>
            <a:off x="6388414" y="5799676"/>
            <a:ext cx="906017" cy="523220"/>
          </a:xfrm>
          <a:prstGeom prst="rect">
            <a:avLst/>
          </a:prstGeom>
        </p:spPr>
        <p:txBody>
          <a:bodyPr wrap="none">
            <a:spAutoFit/>
          </a:bodyPr>
          <a:lstStyle/>
          <a:p>
            <a:r>
              <a:rPr lang="zh-CN" altLang="en-US" sz="2800" b="1" kern="0" dirty="0">
                <a:solidFill>
                  <a:srgbClr val="0000FF"/>
                </a:solidFill>
                <a:latin typeface="Times New Roman" pitchFamily="18" charset="0"/>
                <a:ea typeface="楷体_GB2312" pitchFamily="49" charset="-122"/>
              </a:rPr>
              <a:t>概</a:t>
            </a:r>
            <a:r>
              <a:rPr lang="zh-CN" altLang="zh-CN" sz="2800" b="1" kern="0" dirty="0">
                <a:solidFill>
                  <a:srgbClr val="0000FF"/>
                </a:solidFill>
                <a:latin typeface="Times New Roman" pitchFamily="18" charset="0"/>
                <a:ea typeface="楷体_GB2312" pitchFamily="49" charset="-122"/>
              </a:rPr>
              <a:t>率</a:t>
            </a:r>
            <a:endParaRPr lang="zh-CN" altLang="en-US" sz="2800" dirty="0"/>
          </a:p>
        </p:txBody>
      </p:sp>
      <p:sp>
        <p:nvSpPr>
          <p:cNvPr id="23" name="矩形 22">
            <a:extLst>
              <a:ext uri="{FF2B5EF4-FFF2-40B4-BE49-F238E27FC236}">
                <a16:creationId xmlns:a16="http://schemas.microsoft.com/office/drawing/2014/main" id="{84694359-C5CA-4D34-9069-54AAEED9BA7B}"/>
              </a:ext>
            </a:extLst>
          </p:cNvPr>
          <p:cNvSpPr/>
          <p:nvPr/>
        </p:nvSpPr>
        <p:spPr>
          <a:xfrm>
            <a:off x="2106720" y="5133403"/>
            <a:ext cx="1627369" cy="523220"/>
          </a:xfrm>
          <a:prstGeom prst="rect">
            <a:avLst/>
          </a:prstGeom>
        </p:spPr>
        <p:txBody>
          <a:bodyPr wrap="none">
            <a:spAutoFit/>
          </a:bodyPr>
          <a:lstStyle/>
          <a:p>
            <a:r>
              <a:rPr lang="zh-CN" altLang="en-US" sz="2800" b="1" kern="0" dirty="0">
                <a:solidFill>
                  <a:srgbClr val="FF0000"/>
                </a:solidFill>
                <a:latin typeface="Times New Roman" pitchFamily="18" charset="0"/>
                <a:ea typeface="楷体_GB2312" pitchFamily="49" charset="-122"/>
              </a:rPr>
              <a:t>概</a:t>
            </a:r>
            <a:r>
              <a:rPr lang="zh-CN" altLang="zh-CN" sz="2800" b="1" kern="0" dirty="0">
                <a:solidFill>
                  <a:srgbClr val="FF0000"/>
                </a:solidFill>
                <a:latin typeface="Times New Roman" pitchFamily="18" charset="0"/>
                <a:ea typeface="楷体_GB2312" pitchFamily="49" charset="-122"/>
              </a:rPr>
              <a:t>率密度</a:t>
            </a:r>
            <a:endParaRPr lang="zh-CN" altLang="en-US" sz="2800" dirty="0"/>
          </a:p>
        </p:txBody>
      </p:sp>
    </p:spTree>
    <p:extLst>
      <p:ext uri="{BB962C8B-B14F-4D97-AF65-F5344CB8AC3E}">
        <p14:creationId xmlns:p14="http://schemas.microsoft.com/office/powerpoint/2010/main" val="310756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arn(inVertical)">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1000" fill="hold"/>
                                        <p:tgtEl>
                                          <p:spTgt spid="12"/>
                                        </p:tgtEl>
                                        <p:attrNameLst>
                                          <p:attrName>ppt_w</p:attrName>
                                        </p:attrNameLst>
                                      </p:cBhvr>
                                      <p:tavLst>
                                        <p:tav tm="0">
                                          <p:val>
                                            <p:fltVal val="0"/>
                                          </p:val>
                                        </p:tav>
                                        <p:tav tm="100000">
                                          <p:val>
                                            <p:strVal val="#ppt_w"/>
                                          </p:val>
                                        </p:tav>
                                      </p:tavLst>
                                    </p:anim>
                                    <p:anim calcmode="lin" valueType="num">
                                      <p:cBhvr>
                                        <p:cTn id="43" dur="1000" fill="hold"/>
                                        <p:tgtEl>
                                          <p:spTgt spid="12"/>
                                        </p:tgtEl>
                                        <p:attrNameLst>
                                          <p:attrName>ppt_h</p:attrName>
                                        </p:attrNameLst>
                                      </p:cBhvr>
                                      <p:tavLst>
                                        <p:tav tm="0">
                                          <p:val>
                                            <p:fltVal val="0"/>
                                          </p:val>
                                        </p:tav>
                                        <p:tav tm="100000">
                                          <p:val>
                                            <p:strVal val="#ppt_h"/>
                                          </p:val>
                                        </p:tav>
                                      </p:tavLst>
                                    </p:anim>
                                    <p:anim calcmode="lin" valueType="num">
                                      <p:cBhvr>
                                        <p:cTn id="44" dur="1000" fill="hold"/>
                                        <p:tgtEl>
                                          <p:spTgt spid="12"/>
                                        </p:tgtEl>
                                        <p:attrNameLst>
                                          <p:attrName>style.rotation</p:attrName>
                                        </p:attrNameLst>
                                      </p:cBhvr>
                                      <p:tavLst>
                                        <p:tav tm="0">
                                          <p:val>
                                            <p:fltVal val="90"/>
                                          </p:val>
                                        </p:tav>
                                        <p:tav tm="100000">
                                          <p:val>
                                            <p:fltVal val="0"/>
                                          </p:val>
                                        </p:tav>
                                      </p:tavLst>
                                    </p:anim>
                                    <p:animEffect transition="in" filter="fade">
                                      <p:cBhvr>
                                        <p:cTn id="45" dur="10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down)">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1000"/>
                                        <p:tgtEl>
                                          <p:spTgt spid="20"/>
                                        </p:tgtEl>
                                      </p:cBhvr>
                                    </p:animEffect>
                                    <p:anim calcmode="lin" valueType="num">
                                      <p:cBhvr>
                                        <p:cTn id="56" dur="1000" fill="hold"/>
                                        <p:tgtEl>
                                          <p:spTgt spid="20"/>
                                        </p:tgtEl>
                                        <p:attrNameLst>
                                          <p:attrName>ppt_x</p:attrName>
                                        </p:attrNameLst>
                                      </p:cBhvr>
                                      <p:tavLst>
                                        <p:tav tm="0">
                                          <p:val>
                                            <p:strVal val="#ppt_x"/>
                                          </p:val>
                                        </p:tav>
                                        <p:tav tm="100000">
                                          <p:val>
                                            <p:strVal val="#ppt_x"/>
                                          </p:val>
                                        </p:tav>
                                      </p:tavLst>
                                    </p:anim>
                                    <p:anim calcmode="lin" valueType="num">
                                      <p:cBhvr>
                                        <p:cTn id="5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heel(1)">
                                      <p:cBhvr>
                                        <p:cTn id="62" dur="20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p:cTn id="67" dur="1000" fill="hold"/>
                                        <p:tgtEl>
                                          <p:spTgt spid="21"/>
                                        </p:tgtEl>
                                        <p:attrNameLst>
                                          <p:attrName>ppt_w</p:attrName>
                                        </p:attrNameLst>
                                      </p:cBhvr>
                                      <p:tavLst>
                                        <p:tav tm="0">
                                          <p:val>
                                            <p:fltVal val="0"/>
                                          </p:val>
                                        </p:tav>
                                        <p:tav tm="100000">
                                          <p:val>
                                            <p:strVal val="#ppt_w"/>
                                          </p:val>
                                        </p:tav>
                                      </p:tavLst>
                                    </p:anim>
                                    <p:anim calcmode="lin" valueType="num">
                                      <p:cBhvr>
                                        <p:cTn id="68" dur="1000" fill="hold"/>
                                        <p:tgtEl>
                                          <p:spTgt spid="21"/>
                                        </p:tgtEl>
                                        <p:attrNameLst>
                                          <p:attrName>ppt_h</p:attrName>
                                        </p:attrNameLst>
                                      </p:cBhvr>
                                      <p:tavLst>
                                        <p:tav tm="0">
                                          <p:val>
                                            <p:fltVal val="0"/>
                                          </p:val>
                                        </p:tav>
                                        <p:tav tm="100000">
                                          <p:val>
                                            <p:strVal val="#ppt_h"/>
                                          </p:val>
                                        </p:tav>
                                      </p:tavLst>
                                    </p:anim>
                                    <p:anim calcmode="lin" valueType="num">
                                      <p:cBhvr>
                                        <p:cTn id="69" dur="1000" fill="hold"/>
                                        <p:tgtEl>
                                          <p:spTgt spid="21"/>
                                        </p:tgtEl>
                                        <p:attrNameLst>
                                          <p:attrName>style.rotation</p:attrName>
                                        </p:attrNameLst>
                                      </p:cBhvr>
                                      <p:tavLst>
                                        <p:tav tm="0">
                                          <p:val>
                                            <p:fltVal val="90"/>
                                          </p:val>
                                        </p:tav>
                                        <p:tav tm="100000">
                                          <p:val>
                                            <p:fltVal val="0"/>
                                          </p:val>
                                        </p:tav>
                                      </p:tavLst>
                                    </p:anim>
                                    <p:animEffect transition="in" filter="fade">
                                      <p:cBhvr>
                                        <p:cTn id="70"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animBg="1"/>
      <p:bldP spid="22" grpId="0"/>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910202" y="381954"/>
            <a:ext cx="440182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hangingPunct="0"/>
            <a:r>
              <a:rPr lang="zh-CN" altLang="en-US" sz="2800" b="1" dirty="0">
                <a:solidFill>
                  <a:srgbClr val="FF3300"/>
                </a:solidFill>
                <a:latin typeface="Calibri" panose="020F0502020204030204" pitchFamily="34" charset="0"/>
              </a:rPr>
              <a:t>练习：</a:t>
            </a:r>
            <a:r>
              <a:rPr lang="zh-CN" altLang="en-US" sz="2800" b="1" dirty="0">
                <a:solidFill>
                  <a:srgbClr val="009900"/>
                </a:solidFill>
                <a:latin typeface="Times New Roman" panose="02020603050405020304" pitchFamily="18" charset="0"/>
                <a:cs typeface="Times New Roman" panose="02020603050405020304" pitchFamily="18" charset="0"/>
              </a:rPr>
              <a:t>已知不为</a:t>
            </a:r>
            <a:r>
              <a:rPr lang="en-US" altLang="zh-CN" sz="2800" b="1" dirty="0">
                <a:solidFill>
                  <a:srgbClr val="FF0000"/>
                </a:solidFill>
                <a:latin typeface="Times New Roman" panose="02020603050405020304" pitchFamily="18" charset="0"/>
                <a:cs typeface="Times New Roman" panose="02020603050405020304" pitchFamily="18" charset="0"/>
              </a:rPr>
              <a:t>0</a:t>
            </a:r>
            <a:r>
              <a:rPr lang="zh-CN" altLang="en-US" sz="2800" b="1" dirty="0">
                <a:solidFill>
                  <a:srgbClr val="009900"/>
                </a:solidFill>
                <a:latin typeface="Times New Roman" panose="02020603050405020304" pitchFamily="18" charset="0"/>
                <a:cs typeface="Times New Roman" panose="02020603050405020304" pitchFamily="18" charset="0"/>
              </a:rPr>
              <a:t>的</a:t>
            </a:r>
            <a:r>
              <a:rPr lang="zh-CN" altLang="en-US" sz="2800" b="1" dirty="0">
                <a:solidFill>
                  <a:srgbClr val="009900"/>
                </a:solidFill>
                <a:latin typeface="楷体_GB2312" pitchFamily="49" charset="-122"/>
                <a:ea typeface="楷体_GB2312" pitchFamily="49" charset="-122"/>
              </a:rPr>
              <a:t>波函数</a:t>
            </a:r>
            <a:endParaRPr lang="zh-CN" altLang="en-US" sz="2800" b="1" dirty="0">
              <a:solidFill>
                <a:srgbClr val="009900"/>
              </a:solidFill>
            </a:endParaRPr>
          </a:p>
        </p:txBody>
      </p:sp>
      <p:sp>
        <p:nvSpPr>
          <p:cNvPr id="4" name="矩形 3"/>
          <p:cNvSpPr/>
          <p:nvPr/>
        </p:nvSpPr>
        <p:spPr>
          <a:xfrm>
            <a:off x="2377628" y="1104875"/>
            <a:ext cx="7704856" cy="954107"/>
          </a:xfrm>
          <a:prstGeom prst="rect">
            <a:avLst/>
          </a:prstGeom>
        </p:spPr>
        <p:txBody>
          <a:bodyPr wrap="square">
            <a:spAutoFit/>
          </a:bodyPr>
          <a:lstStyle/>
          <a:p>
            <a:r>
              <a:rPr lang="zh-CN" altLang="en-US" sz="2800" b="1" dirty="0">
                <a:solidFill>
                  <a:srgbClr val="E628C2"/>
                </a:solidFill>
                <a:latin typeface="楷体_GB2312" pitchFamily="49" charset="-122"/>
                <a:ea typeface="楷体_GB2312" pitchFamily="49" charset="-122"/>
              </a:rPr>
              <a:t>式中</a:t>
            </a:r>
            <a:r>
              <a:rPr lang="en-US" altLang="zh-CN" sz="2800" b="1" i="1" dirty="0">
                <a:solidFill>
                  <a:srgbClr val="0000FF"/>
                </a:solidFill>
                <a:latin typeface="Times New Roman" panose="02020603050405020304" pitchFamily="18" charset="0"/>
                <a:ea typeface="楷体_GB2312" pitchFamily="49" charset="-122"/>
                <a:cs typeface="Times New Roman" panose="02020603050405020304" pitchFamily="18" charset="0"/>
              </a:rPr>
              <a:t>a</a:t>
            </a:r>
            <a:r>
              <a:rPr lang="zh-CN" altLang="en-US" sz="2800" b="1" dirty="0">
                <a:solidFill>
                  <a:srgbClr val="E628C2"/>
                </a:solidFill>
                <a:latin typeface="Times New Roman" panose="02020603050405020304" pitchFamily="18" charset="0"/>
                <a:ea typeface="楷体_GB2312" pitchFamily="49" charset="-122"/>
                <a:cs typeface="Times New Roman" panose="02020603050405020304" pitchFamily="18" charset="0"/>
              </a:rPr>
              <a:t>和</a:t>
            </a:r>
            <a:r>
              <a:rPr lang="en-US" altLang="zh-CN" sz="2800" b="1" i="1" dirty="0">
                <a:solidFill>
                  <a:srgbClr val="0000FF"/>
                </a:solidFill>
                <a:latin typeface="Times New Roman" panose="02020603050405020304" pitchFamily="18" charset="0"/>
                <a:ea typeface="楷体_GB2312" pitchFamily="49" charset="-122"/>
                <a:cs typeface="Times New Roman" panose="02020603050405020304" pitchFamily="18" charset="0"/>
              </a:rPr>
              <a:t>B</a:t>
            </a:r>
            <a:r>
              <a:rPr lang="zh-CN" altLang="en-US" sz="2800" b="1" dirty="0">
                <a:solidFill>
                  <a:srgbClr val="E628C2"/>
                </a:solidFill>
                <a:latin typeface="楷体_GB2312" pitchFamily="49" charset="-122"/>
                <a:ea typeface="楷体_GB2312" pitchFamily="49" charset="-122"/>
              </a:rPr>
              <a:t>为常数。归一化</a:t>
            </a:r>
            <a:r>
              <a:rPr lang="zh-CN" altLang="en-US" sz="2800" b="1" dirty="0">
                <a:solidFill>
                  <a:srgbClr val="009900"/>
                </a:solidFill>
                <a:latin typeface="楷体_GB2312" pitchFamily="49" charset="-122"/>
                <a:ea typeface="楷体_GB2312" pitchFamily="49" charset="-122"/>
              </a:rPr>
              <a:t>波函数</a:t>
            </a:r>
            <a:r>
              <a:rPr lang="en-US" altLang="zh-CN" sz="2800" b="1" dirty="0">
                <a:solidFill>
                  <a:srgbClr val="E628C2"/>
                </a:solidFill>
                <a:latin typeface="楷体_GB2312" pitchFamily="49" charset="-122"/>
                <a:ea typeface="楷体_GB2312" pitchFamily="49" charset="-122"/>
              </a:rPr>
              <a:t>=____</a:t>
            </a:r>
            <a:r>
              <a:rPr lang="en-US" altLang="zh-CN" sz="2800" b="1" kern="0" dirty="0">
                <a:solidFill>
                  <a:srgbClr val="FF0000"/>
                </a:solidFill>
                <a:latin typeface="Times New Roman" pitchFamily="18" charset="0"/>
                <a:ea typeface="楷体_GB2312" pitchFamily="49" charset="-122"/>
              </a:rPr>
              <a:t>,</a:t>
            </a:r>
            <a:endParaRPr lang="en-US" altLang="zh-CN" sz="2800" b="1" dirty="0">
              <a:solidFill>
                <a:srgbClr val="E628C2"/>
              </a:solidFill>
              <a:latin typeface="楷体_GB2312" pitchFamily="49" charset="-122"/>
              <a:ea typeface="楷体_GB2312" pitchFamily="49" charset="-122"/>
            </a:endParaRPr>
          </a:p>
          <a:p>
            <a:r>
              <a:rPr lang="zh-CN" altLang="en-US" sz="2800" b="1" kern="0" dirty="0">
                <a:solidFill>
                  <a:srgbClr val="FF0000"/>
                </a:solidFill>
                <a:latin typeface="Times New Roman" pitchFamily="18" charset="0"/>
                <a:ea typeface="楷体_GB2312" pitchFamily="49" charset="-122"/>
              </a:rPr>
              <a:t>概</a:t>
            </a:r>
            <a:r>
              <a:rPr lang="zh-CN" altLang="zh-CN" sz="2800" b="1" kern="0" dirty="0">
                <a:solidFill>
                  <a:srgbClr val="FF0000"/>
                </a:solidFill>
                <a:latin typeface="Times New Roman" pitchFamily="18" charset="0"/>
                <a:ea typeface="楷体_GB2312" pitchFamily="49" charset="-122"/>
              </a:rPr>
              <a:t>率密度</a:t>
            </a:r>
            <a:r>
              <a:rPr lang="en-US" altLang="zh-CN" sz="2800" b="1" kern="0" dirty="0">
                <a:solidFill>
                  <a:srgbClr val="FF0000"/>
                </a:solidFill>
                <a:latin typeface="Times New Roman" pitchFamily="18" charset="0"/>
                <a:ea typeface="楷体_GB2312" pitchFamily="49" charset="-122"/>
              </a:rPr>
              <a:t>=____,  </a:t>
            </a:r>
            <a:r>
              <a:rPr lang="zh-CN" altLang="en-US" sz="2800" b="1" kern="0" dirty="0">
                <a:solidFill>
                  <a:srgbClr val="0000FF"/>
                </a:solidFill>
                <a:latin typeface="Times New Roman" pitchFamily="18" charset="0"/>
                <a:ea typeface="楷体_GB2312" pitchFamily="49" charset="-122"/>
              </a:rPr>
              <a:t>概</a:t>
            </a:r>
            <a:r>
              <a:rPr lang="zh-CN" altLang="zh-CN" sz="2800" b="1" kern="0" dirty="0">
                <a:solidFill>
                  <a:srgbClr val="0000FF"/>
                </a:solidFill>
                <a:latin typeface="Times New Roman" pitchFamily="18" charset="0"/>
                <a:ea typeface="楷体_GB2312" pitchFamily="49" charset="-122"/>
              </a:rPr>
              <a:t>率密度</a:t>
            </a:r>
            <a:r>
              <a:rPr lang="zh-CN" altLang="en-US" sz="2800" b="1" kern="0" dirty="0">
                <a:solidFill>
                  <a:srgbClr val="0000FF"/>
                </a:solidFill>
                <a:latin typeface="Times New Roman" pitchFamily="18" charset="0"/>
                <a:ea typeface="楷体_GB2312" pitchFamily="49" charset="-122"/>
              </a:rPr>
              <a:t>最大位置</a:t>
            </a:r>
            <a:r>
              <a:rPr lang="en-US" altLang="zh-CN" sz="2800" b="1" i="1" kern="0" dirty="0">
                <a:solidFill>
                  <a:srgbClr val="FF0000"/>
                </a:solidFill>
                <a:latin typeface="Times New Roman" pitchFamily="18" charset="0"/>
                <a:ea typeface="楷体_GB2312" pitchFamily="49" charset="-122"/>
              </a:rPr>
              <a:t>x</a:t>
            </a:r>
            <a:r>
              <a:rPr lang="en-US" altLang="zh-CN" sz="2800" b="1" kern="0" dirty="0">
                <a:solidFill>
                  <a:srgbClr val="0000FF"/>
                </a:solidFill>
                <a:latin typeface="Times New Roman" pitchFamily="18" charset="0"/>
                <a:ea typeface="楷体_GB2312" pitchFamily="49" charset="-122"/>
              </a:rPr>
              <a:t>=____</a:t>
            </a:r>
            <a:r>
              <a:rPr lang="zh-CN" altLang="en-US" sz="2800" b="1" kern="0" dirty="0">
                <a:solidFill>
                  <a:srgbClr val="0000FF"/>
                </a:solidFill>
                <a:latin typeface="Times New Roman" pitchFamily="18" charset="0"/>
                <a:ea typeface="楷体_GB2312" pitchFamily="49" charset="-122"/>
              </a:rPr>
              <a:t>。</a:t>
            </a:r>
            <a:endParaRPr lang="zh-CN" altLang="en-US" sz="2800" dirty="0">
              <a:solidFill>
                <a:srgbClr val="0000FF"/>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091608256"/>
              </p:ext>
            </p:extLst>
          </p:nvPr>
        </p:nvGraphicFramePr>
        <p:xfrm>
          <a:off x="6093485" y="167241"/>
          <a:ext cx="4511675" cy="1004888"/>
        </p:xfrm>
        <a:graphic>
          <a:graphicData uri="http://schemas.openxmlformats.org/presentationml/2006/ole">
            <mc:AlternateContent xmlns:mc="http://schemas.openxmlformats.org/markup-compatibility/2006">
              <mc:Choice xmlns:v="urn:schemas-microsoft-com:vml" Requires="v">
                <p:oleObj spid="_x0000_s53658" name="Equation" r:id="rId3" imgW="1777680" imgH="393480" progId="Equation.DSMT4">
                  <p:embed/>
                </p:oleObj>
              </mc:Choice>
              <mc:Fallback>
                <p:oleObj name="Equation" r:id="rId3" imgW="1777680" imgH="393480" progId="Equation.DSMT4">
                  <p:embed/>
                  <p:pic>
                    <p:nvPicPr>
                      <p:cNvPr id="0" name=""/>
                      <p:cNvPicPr>
                        <a:picLocks noChangeAspect="1" noChangeArrowheads="1"/>
                      </p:cNvPicPr>
                      <p:nvPr/>
                    </p:nvPicPr>
                    <p:blipFill>
                      <a:blip r:embed="rId4"/>
                      <a:srcRect/>
                      <a:stretch>
                        <a:fillRect/>
                      </a:stretch>
                    </p:blipFill>
                    <p:spPr bwMode="auto">
                      <a:xfrm>
                        <a:off x="6093485" y="167241"/>
                        <a:ext cx="4511675" cy="1004888"/>
                      </a:xfrm>
                      <a:prstGeom prst="rect">
                        <a:avLst/>
                      </a:prstGeom>
                      <a:noFill/>
                    </p:spPr>
                  </p:pic>
                </p:oleObj>
              </mc:Fallback>
            </mc:AlternateContent>
          </a:graphicData>
        </a:graphic>
      </p:graphicFrame>
      <p:sp>
        <p:nvSpPr>
          <p:cNvPr id="6" name="矩形 5"/>
          <p:cNvSpPr/>
          <p:nvPr/>
        </p:nvSpPr>
        <p:spPr>
          <a:xfrm>
            <a:off x="2306016" y="2297249"/>
            <a:ext cx="1988045" cy="523220"/>
          </a:xfrm>
          <a:prstGeom prst="rect">
            <a:avLst/>
          </a:prstGeom>
        </p:spPr>
        <p:txBody>
          <a:bodyPr wrap="none">
            <a:spAutoFit/>
          </a:bodyPr>
          <a:lstStyle/>
          <a:p>
            <a:r>
              <a:rPr lang="zh-CN" altLang="zh-CN" sz="2800" b="1" kern="100" dirty="0">
                <a:solidFill>
                  <a:srgbClr val="009900"/>
                </a:solidFill>
                <a:latin typeface="Times New Roman" panose="02020603050405020304" pitchFamily="18" charset="0"/>
                <a:cs typeface="Times New Roman" panose="02020603050405020304" pitchFamily="18" charset="0"/>
              </a:rPr>
              <a:t>归一化条件</a:t>
            </a:r>
            <a:endParaRPr lang="zh-CN" altLang="en-US" sz="2800" b="1" dirty="0">
              <a:solidFill>
                <a:srgbClr val="009900"/>
              </a:solidFill>
            </a:endParaRPr>
          </a:p>
        </p:txBody>
      </p:sp>
      <p:graphicFrame>
        <p:nvGraphicFramePr>
          <p:cNvPr id="7" name="Object 3"/>
          <p:cNvGraphicFramePr>
            <a:graphicFrameLocks noChangeAspect="1"/>
          </p:cNvGraphicFramePr>
          <p:nvPr>
            <p:extLst>
              <p:ext uri="{D42A27DB-BD31-4B8C-83A1-F6EECF244321}">
                <p14:modId xmlns:p14="http://schemas.microsoft.com/office/powerpoint/2010/main" val="739720920"/>
              </p:ext>
            </p:extLst>
          </p:nvPr>
        </p:nvGraphicFramePr>
        <p:xfrm>
          <a:off x="5064464" y="2148202"/>
          <a:ext cx="2347912" cy="777875"/>
        </p:xfrm>
        <a:graphic>
          <a:graphicData uri="http://schemas.openxmlformats.org/presentationml/2006/ole">
            <mc:AlternateContent xmlns:mc="http://schemas.openxmlformats.org/markup-compatibility/2006">
              <mc:Choice xmlns:v="urn:schemas-microsoft-com:vml" Requires="v">
                <p:oleObj spid="_x0000_s53659" name="公式" r:id="rId5" imgW="990360" imgH="330120" progId="Equation.3">
                  <p:embed/>
                </p:oleObj>
              </mc:Choice>
              <mc:Fallback>
                <p:oleObj name="公式" r:id="rId5" imgW="990360" imgH="330120" progId="Equation.3">
                  <p:embed/>
                  <p:pic>
                    <p:nvPicPr>
                      <p:cNvPr id="0" name=""/>
                      <p:cNvPicPr>
                        <a:picLocks noChangeAspect="1" noChangeArrowheads="1"/>
                      </p:cNvPicPr>
                      <p:nvPr/>
                    </p:nvPicPr>
                    <p:blipFill>
                      <a:blip r:embed="rId6"/>
                      <a:srcRect/>
                      <a:stretch>
                        <a:fillRect/>
                      </a:stretch>
                    </p:blipFill>
                    <p:spPr bwMode="auto">
                      <a:xfrm>
                        <a:off x="5064464" y="2148202"/>
                        <a:ext cx="2347912"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565131001"/>
              </p:ext>
            </p:extLst>
          </p:nvPr>
        </p:nvGraphicFramePr>
        <p:xfrm>
          <a:off x="2363789" y="2974976"/>
          <a:ext cx="3381375" cy="1069975"/>
        </p:xfrm>
        <a:graphic>
          <a:graphicData uri="http://schemas.openxmlformats.org/presentationml/2006/ole">
            <mc:AlternateContent xmlns:mc="http://schemas.openxmlformats.org/markup-compatibility/2006">
              <mc:Choice xmlns:v="urn:schemas-microsoft-com:vml" Requires="v">
                <p:oleObj spid="_x0000_s53660" name="Equation" r:id="rId7" imgW="1231560" imgH="393480" progId="Equation.DSMT4">
                  <p:embed/>
                </p:oleObj>
              </mc:Choice>
              <mc:Fallback>
                <p:oleObj name="Equation" r:id="rId7" imgW="1231560" imgH="393480" progId="Equation.DSMT4">
                  <p:embed/>
                  <p:pic>
                    <p:nvPicPr>
                      <p:cNvPr id="0" name=""/>
                      <p:cNvPicPr>
                        <a:picLocks noChangeAspect="1" noChangeArrowheads="1"/>
                      </p:cNvPicPr>
                      <p:nvPr/>
                    </p:nvPicPr>
                    <p:blipFill>
                      <a:blip r:embed="rId8"/>
                      <a:srcRect/>
                      <a:stretch>
                        <a:fillRect/>
                      </a:stretch>
                    </p:blipFill>
                    <p:spPr bwMode="auto">
                      <a:xfrm>
                        <a:off x="2363789" y="2974976"/>
                        <a:ext cx="3381375" cy="1069975"/>
                      </a:xfrm>
                      <a:prstGeom prst="rect">
                        <a:avLst/>
                      </a:prstGeom>
                      <a:noFill/>
                    </p:spPr>
                  </p:pic>
                </p:oleObj>
              </mc:Fallback>
            </mc:AlternateContent>
          </a:graphicData>
        </a:graphic>
      </p:graphicFrame>
      <p:sp>
        <p:nvSpPr>
          <p:cNvPr id="10" name="矩形 9"/>
          <p:cNvSpPr/>
          <p:nvPr/>
        </p:nvSpPr>
        <p:spPr>
          <a:xfrm>
            <a:off x="2086473" y="4461637"/>
            <a:ext cx="1627369" cy="523220"/>
          </a:xfrm>
          <a:prstGeom prst="rect">
            <a:avLst/>
          </a:prstGeom>
        </p:spPr>
        <p:txBody>
          <a:bodyPr wrap="none">
            <a:spAutoFit/>
          </a:bodyPr>
          <a:lstStyle/>
          <a:p>
            <a:r>
              <a:rPr lang="zh-CN" altLang="en-US" sz="2800" b="1" kern="0" dirty="0">
                <a:solidFill>
                  <a:srgbClr val="FF0000"/>
                </a:solidFill>
                <a:latin typeface="Times New Roman" pitchFamily="18" charset="0"/>
                <a:ea typeface="楷体_GB2312" pitchFamily="49" charset="-122"/>
              </a:rPr>
              <a:t>概</a:t>
            </a:r>
            <a:r>
              <a:rPr lang="zh-CN" altLang="zh-CN" sz="2800" b="1" kern="0" dirty="0">
                <a:solidFill>
                  <a:srgbClr val="FF0000"/>
                </a:solidFill>
                <a:latin typeface="Times New Roman" pitchFamily="18" charset="0"/>
                <a:ea typeface="楷体_GB2312" pitchFamily="49" charset="-122"/>
              </a:rPr>
              <a:t>率密度</a:t>
            </a:r>
            <a:endParaRPr lang="zh-CN" altLang="en-US" sz="2800" dirty="0"/>
          </a:p>
        </p:txBody>
      </p:sp>
      <p:graphicFrame>
        <p:nvGraphicFramePr>
          <p:cNvPr id="11" name="对象 10"/>
          <p:cNvGraphicFramePr>
            <a:graphicFrameLocks noChangeAspect="1"/>
          </p:cNvGraphicFramePr>
          <p:nvPr>
            <p:extLst>
              <p:ext uri="{D42A27DB-BD31-4B8C-83A1-F6EECF244321}">
                <p14:modId xmlns:p14="http://schemas.microsoft.com/office/powerpoint/2010/main" val="684966781"/>
              </p:ext>
            </p:extLst>
          </p:nvPr>
        </p:nvGraphicFramePr>
        <p:xfrm>
          <a:off x="4241053" y="4140058"/>
          <a:ext cx="2982684" cy="1122935"/>
        </p:xfrm>
        <a:graphic>
          <a:graphicData uri="http://schemas.openxmlformats.org/presentationml/2006/ole">
            <mc:AlternateContent xmlns:mc="http://schemas.openxmlformats.org/markup-compatibility/2006">
              <mc:Choice xmlns:v="urn:schemas-microsoft-com:vml" Requires="v">
                <p:oleObj spid="_x0000_s53661" name="公式" r:id="rId9" imgW="1054080" imgH="393480" progId="Equation.3">
                  <p:embed/>
                </p:oleObj>
              </mc:Choice>
              <mc:Fallback>
                <p:oleObj name="公式" r:id="rId9" imgW="1054080" imgH="393480" progId="Equation.3">
                  <p:embed/>
                  <p:pic>
                    <p:nvPicPr>
                      <p:cNvPr id="0" name=""/>
                      <p:cNvPicPr>
                        <a:picLocks noChangeAspect="1" noChangeArrowheads="1"/>
                      </p:cNvPicPr>
                      <p:nvPr/>
                    </p:nvPicPr>
                    <p:blipFill>
                      <a:blip r:embed="rId10"/>
                      <a:srcRect/>
                      <a:stretch>
                        <a:fillRect/>
                      </a:stretch>
                    </p:blipFill>
                    <p:spPr bwMode="auto">
                      <a:xfrm>
                        <a:off x="4241053" y="4140058"/>
                        <a:ext cx="2982684" cy="1122935"/>
                      </a:xfrm>
                      <a:prstGeom prst="rect">
                        <a:avLst/>
                      </a:prstGeom>
                      <a:noFill/>
                    </p:spPr>
                  </p:pic>
                </p:oleObj>
              </mc:Fallback>
            </mc:AlternateContent>
          </a:graphicData>
        </a:graphic>
      </p:graphicFrame>
      <p:sp>
        <p:nvSpPr>
          <p:cNvPr id="12" name="矩形 11"/>
          <p:cNvSpPr/>
          <p:nvPr/>
        </p:nvSpPr>
        <p:spPr>
          <a:xfrm>
            <a:off x="1945340" y="5096319"/>
            <a:ext cx="2348720" cy="523220"/>
          </a:xfrm>
          <a:prstGeom prst="rect">
            <a:avLst/>
          </a:prstGeom>
        </p:spPr>
        <p:txBody>
          <a:bodyPr wrap="none">
            <a:spAutoFit/>
          </a:bodyPr>
          <a:lstStyle/>
          <a:p>
            <a:r>
              <a:rPr lang="zh-CN" altLang="en-US" sz="2800" b="1" kern="0" dirty="0">
                <a:solidFill>
                  <a:srgbClr val="0000FF"/>
                </a:solidFill>
                <a:latin typeface="Times New Roman" pitchFamily="18" charset="0"/>
                <a:ea typeface="楷体_GB2312" pitchFamily="49" charset="-122"/>
              </a:rPr>
              <a:t>概</a:t>
            </a:r>
            <a:r>
              <a:rPr lang="zh-CN" altLang="zh-CN" sz="2800" b="1" kern="0" dirty="0">
                <a:solidFill>
                  <a:srgbClr val="0000FF"/>
                </a:solidFill>
                <a:latin typeface="Times New Roman" pitchFamily="18" charset="0"/>
                <a:ea typeface="楷体_GB2312" pitchFamily="49" charset="-122"/>
              </a:rPr>
              <a:t>率密度</a:t>
            </a:r>
            <a:r>
              <a:rPr lang="zh-CN" altLang="en-US" sz="2800" b="1" kern="0" dirty="0">
                <a:solidFill>
                  <a:srgbClr val="0000FF"/>
                </a:solidFill>
                <a:latin typeface="Times New Roman" pitchFamily="18" charset="0"/>
                <a:ea typeface="楷体_GB2312" pitchFamily="49" charset="-122"/>
              </a:rPr>
              <a:t>最大</a:t>
            </a:r>
            <a:endParaRPr lang="zh-CN" altLang="en-US" sz="2800" dirty="0">
              <a:solidFill>
                <a:srgbClr val="0000FF"/>
              </a:solidFill>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3493209995"/>
              </p:ext>
            </p:extLst>
          </p:nvPr>
        </p:nvGraphicFramePr>
        <p:xfrm>
          <a:off x="2000891" y="5665850"/>
          <a:ext cx="1998662" cy="1004888"/>
        </p:xfrm>
        <a:graphic>
          <a:graphicData uri="http://schemas.openxmlformats.org/presentationml/2006/ole">
            <mc:AlternateContent xmlns:mc="http://schemas.openxmlformats.org/markup-compatibility/2006">
              <mc:Choice xmlns:v="urn:schemas-microsoft-com:vml" Requires="v">
                <p:oleObj spid="_x0000_s53662" name="公式" r:id="rId11" imgW="787320" imgH="393480" progId="Equation.3">
                  <p:embed/>
                </p:oleObj>
              </mc:Choice>
              <mc:Fallback>
                <p:oleObj name="公式" r:id="rId11" imgW="787320" imgH="393480" progId="Equation.3">
                  <p:embed/>
                  <p:pic>
                    <p:nvPicPr>
                      <p:cNvPr id="0" name=""/>
                      <p:cNvPicPr>
                        <a:picLocks noChangeAspect="1" noChangeArrowheads="1"/>
                      </p:cNvPicPr>
                      <p:nvPr/>
                    </p:nvPicPr>
                    <p:blipFill>
                      <a:blip r:embed="rId12"/>
                      <a:srcRect/>
                      <a:stretch>
                        <a:fillRect/>
                      </a:stretch>
                    </p:blipFill>
                    <p:spPr bwMode="auto">
                      <a:xfrm>
                        <a:off x="2000891" y="5665850"/>
                        <a:ext cx="1998662" cy="1004888"/>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809398560"/>
              </p:ext>
            </p:extLst>
          </p:nvPr>
        </p:nvGraphicFramePr>
        <p:xfrm>
          <a:off x="6500814" y="2957514"/>
          <a:ext cx="4027487" cy="1133475"/>
        </p:xfrm>
        <a:graphic>
          <a:graphicData uri="http://schemas.openxmlformats.org/presentationml/2006/ole">
            <mc:AlternateContent xmlns:mc="http://schemas.openxmlformats.org/markup-compatibility/2006">
              <mc:Choice xmlns:v="urn:schemas-microsoft-com:vml" Requires="v">
                <p:oleObj spid="_x0000_s53663" name="公式" r:id="rId13" imgW="1587240" imgH="444240" progId="Equation.3">
                  <p:embed/>
                </p:oleObj>
              </mc:Choice>
              <mc:Fallback>
                <p:oleObj name="公式" r:id="rId13" imgW="1587240" imgH="444240" progId="Equation.3">
                  <p:embed/>
                  <p:pic>
                    <p:nvPicPr>
                      <p:cNvPr id="0" name=""/>
                      <p:cNvPicPr>
                        <a:picLocks noChangeAspect="1" noChangeArrowheads="1"/>
                      </p:cNvPicPr>
                      <p:nvPr/>
                    </p:nvPicPr>
                    <p:blipFill>
                      <a:blip r:embed="rId14"/>
                      <a:srcRect/>
                      <a:stretch>
                        <a:fillRect/>
                      </a:stretch>
                    </p:blipFill>
                    <p:spPr bwMode="auto">
                      <a:xfrm>
                        <a:off x="6500814" y="2957514"/>
                        <a:ext cx="4027487" cy="1133475"/>
                      </a:xfrm>
                      <a:prstGeom prst="rect">
                        <a:avLst/>
                      </a:prstGeom>
                      <a:noFill/>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4274796628"/>
              </p:ext>
            </p:extLst>
          </p:nvPr>
        </p:nvGraphicFramePr>
        <p:xfrm>
          <a:off x="4805865" y="5651688"/>
          <a:ext cx="2676525" cy="1004888"/>
        </p:xfrm>
        <a:graphic>
          <a:graphicData uri="http://schemas.openxmlformats.org/presentationml/2006/ole">
            <mc:AlternateContent xmlns:mc="http://schemas.openxmlformats.org/markup-compatibility/2006">
              <mc:Choice xmlns:v="urn:schemas-microsoft-com:vml" Requires="v">
                <p:oleObj spid="_x0000_s53664" name="公式" r:id="rId15" imgW="1054080" imgH="393480" progId="Equation.3">
                  <p:embed/>
                </p:oleObj>
              </mc:Choice>
              <mc:Fallback>
                <p:oleObj name="公式" r:id="rId15" imgW="1054080" imgH="393480" progId="Equation.3">
                  <p:embed/>
                  <p:pic>
                    <p:nvPicPr>
                      <p:cNvPr id="0" name=""/>
                      <p:cNvPicPr>
                        <a:picLocks noChangeAspect="1" noChangeArrowheads="1"/>
                      </p:cNvPicPr>
                      <p:nvPr/>
                    </p:nvPicPr>
                    <p:blipFill>
                      <a:blip r:embed="rId16"/>
                      <a:srcRect/>
                      <a:stretch>
                        <a:fillRect/>
                      </a:stretch>
                    </p:blipFill>
                    <p:spPr bwMode="auto">
                      <a:xfrm>
                        <a:off x="4805865" y="5651688"/>
                        <a:ext cx="2676525" cy="1004888"/>
                      </a:xfrm>
                      <a:prstGeom prst="rect">
                        <a:avLst/>
                      </a:prstGeom>
                      <a:noFill/>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990444064"/>
              </p:ext>
            </p:extLst>
          </p:nvPr>
        </p:nvGraphicFramePr>
        <p:xfrm>
          <a:off x="8079602" y="5546566"/>
          <a:ext cx="2225675" cy="1004888"/>
        </p:xfrm>
        <a:graphic>
          <a:graphicData uri="http://schemas.openxmlformats.org/presentationml/2006/ole">
            <mc:AlternateContent xmlns:mc="http://schemas.openxmlformats.org/markup-compatibility/2006">
              <mc:Choice xmlns:v="urn:schemas-microsoft-com:vml" Requires="v">
                <p:oleObj spid="_x0000_s53665" name="公式" r:id="rId17" imgW="876240" imgH="393480" progId="Equation.3">
                  <p:embed/>
                </p:oleObj>
              </mc:Choice>
              <mc:Fallback>
                <p:oleObj name="公式" r:id="rId17" imgW="876240" imgH="393480" progId="Equation.3">
                  <p:embed/>
                  <p:pic>
                    <p:nvPicPr>
                      <p:cNvPr id="0" name=""/>
                      <p:cNvPicPr>
                        <a:picLocks noChangeAspect="1" noChangeArrowheads="1"/>
                      </p:cNvPicPr>
                      <p:nvPr/>
                    </p:nvPicPr>
                    <p:blipFill>
                      <a:blip r:embed="rId18"/>
                      <a:srcRect/>
                      <a:stretch>
                        <a:fillRect/>
                      </a:stretch>
                    </p:blipFill>
                    <p:spPr bwMode="auto">
                      <a:xfrm>
                        <a:off x="8079602" y="5546566"/>
                        <a:ext cx="2225675" cy="1004888"/>
                      </a:xfrm>
                      <a:prstGeom prst="rect">
                        <a:avLst/>
                      </a:prstGeom>
                      <a:noFill/>
                    </p:spPr>
                  </p:pic>
                </p:oleObj>
              </mc:Fallback>
            </mc:AlternateContent>
          </a:graphicData>
        </a:graphic>
      </p:graphicFrame>
      <p:sp>
        <p:nvSpPr>
          <p:cNvPr id="17" name="AutoShape 97"/>
          <p:cNvSpPr>
            <a:spLocks noChangeArrowheads="1"/>
          </p:cNvSpPr>
          <p:nvPr/>
        </p:nvSpPr>
        <p:spPr bwMode="auto">
          <a:xfrm>
            <a:off x="4087041" y="6031339"/>
            <a:ext cx="646560" cy="238569"/>
          </a:xfrm>
          <a:prstGeom prst="rightArrow">
            <a:avLst>
              <a:gd name="adj1" fmla="val 50000"/>
              <a:gd name="adj2" fmla="val 162078"/>
            </a:avLst>
          </a:prstGeom>
          <a:solidFill>
            <a:srgbClr val="FFFF00"/>
          </a:solidFill>
          <a:ln w="12700">
            <a:solidFill>
              <a:srgbClr val="FF0000"/>
            </a:solidFill>
            <a:miter lim="800000"/>
            <a:headEnd/>
            <a:tailEnd/>
          </a:ln>
        </p:spPr>
        <p:txBody>
          <a:bodyPr wrap="none" anchor="ctr"/>
          <a:lstStyle/>
          <a:p>
            <a:endParaRPr lang="zh-CN" altLang="en-US" b="1" i="0"/>
          </a:p>
        </p:txBody>
      </p:sp>
      <p:sp>
        <p:nvSpPr>
          <p:cNvPr id="18" name="AutoShape 97"/>
          <p:cNvSpPr>
            <a:spLocks noChangeArrowheads="1"/>
          </p:cNvSpPr>
          <p:nvPr/>
        </p:nvSpPr>
        <p:spPr bwMode="auto">
          <a:xfrm>
            <a:off x="7433042" y="6049010"/>
            <a:ext cx="646560" cy="238569"/>
          </a:xfrm>
          <a:prstGeom prst="rightArrow">
            <a:avLst>
              <a:gd name="adj1" fmla="val 50000"/>
              <a:gd name="adj2" fmla="val 162078"/>
            </a:avLst>
          </a:prstGeom>
          <a:solidFill>
            <a:srgbClr val="00FF00"/>
          </a:solidFill>
          <a:ln w="12700">
            <a:solidFill>
              <a:srgbClr val="FF0000"/>
            </a:solidFill>
            <a:miter lim="800000"/>
            <a:headEnd/>
            <a:tailEnd/>
          </a:ln>
        </p:spPr>
        <p:txBody>
          <a:bodyPr wrap="none" anchor="ctr"/>
          <a:lstStyle/>
          <a:p>
            <a:endParaRPr lang="zh-CN" altLang="en-US" b="1" i="0"/>
          </a:p>
        </p:txBody>
      </p:sp>
    </p:spTree>
    <p:extLst>
      <p:ext uri="{BB962C8B-B14F-4D97-AF65-F5344CB8AC3E}">
        <p14:creationId xmlns:p14="http://schemas.microsoft.com/office/powerpoint/2010/main" val="395403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circle(in)">
                                      <p:cBhvr>
                                        <p:cTn id="24" dur="20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heel(1)">
                                      <p:cBhvr>
                                        <p:cTn id="40" dur="2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1000"/>
                                        <p:tgtEl>
                                          <p:spTgt spid="13"/>
                                        </p:tgtEl>
                                      </p:cBhvr>
                                    </p:animEffect>
                                    <p:anim calcmode="lin" valueType="num">
                                      <p:cBhvr>
                                        <p:cTn id="46" dur="1000" fill="hold"/>
                                        <p:tgtEl>
                                          <p:spTgt spid="13"/>
                                        </p:tgtEl>
                                        <p:attrNameLst>
                                          <p:attrName>ppt_x</p:attrName>
                                        </p:attrNameLst>
                                      </p:cBhvr>
                                      <p:tavLst>
                                        <p:tav tm="0">
                                          <p:val>
                                            <p:strVal val="#ppt_x"/>
                                          </p:val>
                                        </p:tav>
                                        <p:tav tm="100000">
                                          <p:val>
                                            <p:strVal val="#ppt_x"/>
                                          </p:val>
                                        </p:tav>
                                      </p:tavLst>
                                    </p:anim>
                                    <p:anim calcmode="lin" valueType="num">
                                      <p:cBhvr>
                                        <p:cTn id="4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arn(inVertical)">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barn(inVertical)">
                                      <p:cBhvr>
                                        <p:cTn id="64" dur="500"/>
                                        <p:tgtEl>
                                          <p:spTgt spid="18"/>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p:cTn id="69" dur="500" fill="hold"/>
                                        <p:tgtEl>
                                          <p:spTgt spid="16"/>
                                        </p:tgtEl>
                                        <p:attrNameLst>
                                          <p:attrName>ppt_w</p:attrName>
                                        </p:attrNameLst>
                                      </p:cBhvr>
                                      <p:tavLst>
                                        <p:tav tm="0">
                                          <p:val>
                                            <p:fltVal val="0"/>
                                          </p:val>
                                        </p:tav>
                                        <p:tav tm="100000">
                                          <p:val>
                                            <p:strVal val="#ppt_w"/>
                                          </p:val>
                                        </p:tav>
                                      </p:tavLst>
                                    </p:anim>
                                    <p:anim calcmode="lin" valueType="num">
                                      <p:cBhvr>
                                        <p:cTn id="70" dur="500" fill="hold"/>
                                        <p:tgtEl>
                                          <p:spTgt spid="16"/>
                                        </p:tgtEl>
                                        <p:attrNameLst>
                                          <p:attrName>ppt_h</p:attrName>
                                        </p:attrNameLst>
                                      </p:cBhvr>
                                      <p:tavLst>
                                        <p:tav tm="0">
                                          <p:val>
                                            <p:fltVal val="0"/>
                                          </p:val>
                                        </p:tav>
                                        <p:tav tm="100000">
                                          <p:val>
                                            <p:strVal val="#ppt_h"/>
                                          </p:val>
                                        </p:tav>
                                      </p:tavLst>
                                    </p:anim>
                                    <p:animEffect transition="in" filter="fade">
                                      <p:cBhvr>
                                        <p:cTn id="7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p:bldP spid="17" grpId="0"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493137" y="394495"/>
            <a:ext cx="432981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hangingPunct="0"/>
            <a:r>
              <a:rPr lang="zh-CN" altLang="en-US" sz="2800" b="1" dirty="0">
                <a:solidFill>
                  <a:srgbClr val="FF3300"/>
                </a:solidFill>
                <a:latin typeface="Calibri" panose="020F0502020204030204" pitchFamily="34" charset="0"/>
              </a:rPr>
              <a:t>练习：</a:t>
            </a:r>
            <a:r>
              <a:rPr lang="zh-CN" altLang="en-US" sz="2800" b="1" dirty="0">
                <a:solidFill>
                  <a:srgbClr val="009900"/>
                </a:solidFill>
                <a:latin typeface="Times New Roman" panose="02020603050405020304" pitchFamily="18" charset="0"/>
                <a:cs typeface="Times New Roman" panose="02020603050405020304" pitchFamily="18" charset="0"/>
              </a:rPr>
              <a:t>已知不为</a:t>
            </a:r>
            <a:r>
              <a:rPr lang="en-US" altLang="zh-CN" sz="2800" b="1" dirty="0">
                <a:solidFill>
                  <a:srgbClr val="FF0000"/>
                </a:solidFill>
                <a:latin typeface="Times New Roman" panose="02020603050405020304" pitchFamily="18" charset="0"/>
                <a:cs typeface="Times New Roman" panose="02020603050405020304" pitchFamily="18" charset="0"/>
              </a:rPr>
              <a:t>0</a:t>
            </a:r>
            <a:r>
              <a:rPr lang="zh-CN" altLang="en-US" sz="2800" b="1" dirty="0">
                <a:solidFill>
                  <a:srgbClr val="009900"/>
                </a:solidFill>
                <a:latin typeface="Times New Roman" panose="02020603050405020304" pitchFamily="18" charset="0"/>
                <a:cs typeface="Times New Roman" panose="02020603050405020304" pitchFamily="18" charset="0"/>
              </a:rPr>
              <a:t>的</a:t>
            </a:r>
            <a:r>
              <a:rPr lang="zh-CN" altLang="en-US" sz="2800" b="1" dirty="0">
                <a:solidFill>
                  <a:srgbClr val="009900"/>
                </a:solidFill>
                <a:latin typeface="楷体_GB2312" pitchFamily="49" charset="-122"/>
                <a:ea typeface="楷体_GB2312" pitchFamily="49" charset="-122"/>
              </a:rPr>
              <a:t>波函数</a:t>
            </a:r>
            <a:endParaRPr lang="zh-CN" altLang="en-US" sz="2800" b="1" dirty="0">
              <a:solidFill>
                <a:srgbClr val="009900"/>
              </a:solidFill>
            </a:endParaRPr>
          </a:p>
        </p:txBody>
      </p:sp>
      <p:sp>
        <p:nvSpPr>
          <p:cNvPr id="3" name="矩形 2"/>
          <p:cNvSpPr/>
          <p:nvPr/>
        </p:nvSpPr>
        <p:spPr>
          <a:xfrm>
            <a:off x="2173673" y="1064254"/>
            <a:ext cx="8226041" cy="954107"/>
          </a:xfrm>
          <a:prstGeom prst="rect">
            <a:avLst/>
          </a:prstGeom>
        </p:spPr>
        <p:txBody>
          <a:bodyPr wrap="square">
            <a:spAutoFit/>
          </a:bodyPr>
          <a:lstStyle/>
          <a:p>
            <a:r>
              <a:rPr lang="zh-CN" altLang="en-US" sz="2800" b="1" dirty="0">
                <a:solidFill>
                  <a:srgbClr val="E628C2"/>
                </a:solidFill>
                <a:latin typeface="楷体_GB2312" pitchFamily="49" charset="-122"/>
                <a:ea typeface="楷体_GB2312" pitchFamily="49" charset="-122"/>
              </a:rPr>
              <a:t>式中</a:t>
            </a:r>
            <a:r>
              <a:rPr lang="en-US" altLang="zh-CN" sz="2800" b="1" i="1" dirty="0">
                <a:solidFill>
                  <a:srgbClr val="0000FF"/>
                </a:solidFill>
                <a:latin typeface="Times New Roman" panose="02020603050405020304" pitchFamily="18" charset="0"/>
                <a:ea typeface="楷体_GB2312" pitchFamily="49" charset="-122"/>
                <a:cs typeface="Times New Roman" panose="02020603050405020304" pitchFamily="18" charset="0"/>
              </a:rPr>
              <a:t>a</a:t>
            </a:r>
            <a:r>
              <a:rPr lang="zh-CN" altLang="en-US" sz="2800" b="1" dirty="0">
                <a:solidFill>
                  <a:srgbClr val="E628C2"/>
                </a:solidFill>
                <a:latin typeface="Times New Roman" panose="02020603050405020304" pitchFamily="18" charset="0"/>
                <a:ea typeface="楷体_GB2312" pitchFamily="49" charset="-122"/>
                <a:cs typeface="Times New Roman" panose="02020603050405020304" pitchFamily="18" charset="0"/>
              </a:rPr>
              <a:t>和</a:t>
            </a:r>
            <a:r>
              <a:rPr lang="en-US" altLang="zh-CN" sz="2800" b="1" i="1" dirty="0">
                <a:solidFill>
                  <a:srgbClr val="0000FF"/>
                </a:solidFill>
                <a:latin typeface="Times New Roman" panose="02020603050405020304" pitchFamily="18" charset="0"/>
                <a:ea typeface="楷体_GB2312" pitchFamily="49" charset="-122"/>
                <a:cs typeface="Times New Roman" panose="02020603050405020304" pitchFamily="18" charset="0"/>
              </a:rPr>
              <a:t>C</a:t>
            </a:r>
            <a:r>
              <a:rPr lang="zh-CN" altLang="en-US" sz="2800" b="1" dirty="0">
                <a:solidFill>
                  <a:srgbClr val="E628C2"/>
                </a:solidFill>
                <a:latin typeface="楷体_GB2312" pitchFamily="49" charset="-122"/>
                <a:ea typeface="楷体_GB2312" pitchFamily="49" charset="-122"/>
              </a:rPr>
              <a:t>为常数。归一化</a:t>
            </a:r>
            <a:r>
              <a:rPr lang="zh-CN" altLang="en-US" sz="2800" b="1" dirty="0">
                <a:solidFill>
                  <a:srgbClr val="009900"/>
                </a:solidFill>
                <a:latin typeface="楷体_GB2312" pitchFamily="49" charset="-122"/>
                <a:ea typeface="楷体_GB2312" pitchFamily="49" charset="-122"/>
              </a:rPr>
              <a:t>波函数</a:t>
            </a:r>
            <a:r>
              <a:rPr lang="en-US" altLang="zh-CN" sz="2800" b="1" dirty="0">
                <a:solidFill>
                  <a:srgbClr val="E628C2"/>
                </a:solidFill>
                <a:latin typeface="楷体_GB2312" pitchFamily="49" charset="-122"/>
                <a:ea typeface="楷体_GB2312" pitchFamily="49" charset="-122"/>
              </a:rPr>
              <a:t>=____</a:t>
            </a:r>
            <a:r>
              <a:rPr lang="zh-CN" altLang="en-US" sz="2800" b="1" dirty="0">
                <a:solidFill>
                  <a:srgbClr val="E628C2"/>
                </a:solidFill>
                <a:latin typeface="楷体_GB2312" pitchFamily="49" charset="-122"/>
                <a:ea typeface="楷体_GB2312" pitchFamily="49" charset="-122"/>
              </a:rPr>
              <a:t>，</a:t>
            </a:r>
            <a:endParaRPr lang="en-US" altLang="zh-CN" sz="2800" b="1" dirty="0">
              <a:solidFill>
                <a:srgbClr val="E628C2"/>
              </a:solidFill>
              <a:latin typeface="楷体_GB2312" pitchFamily="49" charset="-122"/>
              <a:ea typeface="楷体_GB2312" pitchFamily="49" charset="-122"/>
            </a:endParaRPr>
          </a:p>
          <a:p>
            <a:r>
              <a:rPr lang="zh-CN" altLang="en-US" sz="2800" b="1" kern="0" dirty="0">
                <a:solidFill>
                  <a:srgbClr val="FF0000"/>
                </a:solidFill>
                <a:latin typeface="Times New Roman" pitchFamily="18" charset="0"/>
                <a:ea typeface="楷体_GB2312" pitchFamily="49" charset="-122"/>
              </a:rPr>
              <a:t>概</a:t>
            </a:r>
            <a:r>
              <a:rPr lang="zh-CN" altLang="zh-CN" sz="2800" b="1" kern="0" dirty="0">
                <a:solidFill>
                  <a:srgbClr val="FF0000"/>
                </a:solidFill>
                <a:latin typeface="Times New Roman" pitchFamily="18" charset="0"/>
                <a:ea typeface="楷体_GB2312" pitchFamily="49" charset="-122"/>
              </a:rPr>
              <a:t>率密度</a:t>
            </a:r>
            <a:r>
              <a:rPr lang="en-US" altLang="zh-CN" sz="2800" b="1" kern="0" dirty="0">
                <a:solidFill>
                  <a:srgbClr val="FF0000"/>
                </a:solidFill>
                <a:latin typeface="Times New Roman" pitchFamily="18" charset="0"/>
                <a:ea typeface="楷体_GB2312" pitchFamily="49" charset="-122"/>
              </a:rPr>
              <a:t>=____,                          </a:t>
            </a:r>
            <a:r>
              <a:rPr lang="zh-CN" altLang="en-US" sz="2800" b="1" kern="0" dirty="0">
                <a:solidFill>
                  <a:srgbClr val="0000FF"/>
                </a:solidFill>
                <a:latin typeface="Times New Roman" pitchFamily="18" charset="0"/>
                <a:ea typeface="楷体_GB2312" pitchFamily="49" charset="-122"/>
              </a:rPr>
              <a:t>之间的概</a:t>
            </a:r>
            <a:r>
              <a:rPr lang="zh-CN" altLang="zh-CN" sz="2800" b="1" kern="0" dirty="0">
                <a:solidFill>
                  <a:srgbClr val="0000FF"/>
                </a:solidFill>
                <a:latin typeface="Times New Roman" pitchFamily="18" charset="0"/>
                <a:ea typeface="楷体_GB2312" pitchFamily="49" charset="-122"/>
              </a:rPr>
              <a:t>率</a:t>
            </a:r>
            <a:r>
              <a:rPr lang="en-US" altLang="zh-CN" sz="2800" b="1" kern="0" dirty="0">
                <a:solidFill>
                  <a:srgbClr val="0000FF"/>
                </a:solidFill>
                <a:latin typeface="Times New Roman" pitchFamily="18" charset="0"/>
                <a:ea typeface="楷体_GB2312" pitchFamily="49" charset="-122"/>
              </a:rPr>
              <a:t>=____</a:t>
            </a:r>
            <a:r>
              <a:rPr lang="zh-CN" altLang="en-US" sz="2800" b="1" kern="0" dirty="0">
                <a:solidFill>
                  <a:srgbClr val="0000FF"/>
                </a:solidFill>
                <a:latin typeface="Times New Roman" pitchFamily="18" charset="0"/>
                <a:ea typeface="楷体_GB2312" pitchFamily="49" charset="-122"/>
              </a:rPr>
              <a:t>。</a:t>
            </a:r>
            <a:endParaRPr lang="zh-CN" altLang="en-US" sz="2800" dirty="0">
              <a:solidFill>
                <a:srgbClr val="0000FF"/>
              </a:solidFill>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970088644"/>
              </p:ext>
            </p:extLst>
          </p:nvPr>
        </p:nvGraphicFramePr>
        <p:xfrm>
          <a:off x="5807075" y="158750"/>
          <a:ext cx="4608513" cy="1004888"/>
        </p:xfrm>
        <a:graphic>
          <a:graphicData uri="http://schemas.openxmlformats.org/presentationml/2006/ole">
            <mc:AlternateContent xmlns:mc="http://schemas.openxmlformats.org/markup-compatibility/2006">
              <mc:Choice xmlns:v="urn:schemas-microsoft-com:vml" Requires="v">
                <p:oleObj spid="_x0000_s54605" name="Equation" r:id="rId3" imgW="1815840" imgH="393480" progId="Equation.DSMT4">
                  <p:embed/>
                </p:oleObj>
              </mc:Choice>
              <mc:Fallback>
                <p:oleObj name="Equation" r:id="rId3" imgW="1815840" imgH="393480" progId="Equation.DSMT4">
                  <p:embed/>
                  <p:pic>
                    <p:nvPicPr>
                      <p:cNvPr id="0" name=""/>
                      <p:cNvPicPr>
                        <a:picLocks noChangeAspect="1" noChangeArrowheads="1"/>
                      </p:cNvPicPr>
                      <p:nvPr/>
                    </p:nvPicPr>
                    <p:blipFill>
                      <a:blip r:embed="rId4"/>
                      <a:srcRect/>
                      <a:stretch>
                        <a:fillRect/>
                      </a:stretch>
                    </p:blipFill>
                    <p:spPr bwMode="auto">
                      <a:xfrm>
                        <a:off x="5807075" y="158750"/>
                        <a:ext cx="4608513" cy="1004888"/>
                      </a:xfrm>
                      <a:prstGeom prst="rect">
                        <a:avLst/>
                      </a:prstGeom>
                      <a:noFill/>
                    </p:spPr>
                  </p:pic>
                </p:oleObj>
              </mc:Fallback>
            </mc:AlternateContent>
          </a:graphicData>
        </a:graphic>
      </p:graphicFrame>
      <p:sp>
        <p:nvSpPr>
          <p:cNvPr id="5" name="矩形 4"/>
          <p:cNvSpPr/>
          <p:nvPr/>
        </p:nvSpPr>
        <p:spPr>
          <a:xfrm>
            <a:off x="2306016" y="2297249"/>
            <a:ext cx="1988045" cy="523220"/>
          </a:xfrm>
          <a:prstGeom prst="rect">
            <a:avLst/>
          </a:prstGeom>
        </p:spPr>
        <p:txBody>
          <a:bodyPr wrap="none">
            <a:spAutoFit/>
          </a:bodyPr>
          <a:lstStyle/>
          <a:p>
            <a:r>
              <a:rPr lang="zh-CN" altLang="zh-CN" sz="2800" b="1" kern="100" dirty="0">
                <a:solidFill>
                  <a:srgbClr val="009900"/>
                </a:solidFill>
                <a:latin typeface="Times New Roman" panose="02020603050405020304" pitchFamily="18" charset="0"/>
                <a:cs typeface="Times New Roman" panose="02020603050405020304" pitchFamily="18" charset="0"/>
              </a:rPr>
              <a:t>归一化条件</a:t>
            </a:r>
            <a:endParaRPr lang="zh-CN" altLang="en-US" sz="2800" b="1" dirty="0">
              <a:solidFill>
                <a:srgbClr val="009900"/>
              </a:solidFill>
            </a:endParaRPr>
          </a:p>
        </p:txBody>
      </p:sp>
      <p:graphicFrame>
        <p:nvGraphicFramePr>
          <p:cNvPr id="6" name="Object 3"/>
          <p:cNvGraphicFramePr>
            <a:graphicFrameLocks noChangeAspect="1"/>
          </p:cNvGraphicFramePr>
          <p:nvPr>
            <p:extLst>
              <p:ext uri="{D42A27DB-BD31-4B8C-83A1-F6EECF244321}">
                <p14:modId xmlns:p14="http://schemas.microsoft.com/office/powerpoint/2010/main" val="837322514"/>
              </p:ext>
            </p:extLst>
          </p:nvPr>
        </p:nvGraphicFramePr>
        <p:xfrm>
          <a:off x="5064464" y="2148202"/>
          <a:ext cx="2347912" cy="777875"/>
        </p:xfrm>
        <a:graphic>
          <a:graphicData uri="http://schemas.openxmlformats.org/presentationml/2006/ole">
            <mc:AlternateContent xmlns:mc="http://schemas.openxmlformats.org/markup-compatibility/2006">
              <mc:Choice xmlns:v="urn:schemas-microsoft-com:vml" Requires="v">
                <p:oleObj spid="_x0000_s54606" name="公式" r:id="rId5" imgW="990360" imgH="330120" progId="Equation.3">
                  <p:embed/>
                </p:oleObj>
              </mc:Choice>
              <mc:Fallback>
                <p:oleObj name="公式" r:id="rId5" imgW="990360" imgH="330120" progId="Equation.3">
                  <p:embed/>
                  <p:pic>
                    <p:nvPicPr>
                      <p:cNvPr id="0" name=""/>
                      <p:cNvPicPr>
                        <a:picLocks noChangeAspect="1" noChangeArrowheads="1"/>
                      </p:cNvPicPr>
                      <p:nvPr/>
                    </p:nvPicPr>
                    <p:blipFill>
                      <a:blip r:embed="rId6"/>
                      <a:srcRect/>
                      <a:stretch>
                        <a:fillRect/>
                      </a:stretch>
                    </p:blipFill>
                    <p:spPr bwMode="auto">
                      <a:xfrm>
                        <a:off x="5064464" y="2148202"/>
                        <a:ext cx="2347912"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989557289"/>
              </p:ext>
            </p:extLst>
          </p:nvPr>
        </p:nvGraphicFramePr>
        <p:xfrm>
          <a:off x="2033588" y="2974975"/>
          <a:ext cx="4043362" cy="1069975"/>
        </p:xfrm>
        <a:graphic>
          <a:graphicData uri="http://schemas.openxmlformats.org/presentationml/2006/ole">
            <mc:AlternateContent xmlns:mc="http://schemas.openxmlformats.org/markup-compatibility/2006">
              <mc:Choice xmlns:v="urn:schemas-microsoft-com:vml" Requires="v">
                <p:oleObj spid="_x0000_s54607" name="Equation" r:id="rId7" imgW="1473120" imgH="393480" progId="Equation.DSMT4">
                  <p:embed/>
                </p:oleObj>
              </mc:Choice>
              <mc:Fallback>
                <p:oleObj name="Equation" r:id="rId7" imgW="1473120" imgH="393480" progId="Equation.DSMT4">
                  <p:embed/>
                  <p:pic>
                    <p:nvPicPr>
                      <p:cNvPr id="0" name=""/>
                      <p:cNvPicPr>
                        <a:picLocks noChangeAspect="1" noChangeArrowheads="1"/>
                      </p:cNvPicPr>
                      <p:nvPr/>
                    </p:nvPicPr>
                    <p:blipFill>
                      <a:blip r:embed="rId8"/>
                      <a:srcRect/>
                      <a:stretch>
                        <a:fillRect/>
                      </a:stretch>
                    </p:blipFill>
                    <p:spPr bwMode="auto">
                      <a:xfrm>
                        <a:off x="2033588" y="2974975"/>
                        <a:ext cx="4043362" cy="1069975"/>
                      </a:xfrm>
                      <a:prstGeom prst="rect">
                        <a:avLst/>
                      </a:prstGeom>
                      <a:noFill/>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981768175"/>
              </p:ext>
            </p:extLst>
          </p:nvPr>
        </p:nvGraphicFramePr>
        <p:xfrm>
          <a:off x="4805864" y="1553920"/>
          <a:ext cx="2116138" cy="503237"/>
        </p:xfrm>
        <a:graphic>
          <a:graphicData uri="http://schemas.openxmlformats.org/presentationml/2006/ole">
            <mc:AlternateContent xmlns:mc="http://schemas.openxmlformats.org/markup-compatibility/2006">
              <mc:Choice xmlns:v="urn:schemas-microsoft-com:vml" Requires="v">
                <p:oleObj spid="_x0000_s54608" name="公式" r:id="rId9" imgW="749160" imgH="177480" progId="Equation.3">
                  <p:embed/>
                </p:oleObj>
              </mc:Choice>
              <mc:Fallback>
                <p:oleObj name="公式" r:id="rId9" imgW="749160" imgH="177480" progId="Equation.3">
                  <p:embed/>
                  <p:pic>
                    <p:nvPicPr>
                      <p:cNvPr id="0" name=""/>
                      <p:cNvPicPr/>
                      <p:nvPr/>
                    </p:nvPicPr>
                    <p:blipFill>
                      <a:blip r:embed="rId10"/>
                      <a:stretch>
                        <a:fillRect/>
                      </a:stretch>
                    </p:blipFill>
                    <p:spPr>
                      <a:xfrm>
                        <a:off x="4805864" y="1553920"/>
                        <a:ext cx="2116138" cy="503237"/>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10736537"/>
              </p:ext>
            </p:extLst>
          </p:nvPr>
        </p:nvGraphicFramePr>
        <p:xfrm>
          <a:off x="6953907" y="2828386"/>
          <a:ext cx="4090987" cy="1133475"/>
        </p:xfrm>
        <a:graphic>
          <a:graphicData uri="http://schemas.openxmlformats.org/presentationml/2006/ole">
            <mc:AlternateContent xmlns:mc="http://schemas.openxmlformats.org/markup-compatibility/2006">
              <mc:Choice xmlns:v="urn:schemas-microsoft-com:vml" Requires="v">
                <p:oleObj spid="_x0000_s54609" name="公式" r:id="rId11" imgW="1612800" imgH="444240" progId="Equation.3">
                  <p:embed/>
                </p:oleObj>
              </mc:Choice>
              <mc:Fallback>
                <p:oleObj name="公式" r:id="rId11" imgW="1612800" imgH="444240" progId="Equation.3">
                  <p:embed/>
                  <p:pic>
                    <p:nvPicPr>
                      <p:cNvPr id="0" name=""/>
                      <p:cNvPicPr>
                        <a:picLocks noChangeAspect="1" noChangeArrowheads="1"/>
                      </p:cNvPicPr>
                      <p:nvPr/>
                    </p:nvPicPr>
                    <p:blipFill>
                      <a:blip r:embed="rId12"/>
                      <a:srcRect/>
                      <a:stretch>
                        <a:fillRect/>
                      </a:stretch>
                    </p:blipFill>
                    <p:spPr bwMode="auto">
                      <a:xfrm>
                        <a:off x="6953907" y="2828386"/>
                        <a:ext cx="4090987" cy="1133475"/>
                      </a:xfrm>
                      <a:prstGeom prst="rect">
                        <a:avLst/>
                      </a:prstGeom>
                      <a:noFill/>
                    </p:spPr>
                  </p:pic>
                </p:oleObj>
              </mc:Fallback>
            </mc:AlternateContent>
          </a:graphicData>
        </a:graphic>
      </p:graphicFrame>
      <p:sp>
        <p:nvSpPr>
          <p:cNvPr id="14" name="矩形 13"/>
          <p:cNvSpPr/>
          <p:nvPr/>
        </p:nvSpPr>
        <p:spPr>
          <a:xfrm>
            <a:off x="2086473" y="4461637"/>
            <a:ext cx="1627369" cy="523220"/>
          </a:xfrm>
          <a:prstGeom prst="rect">
            <a:avLst/>
          </a:prstGeom>
        </p:spPr>
        <p:txBody>
          <a:bodyPr wrap="none">
            <a:spAutoFit/>
          </a:bodyPr>
          <a:lstStyle/>
          <a:p>
            <a:r>
              <a:rPr lang="zh-CN" altLang="en-US" sz="2800" b="1" kern="0" dirty="0">
                <a:solidFill>
                  <a:srgbClr val="FF0000"/>
                </a:solidFill>
                <a:latin typeface="Times New Roman" pitchFamily="18" charset="0"/>
                <a:ea typeface="楷体_GB2312" pitchFamily="49" charset="-122"/>
              </a:rPr>
              <a:t>概</a:t>
            </a:r>
            <a:r>
              <a:rPr lang="zh-CN" altLang="zh-CN" sz="2800" b="1" kern="0" dirty="0">
                <a:solidFill>
                  <a:srgbClr val="FF0000"/>
                </a:solidFill>
                <a:latin typeface="Times New Roman" pitchFamily="18" charset="0"/>
                <a:ea typeface="楷体_GB2312" pitchFamily="49" charset="-122"/>
              </a:rPr>
              <a:t>率密度</a:t>
            </a:r>
            <a:endParaRPr lang="zh-CN" altLang="en-US" sz="2800" dirty="0"/>
          </a:p>
        </p:txBody>
      </p:sp>
      <p:graphicFrame>
        <p:nvGraphicFramePr>
          <p:cNvPr id="15" name="对象 14"/>
          <p:cNvGraphicFramePr>
            <a:graphicFrameLocks noChangeAspect="1"/>
          </p:cNvGraphicFramePr>
          <p:nvPr>
            <p:extLst>
              <p:ext uri="{D42A27DB-BD31-4B8C-83A1-F6EECF244321}">
                <p14:modId xmlns:p14="http://schemas.microsoft.com/office/powerpoint/2010/main" val="3821130146"/>
              </p:ext>
            </p:extLst>
          </p:nvPr>
        </p:nvGraphicFramePr>
        <p:xfrm>
          <a:off x="4264026" y="4043363"/>
          <a:ext cx="3089275" cy="1122362"/>
        </p:xfrm>
        <a:graphic>
          <a:graphicData uri="http://schemas.openxmlformats.org/presentationml/2006/ole">
            <mc:AlternateContent xmlns:mc="http://schemas.openxmlformats.org/markup-compatibility/2006">
              <mc:Choice xmlns:v="urn:schemas-microsoft-com:vml" Requires="v">
                <p:oleObj spid="_x0000_s54610" name="公式" r:id="rId13" imgW="1091880" imgH="393480" progId="Equation.3">
                  <p:embed/>
                </p:oleObj>
              </mc:Choice>
              <mc:Fallback>
                <p:oleObj name="公式" r:id="rId13" imgW="1091880" imgH="393480" progId="Equation.3">
                  <p:embed/>
                  <p:pic>
                    <p:nvPicPr>
                      <p:cNvPr id="0" name=""/>
                      <p:cNvPicPr>
                        <a:picLocks noChangeAspect="1" noChangeArrowheads="1"/>
                      </p:cNvPicPr>
                      <p:nvPr/>
                    </p:nvPicPr>
                    <p:blipFill>
                      <a:blip r:embed="rId14"/>
                      <a:srcRect/>
                      <a:stretch>
                        <a:fillRect/>
                      </a:stretch>
                    </p:blipFill>
                    <p:spPr bwMode="auto">
                      <a:xfrm>
                        <a:off x="4264026" y="4043363"/>
                        <a:ext cx="3089275" cy="1122362"/>
                      </a:xfrm>
                      <a:prstGeom prst="rect">
                        <a:avLst/>
                      </a:prstGeom>
                      <a:noFill/>
                    </p:spPr>
                  </p:pic>
                </p:oleObj>
              </mc:Fallback>
            </mc:AlternateContent>
          </a:graphicData>
        </a:graphic>
      </p:graphicFrame>
      <p:sp>
        <p:nvSpPr>
          <p:cNvPr id="16" name="矩形 15"/>
          <p:cNvSpPr/>
          <p:nvPr/>
        </p:nvSpPr>
        <p:spPr>
          <a:xfrm>
            <a:off x="1945341" y="5096319"/>
            <a:ext cx="906017" cy="523220"/>
          </a:xfrm>
          <a:prstGeom prst="rect">
            <a:avLst/>
          </a:prstGeom>
        </p:spPr>
        <p:txBody>
          <a:bodyPr wrap="none">
            <a:spAutoFit/>
          </a:bodyPr>
          <a:lstStyle/>
          <a:p>
            <a:r>
              <a:rPr lang="zh-CN" altLang="en-US" sz="2800" b="1" kern="0" dirty="0">
                <a:solidFill>
                  <a:srgbClr val="0000FF"/>
                </a:solidFill>
                <a:latin typeface="Times New Roman" pitchFamily="18" charset="0"/>
                <a:ea typeface="楷体_GB2312" pitchFamily="49" charset="-122"/>
              </a:rPr>
              <a:t>概</a:t>
            </a:r>
            <a:r>
              <a:rPr lang="zh-CN" altLang="zh-CN" sz="2800" b="1" kern="0" dirty="0">
                <a:solidFill>
                  <a:srgbClr val="0000FF"/>
                </a:solidFill>
                <a:latin typeface="Times New Roman" pitchFamily="18" charset="0"/>
                <a:ea typeface="楷体_GB2312" pitchFamily="49" charset="-122"/>
              </a:rPr>
              <a:t>率</a:t>
            </a:r>
            <a:endParaRPr lang="zh-CN" altLang="en-US" sz="2800" dirty="0">
              <a:solidFill>
                <a:srgbClr val="0000FF"/>
              </a:solidFill>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1649506825"/>
              </p:ext>
            </p:extLst>
          </p:nvPr>
        </p:nvGraphicFramePr>
        <p:xfrm>
          <a:off x="2639617" y="5486606"/>
          <a:ext cx="5999163" cy="1122363"/>
        </p:xfrm>
        <a:graphic>
          <a:graphicData uri="http://schemas.openxmlformats.org/presentationml/2006/ole">
            <mc:AlternateContent xmlns:mc="http://schemas.openxmlformats.org/markup-compatibility/2006">
              <mc:Choice xmlns:v="urn:schemas-microsoft-com:vml" Requires="v">
                <p:oleObj spid="_x0000_s54611" name="公式" r:id="rId15" imgW="2120760" imgH="393480" progId="Equation.3">
                  <p:embed/>
                </p:oleObj>
              </mc:Choice>
              <mc:Fallback>
                <p:oleObj name="公式" r:id="rId15" imgW="2120760" imgH="393480" progId="Equation.3">
                  <p:embed/>
                  <p:pic>
                    <p:nvPicPr>
                      <p:cNvPr id="0" name=""/>
                      <p:cNvPicPr>
                        <a:picLocks noChangeAspect="1" noChangeArrowheads="1"/>
                      </p:cNvPicPr>
                      <p:nvPr/>
                    </p:nvPicPr>
                    <p:blipFill>
                      <a:blip r:embed="rId16"/>
                      <a:srcRect/>
                      <a:stretch>
                        <a:fillRect/>
                      </a:stretch>
                    </p:blipFill>
                    <p:spPr bwMode="auto">
                      <a:xfrm>
                        <a:off x="2639617" y="5486606"/>
                        <a:ext cx="5999163" cy="1122363"/>
                      </a:xfrm>
                      <a:prstGeom prst="rect">
                        <a:avLst/>
                      </a:prstGeom>
                      <a:noFill/>
                    </p:spPr>
                  </p:pic>
                </p:oleObj>
              </mc:Fallback>
            </mc:AlternateContent>
          </a:graphicData>
        </a:graphic>
      </p:graphicFrame>
    </p:spTree>
    <p:extLst>
      <p:ext uri="{BB962C8B-B14F-4D97-AF65-F5344CB8AC3E}">
        <p14:creationId xmlns:p14="http://schemas.microsoft.com/office/powerpoint/2010/main" val="268483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circle(in)">
                                      <p:cBhvr>
                                        <p:cTn id="24" dur="20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fill="hold"/>
                                        <p:tgtEl>
                                          <p:spTgt spid="15"/>
                                        </p:tgtEl>
                                        <p:attrNameLst>
                                          <p:attrName>ppt_x</p:attrName>
                                        </p:attrNameLst>
                                      </p:cBhvr>
                                      <p:tavLst>
                                        <p:tav tm="0">
                                          <p:val>
                                            <p:strVal val="#ppt_x"/>
                                          </p:val>
                                        </p:tav>
                                        <p:tav tm="100000">
                                          <p:val>
                                            <p:strVal val="#ppt_x"/>
                                          </p:val>
                                        </p:tav>
                                      </p:tavLst>
                                    </p:anim>
                                    <p:anim calcmode="lin" valueType="num">
                                      <p:cBhvr additive="base">
                                        <p:cTn id="3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heel(1)">
                                      <p:cBhvr>
                                        <p:cTn id="40" dur="20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ppt_x"/>
                                          </p:val>
                                        </p:tav>
                                        <p:tav tm="100000">
                                          <p:val>
                                            <p:strVal val="#ppt_x"/>
                                          </p:val>
                                        </p:tav>
                                      </p:tavLst>
                                    </p:anim>
                                    <p:anim calcmode="lin" valueType="num">
                                      <p:cBhvr additive="base">
                                        <p:cTn id="4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p:cNvGrpSpPr>
            <a:grpSpLocks/>
          </p:cNvGrpSpPr>
          <p:nvPr/>
        </p:nvGrpSpPr>
        <p:grpSpPr bwMode="auto">
          <a:xfrm>
            <a:off x="1736726" y="166688"/>
            <a:ext cx="8931275" cy="2500312"/>
            <a:chOff x="-58" y="0"/>
            <a:chExt cx="5626" cy="1575"/>
          </a:xfrm>
        </p:grpSpPr>
        <p:sp>
          <p:nvSpPr>
            <p:cNvPr id="25610" name="Text Box 3"/>
            <p:cNvSpPr txBox="1">
              <a:spLocks noChangeArrowheads="1"/>
            </p:cNvSpPr>
            <p:nvPr/>
          </p:nvSpPr>
          <p:spPr bwMode="auto">
            <a:xfrm>
              <a:off x="-58" y="0"/>
              <a:ext cx="5626"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FF3300"/>
                  </a:solidFill>
                  <a:latin typeface="Calibri" panose="020F0502020204030204" pitchFamily="34" charset="0"/>
                </a:rPr>
                <a:t>练习：</a:t>
              </a:r>
              <a:r>
                <a:rPr lang="zh-CN" altLang="zh-CN" sz="2800" b="1" dirty="0">
                  <a:solidFill>
                    <a:srgbClr val="0000FF"/>
                  </a:solidFill>
                  <a:latin typeface="Calibri" panose="020F0502020204030204" pitchFamily="34" charset="0"/>
                </a:rPr>
                <a:t>设粒子在一维空间运动，其状态可用波函数描述为：</a:t>
              </a:r>
            </a:p>
          </p:txBody>
        </p:sp>
        <p:grpSp>
          <p:nvGrpSpPr>
            <p:cNvPr id="25611" name="Group 4"/>
            <p:cNvGrpSpPr>
              <a:grpSpLocks noChangeAspect="1"/>
            </p:cNvGrpSpPr>
            <p:nvPr/>
          </p:nvGrpSpPr>
          <p:grpSpPr bwMode="auto">
            <a:xfrm>
              <a:off x="614" y="375"/>
              <a:ext cx="4906" cy="923"/>
              <a:chOff x="-10" y="0"/>
              <a:chExt cx="4906" cy="923"/>
            </a:xfrm>
          </p:grpSpPr>
          <p:graphicFrame>
            <p:nvGraphicFramePr>
              <p:cNvPr id="25613" name="Object 5"/>
              <p:cNvGraphicFramePr>
                <a:graphicFrameLocks noChangeAspect="1"/>
              </p:cNvGraphicFramePr>
              <p:nvPr>
                <p:extLst>
                  <p:ext uri="{D42A27DB-BD31-4B8C-83A1-F6EECF244321}">
                    <p14:modId xmlns:p14="http://schemas.microsoft.com/office/powerpoint/2010/main" val="2395731820"/>
                  </p:ext>
                </p:extLst>
              </p:nvPr>
            </p:nvGraphicFramePr>
            <p:xfrm>
              <a:off x="-10" y="288"/>
              <a:ext cx="3092" cy="635"/>
            </p:xfrm>
            <a:graphic>
              <a:graphicData uri="http://schemas.openxmlformats.org/presentationml/2006/ole">
                <mc:AlternateContent xmlns:mc="http://schemas.openxmlformats.org/markup-compatibility/2006">
                  <mc:Choice xmlns:v="urn:schemas-microsoft-com:vml" Requires="v">
                    <p:oleObj spid="_x0000_s26593" name="公式" r:id="rId4" imgW="1879560" imgH="393480" progId="Equation.3">
                      <p:embed/>
                    </p:oleObj>
                  </mc:Choice>
                  <mc:Fallback>
                    <p:oleObj name="公式" r:id="rId4" imgW="1879560" imgH="393480" progId="Equation.3">
                      <p:embed/>
                      <p:pic>
                        <p:nvPicPr>
                          <p:cNvPr id="0" name="Object 5"/>
                          <p:cNvPicPr>
                            <a:picLocks noChangeAspect="1" noChangeArrowheads="1"/>
                          </p:cNvPicPr>
                          <p:nvPr/>
                        </p:nvPicPr>
                        <p:blipFill>
                          <a:blip r:embed="rId5"/>
                          <a:srcRect/>
                          <a:stretch>
                            <a:fillRect/>
                          </a:stretch>
                        </p:blipFill>
                        <p:spPr bwMode="auto">
                          <a:xfrm>
                            <a:off x="-10" y="288"/>
                            <a:ext cx="3092" cy="63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4" name="Object 6"/>
              <p:cNvGraphicFramePr>
                <a:graphicFrameLocks noChangeAspect="1"/>
              </p:cNvGraphicFramePr>
              <p:nvPr>
                <p:extLst>
                  <p:ext uri="{D42A27DB-BD31-4B8C-83A1-F6EECF244321}">
                    <p14:modId xmlns:p14="http://schemas.microsoft.com/office/powerpoint/2010/main" val="2874135534"/>
                  </p:ext>
                </p:extLst>
              </p:nvPr>
            </p:nvGraphicFramePr>
            <p:xfrm>
              <a:off x="96" y="0"/>
              <a:ext cx="1105" cy="326"/>
            </p:xfrm>
            <a:graphic>
              <a:graphicData uri="http://schemas.openxmlformats.org/presentationml/2006/ole">
                <mc:AlternateContent xmlns:mc="http://schemas.openxmlformats.org/markup-compatibility/2006">
                  <mc:Choice xmlns:v="urn:schemas-microsoft-com:vml" Requires="v">
                    <p:oleObj spid="_x0000_s26594" name="公式" r:id="rId6" imgW="672840" imgH="203040" progId="Equation.3">
                      <p:embed/>
                    </p:oleObj>
                  </mc:Choice>
                  <mc:Fallback>
                    <p:oleObj name="公式" r:id="rId6" imgW="672840" imgH="203040" progId="Equation.3">
                      <p:embed/>
                      <p:pic>
                        <p:nvPicPr>
                          <p:cNvPr id="0" name="Object 6"/>
                          <p:cNvPicPr>
                            <a:picLocks noChangeAspect="1" noChangeArrowheads="1"/>
                          </p:cNvPicPr>
                          <p:nvPr/>
                        </p:nvPicPr>
                        <p:blipFill>
                          <a:blip r:embed="rId7"/>
                          <a:srcRect/>
                          <a:stretch>
                            <a:fillRect/>
                          </a:stretch>
                        </p:blipFill>
                        <p:spPr bwMode="auto">
                          <a:xfrm>
                            <a:off x="96" y="0"/>
                            <a:ext cx="1105" cy="326"/>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5" name="Object 7"/>
              <p:cNvGraphicFramePr>
                <a:graphicFrameLocks noChangeAspect="1"/>
              </p:cNvGraphicFramePr>
              <p:nvPr/>
            </p:nvGraphicFramePr>
            <p:xfrm>
              <a:off x="1434" y="10"/>
              <a:ext cx="2027" cy="326"/>
            </p:xfrm>
            <a:graphic>
              <a:graphicData uri="http://schemas.openxmlformats.org/presentationml/2006/ole">
                <mc:AlternateContent xmlns:mc="http://schemas.openxmlformats.org/markup-compatibility/2006">
                  <mc:Choice xmlns:v="urn:schemas-microsoft-com:vml" Requires="v">
                    <p:oleObj spid="_x0000_s26595" name="公式" r:id="rId8" imgW="1231366" imgH="203112" progId="Equation.3">
                      <p:embed/>
                    </p:oleObj>
                  </mc:Choice>
                  <mc:Fallback>
                    <p:oleObj name="公式" r:id="rId8" imgW="1231366" imgH="203112"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 y="10"/>
                            <a:ext cx="2027" cy="326"/>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6" name="Object 8"/>
              <p:cNvGraphicFramePr>
                <a:graphicFrameLocks noChangeAspect="1"/>
              </p:cNvGraphicFramePr>
              <p:nvPr/>
            </p:nvGraphicFramePr>
            <p:xfrm>
              <a:off x="3216" y="476"/>
              <a:ext cx="1680" cy="326"/>
            </p:xfrm>
            <a:graphic>
              <a:graphicData uri="http://schemas.openxmlformats.org/presentationml/2006/ole">
                <mc:AlternateContent xmlns:mc="http://schemas.openxmlformats.org/markup-compatibility/2006">
                  <mc:Choice xmlns:v="urn:schemas-microsoft-com:vml" Requires="v">
                    <p:oleObj spid="_x0000_s26596" name="公式" r:id="rId10" imgW="1104421" imgH="203112" progId="Equation.3">
                      <p:embed/>
                    </p:oleObj>
                  </mc:Choice>
                  <mc:Fallback>
                    <p:oleObj name="公式" r:id="rId10" imgW="1104421" imgH="203112" progId="Equation.3">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16" y="476"/>
                            <a:ext cx="1680" cy="326"/>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5612" name="Text Box 9"/>
            <p:cNvSpPr txBox="1">
              <a:spLocks noChangeArrowheads="1"/>
            </p:cNvSpPr>
            <p:nvPr/>
          </p:nvSpPr>
          <p:spPr bwMode="auto">
            <a:xfrm>
              <a:off x="0" y="1248"/>
              <a:ext cx="47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dirty="0">
                  <a:solidFill>
                    <a:srgbClr val="0000FF"/>
                  </a:solidFill>
                  <a:latin typeface="Calibri" panose="020F0502020204030204" pitchFamily="34" charset="0"/>
                </a:rPr>
                <a:t>其中</a:t>
              </a:r>
              <a:r>
                <a:rPr lang="zh-CN" altLang="zh-CN" sz="2800" b="1" dirty="0">
                  <a:solidFill>
                    <a:srgbClr val="FF0000"/>
                  </a:solidFill>
                  <a:latin typeface="Calibri" panose="020F0502020204030204" pitchFamily="34" charset="0"/>
                </a:rPr>
                <a:t>A</a:t>
              </a:r>
              <a:r>
                <a:rPr lang="zh-CN" altLang="zh-CN" sz="2800" b="1" dirty="0">
                  <a:solidFill>
                    <a:srgbClr val="0000FF"/>
                  </a:solidFill>
                  <a:latin typeface="Calibri" panose="020F0502020204030204" pitchFamily="34" charset="0"/>
                </a:rPr>
                <a:t>为常数，</a:t>
              </a:r>
              <a:r>
                <a:rPr lang="zh-CN" altLang="zh-CN" sz="2800" b="1" dirty="0">
                  <a:solidFill>
                    <a:srgbClr val="FF0000"/>
                  </a:solidFill>
                  <a:latin typeface="Calibri" panose="020F0502020204030204" pitchFamily="34" charset="0"/>
                </a:rPr>
                <a:t>E</a:t>
              </a:r>
              <a:r>
                <a:rPr lang="zh-CN" altLang="zh-CN" sz="2800" b="1" dirty="0">
                  <a:solidFill>
                    <a:srgbClr val="0000FF"/>
                  </a:solidFill>
                  <a:latin typeface="Calibri" panose="020F0502020204030204" pitchFamily="34" charset="0"/>
                </a:rPr>
                <a:t>和</a:t>
              </a:r>
              <a:r>
                <a:rPr lang="zh-CN" altLang="zh-CN" sz="2800" b="1" dirty="0">
                  <a:solidFill>
                    <a:srgbClr val="FF0000"/>
                  </a:solidFill>
                  <a:latin typeface="Calibri" panose="020F0502020204030204" pitchFamily="34" charset="0"/>
                </a:rPr>
                <a:t>b</a:t>
              </a:r>
              <a:r>
                <a:rPr lang="zh-CN" altLang="zh-CN" sz="2800" b="1" dirty="0">
                  <a:solidFill>
                    <a:srgbClr val="0000FF"/>
                  </a:solidFill>
                  <a:latin typeface="Calibri" panose="020F0502020204030204" pitchFamily="34" charset="0"/>
                </a:rPr>
                <a:t>均为确定的常数。</a:t>
              </a:r>
            </a:p>
          </p:txBody>
        </p:sp>
      </p:grpSp>
      <p:sp>
        <p:nvSpPr>
          <p:cNvPr id="25603" name="Text Box 10"/>
          <p:cNvSpPr txBox="1">
            <a:spLocks noChangeArrowheads="1"/>
          </p:cNvSpPr>
          <p:nvPr/>
        </p:nvSpPr>
        <p:spPr bwMode="auto">
          <a:xfrm>
            <a:off x="1828800" y="2667001"/>
            <a:ext cx="6781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dirty="0">
                <a:solidFill>
                  <a:srgbClr val="FF00FF"/>
                </a:solidFill>
                <a:latin typeface="Calibri" panose="020F0502020204030204" pitchFamily="34" charset="0"/>
              </a:rPr>
              <a:t>归一化的波函数</a:t>
            </a:r>
            <a:r>
              <a:rPr lang="en-US" altLang="zh-CN" sz="2800" b="1" dirty="0">
                <a:solidFill>
                  <a:srgbClr val="FF00FF"/>
                </a:solidFill>
                <a:latin typeface="Calibri" panose="020F0502020204030204" pitchFamily="34" charset="0"/>
              </a:rPr>
              <a:t>=____</a:t>
            </a:r>
            <a:r>
              <a:rPr lang="zh-CN" altLang="zh-CN" sz="2800" b="1" dirty="0">
                <a:solidFill>
                  <a:srgbClr val="FF00FF"/>
                </a:solidFill>
                <a:latin typeface="Calibri" panose="020F0502020204030204" pitchFamily="34" charset="0"/>
              </a:rPr>
              <a:t>；</a:t>
            </a:r>
            <a:r>
              <a:rPr lang="zh-CN" altLang="en-US" sz="2800" b="1" kern="0" dirty="0">
                <a:solidFill>
                  <a:srgbClr val="FF0000"/>
                </a:solidFill>
                <a:latin typeface="Times New Roman" pitchFamily="18" charset="0"/>
                <a:ea typeface="楷体_GB2312" pitchFamily="49" charset="-122"/>
              </a:rPr>
              <a:t>概</a:t>
            </a:r>
            <a:r>
              <a:rPr lang="zh-CN" altLang="zh-CN" sz="2800" b="1" kern="0" dirty="0">
                <a:solidFill>
                  <a:srgbClr val="FF0000"/>
                </a:solidFill>
                <a:latin typeface="Times New Roman" pitchFamily="18" charset="0"/>
                <a:ea typeface="楷体_GB2312" pitchFamily="49" charset="-122"/>
              </a:rPr>
              <a:t>率</a:t>
            </a:r>
            <a:r>
              <a:rPr lang="zh-CN" altLang="zh-CN" sz="2800" b="1" dirty="0">
                <a:solidFill>
                  <a:srgbClr val="FF00FF"/>
                </a:solidFill>
                <a:latin typeface="Calibri" panose="020F0502020204030204" pitchFamily="34" charset="0"/>
              </a:rPr>
              <a:t>密度</a:t>
            </a:r>
            <a:r>
              <a:rPr lang="en-US" altLang="zh-CN" sz="2800" b="1" dirty="0">
                <a:solidFill>
                  <a:srgbClr val="FF00FF"/>
                </a:solidFill>
                <a:latin typeface="Calibri" panose="020F0502020204030204" pitchFamily="34" charset="0"/>
              </a:rPr>
              <a:t>=_____</a:t>
            </a:r>
            <a:endParaRPr lang="zh-CN" altLang="zh-CN" sz="2800" b="1" dirty="0">
              <a:solidFill>
                <a:srgbClr val="FF00FF"/>
              </a:solidFill>
              <a:latin typeface="Calibri" panose="020F0502020204030204" pitchFamily="34" charset="0"/>
            </a:endParaRPr>
          </a:p>
        </p:txBody>
      </p:sp>
      <p:graphicFrame>
        <p:nvGraphicFramePr>
          <p:cNvPr id="12" name="Object 11"/>
          <p:cNvGraphicFramePr>
            <a:graphicFrameLocks noChangeAspect="1"/>
          </p:cNvGraphicFramePr>
          <p:nvPr/>
        </p:nvGraphicFramePr>
        <p:xfrm>
          <a:off x="2667000" y="4648201"/>
          <a:ext cx="3810000" cy="1128713"/>
        </p:xfrm>
        <a:graphic>
          <a:graphicData uri="http://schemas.openxmlformats.org/presentationml/2006/ole">
            <mc:AlternateContent xmlns:mc="http://schemas.openxmlformats.org/markup-compatibility/2006">
              <mc:Choice xmlns:v="urn:schemas-microsoft-com:vml" Requires="v">
                <p:oleObj spid="_x0000_s26597" name="公式" r:id="rId12" imgW="1371600" imgH="393700" progId="Equation.3">
                  <p:embed/>
                </p:oleObj>
              </mc:Choice>
              <mc:Fallback>
                <p:oleObj name="公式" r:id="rId12" imgW="1371600" imgH="393700" progId="Equation.3">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67000" y="4648201"/>
                        <a:ext cx="3810000" cy="11287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988333999"/>
              </p:ext>
            </p:extLst>
          </p:nvPr>
        </p:nvGraphicFramePr>
        <p:xfrm>
          <a:off x="1720850" y="3733800"/>
          <a:ext cx="8674100" cy="914400"/>
        </p:xfrm>
        <a:graphic>
          <a:graphicData uri="http://schemas.openxmlformats.org/presentationml/2006/ole">
            <mc:AlternateContent xmlns:mc="http://schemas.openxmlformats.org/markup-compatibility/2006">
              <mc:Choice xmlns:v="urn:schemas-microsoft-com:vml" Requires="v">
                <p:oleObj spid="_x0000_s26598" name="公式" r:id="rId14" imgW="3695400" imgH="330120" progId="Equation.3">
                  <p:embed/>
                </p:oleObj>
              </mc:Choice>
              <mc:Fallback>
                <p:oleObj name="公式" r:id="rId14" imgW="3695400" imgH="330120" progId="Equation.3">
                  <p:embed/>
                  <p:pic>
                    <p:nvPicPr>
                      <p:cNvPr id="0" name="Object 12"/>
                      <p:cNvPicPr>
                        <a:picLocks noChangeAspect="1" noChangeArrowheads="1"/>
                      </p:cNvPicPr>
                      <p:nvPr/>
                    </p:nvPicPr>
                    <p:blipFill>
                      <a:blip r:embed="rId15"/>
                      <a:srcRect/>
                      <a:stretch>
                        <a:fillRect/>
                      </a:stretch>
                    </p:blipFill>
                    <p:spPr bwMode="auto">
                      <a:xfrm>
                        <a:off x="1720850" y="3733800"/>
                        <a:ext cx="86741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13"/>
          <p:cNvSpPr txBox="1">
            <a:spLocks noChangeArrowheads="1"/>
          </p:cNvSpPr>
          <p:nvPr/>
        </p:nvSpPr>
        <p:spPr bwMode="auto">
          <a:xfrm>
            <a:off x="1965326" y="4921251"/>
            <a:ext cx="1463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a:solidFill>
                  <a:srgbClr val="0000FF"/>
                </a:solidFill>
                <a:latin typeface="Calibri" panose="020F0502020204030204" pitchFamily="34" charset="0"/>
              </a:rPr>
              <a:t>即：</a:t>
            </a:r>
          </a:p>
        </p:txBody>
      </p:sp>
      <p:sp>
        <p:nvSpPr>
          <p:cNvPr id="15" name="Text Box 14"/>
          <p:cNvSpPr txBox="1">
            <a:spLocks noChangeArrowheads="1"/>
          </p:cNvSpPr>
          <p:nvPr/>
        </p:nvSpPr>
        <p:spPr bwMode="auto">
          <a:xfrm>
            <a:off x="1752600" y="3214688"/>
            <a:ext cx="5410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a:solidFill>
                  <a:srgbClr val="FF3300"/>
                </a:solidFill>
                <a:latin typeface="Calibri" panose="020F0502020204030204" pitchFamily="34" charset="0"/>
              </a:rPr>
              <a:t>解：</a:t>
            </a:r>
            <a:r>
              <a:rPr lang="zh-CN" altLang="zh-CN" sz="2800" b="1">
                <a:solidFill>
                  <a:srgbClr val="008000"/>
                </a:solidFill>
                <a:latin typeface="Calibri" panose="020F0502020204030204" pitchFamily="34" charset="0"/>
              </a:rPr>
              <a:t>由归一化条件，有：</a:t>
            </a:r>
          </a:p>
        </p:txBody>
      </p:sp>
      <p:graphicFrame>
        <p:nvGraphicFramePr>
          <p:cNvPr id="16" name="Object 15"/>
          <p:cNvGraphicFramePr>
            <a:graphicFrameLocks noChangeAspect="1"/>
          </p:cNvGraphicFramePr>
          <p:nvPr/>
        </p:nvGraphicFramePr>
        <p:xfrm>
          <a:off x="2362200" y="5722938"/>
          <a:ext cx="1676400" cy="982662"/>
        </p:xfrm>
        <a:graphic>
          <a:graphicData uri="http://schemas.openxmlformats.org/presentationml/2006/ole">
            <mc:AlternateContent xmlns:mc="http://schemas.openxmlformats.org/markup-compatibility/2006">
              <mc:Choice xmlns:v="urn:schemas-microsoft-com:vml" Requires="v">
                <p:oleObj spid="_x0000_s26599" name="公式" r:id="rId16" imgW="660400" imgH="393700" progId="Equation.3">
                  <p:embed/>
                </p:oleObj>
              </mc:Choice>
              <mc:Fallback>
                <p:oleObj name="公式" r:id="rId16" imgW="660400" imgH="393700" progId="Equation.3">
                  <p:embed/>
                  <p:pic>
                    <p:nvPicPr>
                      <p:cNvPr id="0" name="Object 1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62200" y="5722938"/>
                        <a:ext cx="1676400" cy="98266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6"/>
          <p:cNvGraphicFramePr>
            <a:graphicFrameLocks noChangeAspect="1"/>
          </p:cNvGraphicFramePr>
          <p:nvPr/>
        </p:nvGraphicFramePr>
        <p:xfrm>
          <a:off x="4840289" y="5541964"/>
          <a:ext cx="1749425" cy="1163637"/>
        </p:xfrm>
        <a:graphic>
          <a:graphicData uri="http://schemas.openxmlformats.org/presentationml/2006/ole">
            <mc:AlternateContent xmlns:mc="http://schemas.openxmlformats.org/markup-compatibility/2006">
              <mc:Choice xmlns:v="urn:schemas-microsoft-com:vml" Requires="v">
                <p:oleObj spid="_x0000_s26600" name="公式" r:id="rId18" imgW="520926" imgH="444693" progId="Equation.3">
                  <p:embed/>
                </p:oleObj>
              </mc:Choice>
              <mc:Fallback>
                <p:oleObj name="公式" r:id="rId18" imgW="520926" imgH="444693" progId="Equation.3">
                  <p:embed/>
                  <p:pic>
                    <p:nvPicPr>
                      <p:cNvPr id="0" name="Object 1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40289" y="5541964"/>
                        <a:ext cx="1749425" cy="1163637"/>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15"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043112" y="3586163"/>
            <a:ext cx="4586288" cy="519112"/>
            <a:chOff x="-9" y="0"/>
            <a:chExt cx="2889" cy="327"/>
          </a:xfrm>
        </p:grpSpPr>
        <p:graphicFrame>
          <p:nvGraphicFramePr>
            <p:cNvPr id="4108" name="Object 3"/>
            <p:cNvGraphicFramePr>
              <a:graphicFrameLocks noChangeAspect="1"/>
            </p:cNvGraphicFramePr>
            <p:nvPr>
              <p:extLst>
                <p:ext uri="{D42A27DB-BD31-4B8C-83A1-F6EECF244321}">
                  <p14:modId xmlns:p14="http://schemas.microsoft.com/office/powerpoint/2010/main" val="801330033"/>
                </p:ext>
              </p:extLst>
            </p:nvPr>
          </p:nvGraphicFramePr>
          <p:xfrm>
            <a:off x="-9" y="28"/>
            <a:ext cx="330" cy="277"/>
          </p:xfrm>
          <a:graphic>
            <a:graphicData uri="http://schemas.openxmlformats.org/presentationml/2006/ole">
              <mc:AlternateContent xmlns:mc="http://schemas.openxmlformats.org/markup-compatibility/2006">
                <mc:Choice xmlns:v="urn:schemas-microsoft-com:vml" Requires="v">
                  <p:oleObj spid="_x0000_s4594" name="公式" r:id="rId3" imgW="228600" imgH="190440" progId="Equation.3">
                    <p:embed/>
                  </p:oleObj>
                </mc:Choice>
                <mc:Fallback>
                  <p:oleObj name="公式" r:id="rId3" imgW="228600" imgH="190440" progId="Equation.3">
                    <p:embed/>
                    <p:pic>
                      <p:nvPicPr>
                        <p:cNvPr id="0" name="Object 3"/>
                        <p:cNvPicPr>
                          <a:picLocks noChangeAspect="1" noChangeArrowheads="1"/>
                        </p:cNvPicPr>
                        <p:nvPr/>
                      </p:nvPicPr>
                      <p:blipFill>
                        <a:blip r:embed="rId4"/>
                        <a:srcRect/>
                        <a:stretch>
                          <a:fillRect/>
                        </a:stretch>
                      </p:blipFill>
                      <p:spPr bwMode="auto">
                        <a:xfrm>
                          <a:off x="-9" y="28"/>
                          <a:ext cx="330"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9" name="Text Box 4"/>
            <p:cNvSpPr txBox="1">
              <a:spLocks noChangeArrowheads="1"/>
            </p:cNvSpPr>
            <p:nvPr/>
          </p:nvSpPr>
          <p:spPr bwMode="auto">
            <a:xfrm>
              <a:off x="288" y="0"/>
              <a:ext cx="25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solidFill>
                    <a:schemeClr val="accent2"/>
                  </a:solidFill>
                  <a:latin typeface="Century Schoolbook" panose="02040604050505020304" pitchFamily="18" charset="0"/>
                </a:rPr>
                <a:t>为</a:t>
              </a:r>
              <a:r>
                <a:rPr lang="zh-CN" altLang="zh-CN" sz="2800" b="1" dirty="0">
                  <a:solidFill>
                    <a:srgbClr val="009900"/>
                  </a:solidFill>
                  <a:latin typeface="Century Schoolbook" panose="02040604050505020304" pitchFamily="18" charset="0"/>
                  <a:sym typeface="Symbol" panose="05050102010706020507" pitchFamily="18" charset="2"/>
                </a:rPr>
                <a:t></a:t>
              </a:r>
              <a:r>
                <a:rPr lang="zh-CN" altLang="zh-CN" sz="2800" b="1" dirty="0">
                  <a:solidFill>
                    <a:schemeClr val="accent2"/>
                  </a:solidFill>
                  <a:latin typeface="Century Schoolbook" panose="02040604050505020304" pitchFamily="18" charset="0"/>
                  <a:sym typeface="Symbol" panose="05050102010706020507" pitchFamily="18" charset="2"/>
                </a:rPr>
                <a:t>的复共轭函数</a:t>
              </a:r>
              <a:r>
                <a:rPr lang="zh-CN" altLang="zh-CN" sz="2800" b="1" dirty="0">
                  <a:solidFill>
                    <a:schemeClr val="accent2"/>
                  </a:solidFill>
                  <a:latin typeface="Century Schoolbook" panose="02040604050505020304" pitchFamily="18" charset="0"/>
                </a:rPr>
                <a:t>。</a:t>
              </a:r>
            </a:p>
          </p:txBody>
        </p:sp>
      </p:grpSp>
      <p:sp>
        <p:nvSpPr>
          <p:cNvPr id="5" name="Text Box 5"/>
          <p:cNvSpPr txBox="1">
            <a:spLocks noChangeArrowheads="1"/>
          </p:cNvSpPr>
          <p:nvPr/>
        </p:nvSpPr>
        <p:spPr bwMode="auto">
          <a:xfrm>
            <a:off x="1752600" y="1614488"/>
            <a:ext cx="8229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solidFill>
                  <a:srgbClr val="002060"/>
                </a:solidFill>
                <a:latin typeface="Century Schoolbook" panose="02040604050505020304" pitchFamily="18" charset="0"/>
              </a:rPr>
              <a:t>     </a:t>
            </a:r>
            <a:r>
              <a:rPr lang="zh-CN" altLang="zh-CN" sz="2800" b="1" dirty="0">
                <a:solidFill>
                  <a:srgbClr val="9900CC"/>
                </a:solidFill>
                <a:latin typeface="Century Schoolbook" panose="02040604050505020304" pitchFamily="18" charset="0"/>
              </a:rPr>
              <a:t>根据波动理论，波函数的强度正比于</a:t>
            </a:r>
            <a:r>
              <a:rPr lang="zh-CN" altLang="zh-CN" sz="2800" b="1" dirty="0">
                <a:solidFill>
                  <a:srgbClr val="FF2F2F"/>
                </a:solidFill>
                <a:latin typeface="Century Schoolbook" panose="02040604050505020304" pitchFamily="18" charset="0"/>
                <a:sym typeface="Symbol" panose="05050102010706020507" pitchFamily="18" charset="2"/>
              </a:rPr>
              <a:t>ψ</a:t>
            </a:r>
            <a:r>
              <a:rPr lang="zh-CN" altLang="zh-CN" sz="2800" b="1" baseline="-25000" dirty="0">
                <a:solidFill>
                  <a:srgbClr val="FF2F2F"/>
                </a:solidFill>
                <a:latin typeface="Century Schoolbook" panose="02040604050505020304" pitchFamily="18" charset="0"/>
                <a:sym typeface="Symbol" panose="05050102010706020507" pitchFamily="18" charset="2"/>
              </a:rPr>
              <a:t>0</a:t>
            </a:r>
            <a:r>
              <a:rPr lang="zh-CN" altLang="zh-CN" sz="2800" b="1" baseline="30000" dirty="0">
                <a:solidFill>
                  <a:srgbClr val="FF2F2F"/>
                </a:solidFill>
                <a:latin typeface="Century Schoolbook" panose="02040604050505020304" pitchFamily="18" charset="0"/>
                <a:sym typeface="Symbol" panose="05050102010706020507" pitchFamily="18" charset="2"/>
              </a:rPr>
              <a:t>2</a:t>
            </a:r>
            <a:r>
              <a:rPr lang="zh-CN" altLang="zh-CN" sz="2800" b="1" dirty="0">
                <a:solidFill>
                  <a:srgbClr val="9900CC"/>
                </a:solidFill>
                <a:latin typeface="Century Schoolbook" panose="02040604050505020304" pitchFamily="18" charset="0"/>
                <a:sym typeface="Symbol" panose="05050102010706020507" pitchFamily="18" charset="2"/>
              </a:rPr>
              <a:t>。</a:t>
            </a:r>
            <a:endParaRPr lang="zh-CN" altLang="zh-CN" sz="2800" b="1" dirty="0">
              <a:solidFill>
                <a:srgbClr val="9900CC"/>
              </a:solidFill>
              <a:latin typeface="Century Schoolbook" panose="02040604050505020304" pitchFamily="18" charset="0"/>
            </a:endParaRPr>
          </a:p>
        </p:txBody>
      </p:sp>
      <p:sp>
        <p:nvSpPr>
          <p:cNvPr id="6" name="Text Box 6"/>
          <p:cNvSpPr txBox="1">
            <a:spLocks noChangeArrowheads="1"/>
          </p:cNvSpPr>
          <p:nvPr/>
        </p:nvSpPr>
        <p:spPr bwMode="auto">
          <a:xfrm>
            <a:off x="1981200" y="4311650"/>
            <a:ext cx="8305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solidFill>
                  <a:srgbClr val="FF3300"/>
                </a:solidFill>
                <a:latin typeface="Century Schoolbook" panose="02040604050505020304" pitchFamily="18" charset="0"/>
              </a:rPr>
              <a:t>注意：</a:t>
            </a:r>
            <a:r>
              <a:rPr lang="zh-CN" altLang="zh-CN" sz="2800" b="1" dirty="0">
                <a:solidFill>
                  <a:srgbClr val="0000FF"/>
                </a:solidFill>
                <a:latin typeface="Century Schoolbook" panose="02040604050505020304" pitchFamily="18" charset="0"/>
              </a:rPr>
              <a:t>微观粒子物质波的波函数只能用复数形式来表达。不能用实数形式来表达。</a:t>
            </a:r>
          </a:p>
        </p:txBody>
      </p:sp>
      <p:sp>
        <p:nvSpPr>
          <p:cNvPr id="7" name="Text Box 7"/>
          <p:cNvSpPr txBox="1">
            <a:spLocks noChangeArrowheads="1"/>
          </p:cNvSpPr>
          <p:nvPr/>
        </p:nvSpPr>
        <p:spPr bwMode="auto">
          <a:xfrm>
            <a:off x="2057400" y="2147888"/>
            <a:ext cx="6934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solidFill>
                  <a:srgbClr val="0070C0"/>
                </a:solidFill>
                <a:latin typeface="Century Schoolbook" panose="02040604050505020304" pitchFamily="18" charset="0"/>
              </a:rPr>
              <a:t>利用复指数函数的运算法则，有：</a:t>
            </a:r>
          </a:p>
        </p:txBody>
      </p:sp>
      <p:graphicFrame>
        <p:nvGraphicFramePr>
          <p:cNvPr id="8" name="Object 8"/>
          <p:cNvGraphicFramePr>
            <a:graphicFrameLocks noChangeAspect="1"/>
          </p:cNvGraphicFramePr>
          <p:nvPr>
            <p:extLst>
              <p:ext uri="{D42A27DB-BD31-4B8C-83A1-F6EECF244321}">
                <p14:modId xmlns:p14="http://schemas.microsoft.com/office/powerpoint/2010/main" val="1982616763"/>
              </p:ext>
            </p:extLst>
          </p:nvPr>
        </p:nvGraphicFramePr>
        <p:xfrm>
          <a:off x="2273300" y="2819400"/>
          <a:ext cx="2692400" cy="628650"/>
        </p:xfrm>
        <a:graphic>
          <a:graphicData uri="http://schemas.openxmlformats.org/presentationml/2006/ole">
            <mc:AlternateContent xmlns:mc="http://schemas.openxmlformats.org/markup-compatibility/2006">
              <mc:Choice xmlns:v="urn:schemas-microsoft-com:vml" Requires="v">
                <p:oleObj spid="_x0000_s4595" name="公式" r:id="rId5" imgW="1079280" imgH="253800" progId="Equation.3">
                  <p:embed/>
                </p:oleObj>
              </mc:Choice>
              <mc:Fallback>
                <p:oleObj name="公式" r:id="rId5" imgW="1079280" imgH="253800" progId="Equation.3">
                  <p:embed/>
                  <p:pic>
                    <p:nvPicPr>
                      <p:cNvPr id="0" name="Object 8"/>
                      <p:cNvPicPr>
                        <a:picLocks noChangeAspect="1" noChangeArrowheads="1"/>
                      </p:cNvPicPr>
                      <p:nvPr/>
                    </p:nvPicPr>
                    <p:blipFill>
                      <a:blip r:embed="rId6"/>
                      <a:srcRect/>
                      <a:stretch>
                        <a:fillRect/>
                      </a:stretch>
                    </p:blipFill>
                    <p:spPr bwMode="auto">
                      <a:xfrm>
                        <a:off x="2273300" y="2819400"/>
                        <a:ext cx="2692400"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9"/>
          <p:cNvSpPr txBox="1">
            <a:spLocks noChangeArrowheads="1"/>
          </p:cNvSpPr>
          <p:nvPr/>
        </p:nvSpPr>
        <p:spPr bwMode="auto">
          <a:xfrm>
            <a:off x="1828800" y="5530850"/>
            <a:ext cx="8382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solidFill>
                  <a:schemeClr val="accent2"/>
                </a:solidFill>
                <a:latin typeface="Century Schoolbook" panose="02040604050505020304" pitchFamily="18" charset="0"/>
              </a:rPr>
              <a:t>     </a:t>
            </a:r>
            <a:r>
              <a:rPr lang="zh-CN" altLang="zh-CN" sz="2800" b="1" dirty="0">
                <a:solidFill>
                  <a:srgbClr val="800080"/>
                </a:solidFill>
                <a:latin typeface="Century Schoolbook" panose="02040604050505020304" pitchFamily="18" charset="0"/>
              </a:rPr>
              <a:t>在一般情况下，粒子的波函数不是单色平面波的形式，而是空间和时间的复杂函数。</a:t>
            </a:r>
          </a:p>
        </p:txBody>
      </p:sp>
      <p:graphicFrame>
        <p:nvGraphicFramePr>
          <p:cNvPr id="10" name="Object 10"/>
          <p:cNvGraphicFramePr>
            <a:graphicFrameLocks noChangeAspect="1"/>
          </p:cNvGraphicFramePr>
          <p:nvPr>
            <p:extLst>
              <p:ext uri="{D42A27DB-BD31-4B8C-83A1-F6EECF244321}">
                <p14:modId xmlns:p14="http://schemas.microsoft.com/office/powerpoint/2010/main" val="3755178591"/>
              </p:ext>
            </p:extLst>
          </p:nvPr>
        </p:nvGraphicFramePr>
        <p:xfrm>
          <a:off x="3602039" y="609601"/>
          <a:ext cx="3348037" cy="974725"/>
        </p:xfrm>
        <a:graphic>
          <a:graphicData uri="http://schemas.openxmlformats.org/presentationml/2006/ole">
            <mc:AlternateContent xmlns:mc="http://schemas.openxmlformats.org/markup-compatibility/2006">
              <mc:Choice xmlns:v="urn:schemas-microsoft-com:vml" Requires="v">
                <p:oleObj spid="_x0000_s4596" name="公式" r:id="rId7" imgW="1295280" imgH="342720" progId="Equation.3">
                  <p:embed/>
                </p:oleObj>
              </mc:Choice>
              <mc:Fallback>
                <p:oleObj name="公式" r:id="rId7" imgW="1295280" imgH="342720" progId="Equation.3">
                  <p:embed/>
                  <p:pic>
                    <p:nvPicPr>
                      <p:cNvPr id="0" name="Object 10"/>
                      <p:cNvPicPr>
                        <a:picLocks noChangeAspect="1" noChangeArrowheads="1"/>
                      </p:cNvPicPr>
                      <p:nvPr/>
                    </p:nvPicPr>
                    <p:blipFill>
                      <a:blip r:embed="rId8">
                        <a:lum contrast="28000"/>
                      </a:blip>
                      <a:srcRect/>
                      <a:stretch>
                        <a:fillRect/>
                      </a:stretch>
                    </p:blipFill>
                    <p:spPr bwMode="auto">
                      <a:xfrm>
                        <a:off x="3602039" y="609601"/>
                        <a:ext cx="3348037" cy="97472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11"/>
          <p:cNvGrpSpPr>
            <a:grpSpLocks/>
          </p:cNvGrpSpPr>
          <p:nvPr/>
        </p:nvGrpSpPr>
        <p:grpSpPr bwMode="auto">
          <a:xfrm>
            <a:off x="1828800" y="152400"/>
            <a:ext cx="8229600" cy="946150"/>
            <a:chOff x="0" y="0"/>
            <a:chExt cx="5184" cy="596"/>
          </a:xfrm>
        </p:grpSpPr>
        <p:sp>
          <p:nvSpPr>
            <p:cNvPr id="4106" name="Text Box 12"/>
            <p:cNvSpPr txBox="1">
              <a:spLocks noChangeArrowheads="1"/>
            </p:cNvSpPr>
            <p:nvPr/>
          </p:nvSpPr>
          <p:spPr bwMode="auto">
            <a:xfrm>
              <a:off x="0" y="0"/>
              <a:ext cx="518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solidFill>
                    <a:schemeClr val="accent2"/>
                  </a:solidFill>
                  <a:latin typeface="Century Schoolbook" panose="02040604050505020304" pitchFamily="18" charset="0"/>
                </a:rPr>
                <a:t>      </a:t>
              </a:r>
              <a:r>
                <a:rPr lang="zh-CN" altLang="zh-CN" sz="2800" b="1" dirty="0">
                  <a:solidFill>
                    <a:srgbClr val="009900"/>
                  </a:solidFill>
                  <a:latin typeface="Century Schoolbook" panose="02040604050505020304" pitchFamily="18" charset="0"/>
                </a:rPr>
                <a:t>对三维空间，沿矢径     方向传播的自由粒子的波函数为：</a:t>
              </a:r>
            </a:p>
          </p:txBody>
        </p:sp>
        <p:graphicFrame>
          <p:nvGraphicFramePr>
            <p:cNvPr id="4107" name="Object 13"/>
            <p:cNvGraphicFramePr>
              <a:graphicFrameLocks noChangeAspect="1"/>
            </p:cNvGraphicFramePr>
            <p:nvPr/>
          </p:nvGraphicFramePr>
          <p:xfrm>
            <a:off x="2553" y="39"/>
            <a:ext cx="224" cy="292"/>
          </p:xfrm>
          <a:graphic>
            <a:graphicData uri="http://schemas.openxmlformats.org/presentationml/2006/ole">
              <mc:AlternateContent xmlns:mc="http://schemas.openxmlformats.org/markup-compatibility/2006">
                <mc:Choice xmlns:v="urn:schemas-microsoft-com:vml" Requires="v">
                  <p:oleObj spid="_x0000_s4597" name="公式" r:id="rId9" imgW="127000" imgH="165100" progId="Equation.3">
                    <p:embed/>
                  </p:oleObj>
                </mc:Choice>
                <mc:Fallback>
                  <p:oleObj name="公式" r:id="rId9" imgW="127000" imgH="16510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53" y="39"/>
                          <a:ext cx="224"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ppt_x"/>
                                          </p:val>
                                        </p:tav>
                                        <p:tav tm="100000">
                                          <p:val>
                                            <p:strVal val="#ppt_x"/>
                                          </p:val>
                                        </p:tav>
                                      </p:tavLst>
                                    </p:anim>
                                    <p:anim calcmode="lin" valueType="num">
                                      <p:cBhvr additive="base">
                                        <p:cTn id="1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circle(in)">
                                      <p:cBhvr>
                                        <p:cTn id="20" dur="2000"/>
                                        <p:tgtEl>
                                          <p:spTgt spid="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heel(1)">
                                      <p:cBhvr>
                                        <p:cTn id="25" dur="2000"/>
                                        <p:tgtEl>
                                          <p:spTgt spid="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6" presetClass="entr" presetSubtype="16"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circle(in)">
                                      <p:cBhvr>
                                        <p:cTn id="36" dur="2000"/>
                                        <p:tgtEl>
                                          <p:spTgt spid="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p:cTn id="41" dur="1000" fill="hold"/>
                                        <p:tgtEl>
                                          <p:spTgt spid="6"/>
                                        </p:tgtEl>
                                        <p:attrNameLst>
                                          <p:attrName>ppt_w</p:attrName>
                                        </p:attrNameLst>
                                      </p:cBhvr>
                                      <p:tavLst>
                                        <p:tav tm="0">
                                          <p:val>
                                            <p:fltVal val="0"/>
                                          </p:val>
                                        </p:tav>
                                        <p:tav tm="100000">
                                          <p:val>
                                            <p:strVal val="#ppt_w"/>
                                          </p:val>
                                        </p:tav>
                                      </p:tavLst>
                                    </p:anim>
                                    <p:anim calcmode="lin" valueType="num">
                                      <p:cBhvr>
                                        <p:cTn id="42" dur="1000" fill="hold"/>
                                        <p:tgtEl>
                                          <p:spTgt spid="6"/>
                                        </p:tgtEl>
                                        <p:attrNameLst>
                                          <p:attrName>ppt_h</p:attrName>
                                        </p:attrNameLst>
                                      </p:cBhvr>
                                      <p:tavLst>
                                        <p:tav tm="0">
                                          <p:val>
                                            <p:fltVal val="0"/>
                                          </p:val>
                                        </p:tav>
                                        <p:tav tm="100000">
                                          <p:val>
                                            <p:strVal val="#ppt_h"/>
                                          </p:val>
                                        </p:tav>
                                      </p:tavLst>
                                    </p:anim>
                                    <p:anim calcmode="lin" valueType="num">
                                      <p:cBhvr>
                                        <p:cTn id="43" dur="1000" fill="hold"/>
                                        <p:tgtEl>
                                          <p:spTgt spid="6"/>
                                        </p:tgtEl>
                                        <p:attrNameLst>
                                          <p:attrName>style.rotation</p:attrName>
                                        </p:attrNameLst>
                                      </p:cBhvr>
                                      <p:tavLst>
                                        <p:tav tm="0">
                                          <p:val>
                                            <p:fltVal val="90"/>
                                          </p:val>
                                        </p:tav>
                                        <p:tav tm="100000">
                                          <p:val>
                                            <p:fltVal val="0"/>
                                          </p:val>
                                        </p:tav>
                                      </p:tavLst>
                                    </p:anim>
                                    <p:animEffect transition="in" filter="fade">
                                      <p:cBhvr>
                                        <p:cTn id="44" dur="10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circle(in)">
                                      <p:cBhvr>
                                        <p:cTn id="4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Box 2"/>
          <p:cNvSpPr txBox="1">
            <a:spLocks noChangeArrowheads="1"/>
          </p:cNvSpPr>
          <p:nvPr/>
        </p:nvSpPr>
        <p:spPr bwMode="auto">
          <a:xfrm>
            <a:off x="2531269" y="174947"/>
            <a:ext cx="5614988" cy="519113"/>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zh-CN" sz="2800" b="1" kern="0" dirty="0">
                <a:solidFill>
                  <a:srgbClr val="FF00FF"/>
                </a:solidFill>
                <a:latin typeface="+mn-lt"/>
                <a:ea typeface="+mn-ea"/>
              </a:rPr>
              <a:t>(2)</a:t>
            </a:r>
            <a:r>
              <a:rPr lang="zh-CN" altLang="en-US" sz="2800" b="1" kern="0" dirty="0">
                <a:solidFill>
                  <a:srgbClr val="FF00FF"/>
                </a:solidFill>
                <a:latin typeface="+mn-lt"/>
                <a:ea typeface="+mn-ea"/>
              </a:rPr>
              <a:t>求出归一化的波函数和几率密度</a:t>
            </a:r>
          </a:p>
        </p:txBody>
      </p:sp>
      <p:sp>
        <p:nvSpPr>
          <p:cNvPr id="19" name="Text Box 3"/>
          <p:cNvSpPr txBox="1">
            <a:spLocks noChangeArrowheads="1"/>
          </p:cNvSpPr>
          <p:nvPr/>
        </p:nvSpPr>
        <p:spPr bwMode="auto">
          <a:xfrm>
            <a:off x="2566988" y="917125"/>
            <a:ext cx="3352800" cy="519113"/>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b="1" kern="0" dirty="0">
                <a:solidFill>
                  <a:srgbClr val="FF0000"/>
                </a:solidFill>
                <a:latin typeface="Times New Roman" pitchFamily="18" charset="0"/>
                <a:ea typeface="楷体_GB2312" pitchFamily="49" charset="-122"/>
              </a:rPr>
              <a:t>概</a:t>
            </a:r>
            <a:r>
              <a:rPr lang="zh-CN" altLang="zh-CN" sz="2800" b="1" kern="0" dirty="0">
                <a:solidFill>
                  <a:srgbClr val="FF0000"/>
                </a:solidFill>
                <a:latin typeface="Times New Roman" pitchFamily="18" charset="0"/>
                <a:ea typeface="楷体_GB2312" pitchFamily="49" charset="-122"/>
              </a:rPr>
              <a:t>率</a:t>
            </a:r>
            <a:r>
              <a:rPr lang="zh-CN" altLang="en-US" sz="2800" b="1" kern="0" dirty="0">
                <a:solidFill>
                  <a:srgbClr val="009900"/>
                </a:solidFill>
                <a:latin typeface="+mn-lt"/>
                <a:ea typeface="+mn-ea"/>
              </a:rPr>
              <a:t>密度为：</a:t>
            </a:r>
          </a:p>
        </p:txBody>
      </p:sp>
      <p:graphicFrame>
        <p:nvGraphicFramePr>
          <p:cNvPr id="20" name="Object 4"/>
          <p:cNvGraphicFramePr>
            <a:graphicFrameLocks noChangeAspect="1"/>
          </p:cNvGraphicFramePr>
          <p:nvPr>
            <p:extLst>
              <p:ext uri="{D42A27DB-BD31-4B8C-83A1-F6EECF244321}">
                <p14:modId xmlns:p14="http://schemas.microsoft.com/office/powerpoint/2010/main" val="652399643"/>
              </p:ext>
            </p:extLst>
          </p:nvPr>
        </p:nvGraphicFramePr>
        <p:xfrm>
          <a:off x="2209586" y="2358254"/>
          <a:ext cx="4889500" cy="1033463"/>
        </p:xfrm>
        <a:graphic>
          <a:graphicData uri="http://schemas.openxmlformats.org/presentationml/2006/ole">
            <mc:AlternateContent xmlns:mc="http://schemas.openxmlformats.org/markup-compatibility/2006">
              <mc:Choice xmlns:v="urn:schemas-microsoft-com:vml" Requires="v">
                <p:oleObj spid="_x0000_s27489" name="公式" r:id="rId4" imgW="1993680" imgH="393480" progId="Equation.3">
                  <p:embed/>
                </p:oleObj>
              </mc:Choice>
              <mc:Fallback>
                <p:oleObj name="公式" r:id="rId4" imgW="1993680" imgH="393480" progId="Equation.3">
                  <p:embed/>
                  <p:pic>
                    <p:nvPicPr>
                      <p:cNvPr id="0" name="Object 4"/>
                      <p:cNvPicPr>
                        <a:picLocks noChangeAspect="1" noChangeArrowheads="1"/>
                      </p:cNvPicPr>
                      <p:nvPr/>
                    </p:nvPicPr>
                    <p:blipFill>
                      <a:blip r:embed="rId5"/>
                      <a:srcRect/>
                      <a:stretch>
                        <a:fillRect/>
                      </a:stretch>
                    </p:blipFill>
                    <p:spPr bwMode="auto">
                      <a:xfrm>
                        <a:off x="2209586" y="2358254"/>
                        <a:ext cx="4889500" cy="103346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5"/>
          <p:cNvGraphicFramePr>
            <a:graphicFrameLocks noChangeAspect="1"/>
          </p:cNvGraphicFramePr>
          <p:nvPr>
            <p:extLst>
              <p:ext uri="{D42A27DB-BD31-4B8C-83A1-F6EECF244321}">
                <p14:modId xmlns:p14="http://schemas.microsoft.com/office/powerpoint/2010/main" val="4274515239"/>
              </p:ext>
            </p:extLst>
          </p:nvPr>
        </p:nvGraphicFramePr>
        <p:xfrm>
          <a:off x="6331745" y="1603755"/>
          <a:ext cx="3217863" cy="517525"/>
        </p:xfrm>
        <a:graphic>
          <a:graphicData uri="http://schemas.openxmlformats.org/presentationml/2006/ole">
            <mc:AlternateContent xmlns:mc="http://schemas.openxmlformats.org/markup-compatibility/2006">
              <mc:Choice xmlns:v="urn:schemas-microsoft-com:vml" Requires="v">
                <p:oleObj spid="_x0000_s27490" name="公式" r:id="rId6" imgW="1231366" imgH="203112" progId="Equation.3">
                  <p:embed/>
                </p:oleObj>
              </mc:Choice>
              <mc:Fallback>
                <p:oleObj name="公式" r:id="rId6" imgW="1231366" imgH="203112"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1745" y="1603755"/>
                        <a:ext cx="3217863" cy="51752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6"/>
          <p:cNvGraphicFramePr>
            <a:graphicFrameLocks noChangeAspect="1"/>
          </p:cNvGraphicFramePr>
          <p:nvPr>
            <p:extLst>
              <p:ext uri="{D42A27DB-BD31-4B8C-83A1-F6EECF244321}">
                <p14:modId xmlns:p14="http://schemas.microsoft.com/office/powerpoint/2010/main" val="3623270487"/>
              </p:ext>
            </p:extLst>
          </p:nvPr>
        </p:nvGraphicFramePr>
        <p:xfrm>
          <a:off x="7353301" y="2606677"/>
          <a:ext cx="2886075" cy="517525"/>
        </p:xfrm>
        <a:graphic>
          <a:graphicData uri="http://schemas.openxmlformats.org/presentationml/2006/ole">
            <mc:AlternateContent xmlns:mc="http://schemas.openxmlformats.org/markup-compatibility/2006">
              <mc:Choice xmlns:v="urn:schemas-microsoft-com:vml" Requires="v">
                <p:oleObj spid="_x0000_s27491" name="公式" r:id="rId8" imgW="1104421" imgH="203112" progId="Equation.3">
                  <p:embed/>
                </p:oleObj>
              </mc:Choice>
              <mc:Fallback>
                <p:oleObj name="公式" r:id="rId8" imgW="1104421" imgH="203112"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53301" y="2606677"/>
                        <a:ext cx="2886075" cy="51752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7"/>
          <p:cNvGraphicFramePr>
            <a:graphicFrameLocks noChangeAspect="1"/>
          </p:cNvGraphicFramePr>
          <p:nvPr>
            <p:extLst>
              <p:ext uri="{D42A27DB-BD31-4B8C-83A1-F6EECF244321}">
                <p14:modId xmlns:p14="http://schemas.microsoft.com/office/powerpoint/2010/main" val="2537766280"/>
              </p:ext>
            </p:extLst>
          </p:nvPr>
        </p:nvGraphicFramePr>
        <p:xfrm>
          <a:off x="2209587" y="1530350"/>
          <a:ext cx="3433763" cy="603250"/>
        </p:xfrm>
        <a:graphic>
          <a:graphicData uri="http://schemas.openxmlformats.org/presentationml/2006/ole">
            <mc:AlternateContent xmlns:mc="http://schemas.openxmlformats.org/markup-compatibility/2006">
              <mc:Choice xmlns:v="urn:schemas-microsoft-com:vml" Requires="v">
                <p:oleObj spid="_x0000_s27492" name="公式" r:id="rId10" imgW="1307880" imgH="228600" progId="Equation.3">
                  <p:embed/>
                </p:oleObj>
              </mc:Choice>
              <mc:Fallback>
                <p:oleObj name="公式" r:id="rId10" imgW="1307880" imgH="228600" progId="Equation.3">
                  <p:embed/>
                  <p:pic>
                    <p:nvPicPr>
                      <p:cNvPr id="0" name="Object 7"/>
                      <p:cNvPicPr>
                        <a:picLocks noChangeAspect="1" noChangeArrowheads="1"/>
                      </p:cNvPicPr>
                      <p:nvPr/>
                    </p:nvPicPr>
                    <p:blipFill>
                      <a:blip r:embed="rId11"/>
                      <a:srcRect/>
                      <a:stretch>
                        <a:fillRect/>
                      </a:stretch>
                    </p:blipFill>
                    <p:spPr bwMode="auto">
                      <a:xfrm>
                        <a:off x="2209587" y="1530350"/>
                        <a:ext cx="3433763" cy="6032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8"/>
          <p:cNvSpPr txBox="1">
            <a:spLocks noChangeArrowheads="1"/>
          </p:cNvSpPr>
          <p:nvPr/>
        </p:nvSpPr>
        <p:spPr bwMode="auto">
          <a:xfrm>
            <a:off x="2209800" y="3505200"/>
            <a:ext cx="3048000" cy="2655888"/>
          </a:xfrm>
          <a:prstGeom prst="rect">
            <a:avLst/>
          </a:prstGeom>
          <a:noFill/>
          <a:ln w="9525">
            <a:noFill/>
            <a:miter lim="800000"/>
            <a:headEnd/>
            <a:tailEnd/>
          </a:ln>
        </p:spPr>
        <p:txBody>
          <a:bodyPr>
            <a:spAutoFit/>
          </a:bodyPr>
          <a:lstStyle/>
          <a:p>
            <a:pPr fontAlgn="auto">
              <a:lnSpc>
                <a:spcPct val="120000"/>
              </a:lnSpc>
              <a:spcBef>
                <a:spcPts val="0"/>
              </a:spcBef>
              <a:spcAft>
                <a:spcPts val="0"/>
              </a:spcAft>
              <a:defRPr/>
            </a:pPr>
            <a:r>
              <a:rPr lang="zh-CN" altLang="zh-CN" sz="2800" b="1" kern="0" dirty="0">
                <a:solidFill>
                  <a:sysClr val="windowText" lastClr="000000"/>
                </a:solidFill>
                <a:latin typeface="+mn-lt"/>
                <a:ea typeface="+mn-ea"/>
              </a:rPr>
              <a:t>      </a:t>
            </a:r>
            <a:r>
              <a:rPr lang="zh-CN" altLang="en-US" sz="2800" b="1" kern="0" dirty="0">
                <a:solidFill>
                  <a:srgbClr val="0000FF"/>
                </a:solidFill>
                <a:latin typeface="+mn-lt"/>
                <a:ea typeface="+mn-ea"/>
              </a:rPr>
              <a:t>如图所示，在区间</a:t>
            </a:r>
            <a:r>
              <a:rPr lang="zh-CN" altLang="en-US" sz="2800" b="1" kern="0" dirty="0">
                <a:solidFill>
                  <a:srgbClr val="FF0000"/>
                </a:solidFill>
                <a:latin typeface="+mn-lt"/>
                <a:ea typeface="+mn-ea"/>
              </a:rPr>
              <a:t>（</a:t>
            </a:r>
            <a:r>
              <a:rPr lang="zh-CN" altLang="en-US" sz="2800" b="1" kern="0" dirty="0">
                <a:solidFill>
                  <a:srgbClr val="FF0000"/>
                </a:solidFill>
                <a:latin typeface="+mn-lt"/>
                <a:ea typeface="+mn-ea"/>
                <a:sym typeface="Symbol" pitchFamily="18" charset="2"/>
              </a:rPr>
              <a:t></a:t>
            </a:r>
            <a:r>
              <a:rPr lang="zh-CN" altLang="zh-CN" sz="2800" b="1" kern="0" dirty="0">
                <a:solidFill>
                  <a:srgbClr val="FF0000"/>
                </a:solidFill>
                <a:latin typeface="+mn-lt"/>
                <a:ea typeface="+mn-ea"/>
              </a:rPr>
              <a:t>b/2,b/2)</a:t>
            </a:r>
            <a:r>
              <a:rPr lang="zh-CN" altLang="en-US" sz="2800" b="1" kern="0" dirty="0">
                <a:solidFill>
                  <a:srgbClr val="0000FF"/>
                </a:solidFill>
                <a:latin typeface="+mn-lt"/>
                <a:ea typeface="+mn-ea"/>
              </a:rPr>
              <a:t>以外找不到粒子。在</a:t>
            </a:r>
            <a:r>
              <a:rPr lang="zh-CN" altLang="zh-CN" sz="2800" b="1" kern="0" dirty="0">
                <a:solidFill>
                  <a:srgbClr val="FF0000"/>
                </a:solidFill>
                <a:latin typeface="+mn-lt"/>
                <a:ea typeface="+mn-ea"/>
              </a:rPr>
              <a:t>x=0</a:t>
            </a:r>
            <a:r>
              <a:rPr lang="zh-CN" altLang="en-US" sz="2800" b="1" kern="0" dirty="0">
                <a:solidFill>
                  <a:srgbClr val="0000FF"/>
                </a:solidFill>
                <a:latin typeface="+mn-lt"/>
                <a:ea typeface="+mn-ea"/>
              </a:rPr>
              <a:t>处找到粒子的</a:t>
            </a:r>
            <a:r>
              <a:rPr lang="zh-CN" altLang="en-US" sz="2800" b="1" kern="0" dirty="0">
                <a:solidFill>
                  <a:srgbClr val="FF0000"/>
                </a:solidFill>
                <a:latin typeface="Times New Roman" pitchFamily="18" charset="0"/>
                <a:ea typeface="楷体_GB2312" pitchFamily="49" charset="-122"/>
              </a:rPr>
              <a:t>概</a:t>
            </a:r>
            <a:r>
              <a:rPr lang="zh-CN" altLang="zh-CN" sz="2800" b="1" kern="0" dirty="0">
                <a:solidFill>
                  <a:srgbClr val="FF0000"/>
                </a:solidFill>
                <a:latin typeface="Times New Roman" pitchFamily="18" charset="0"/>
                <a:ea typeface="楷体_GB2312" pitchFamily="49" charset="-122"/>
              </a:rPr>
              <a:t>率</a:t>
            </a:r>
            <a:r>
              <a:rPr lang="zh-CN" altLang="en-US" sz="2800" b="1" kern="0" dirty="0">
                <a:solidFill>
                  <a:srgbClr val="0000FF"/>
                </a:solidFill>
                <a:latin typeface="+mn-lt"/>
                <a:ea typeface="+mn-ea"/>
              </a:rPr>
              <a:t>最大。</a:t>
            </a:r>
          </a:p>
        </p:txBody>
      </p:sp>
      <p:grpSp>
        <p:nvGrpSpPr>
          <p:cNvPr id="2" name="Group 12"/>
          <p:cNvGrpSpPr>
            <a:grpSpLocks/>
          </p:cNvGrpSpPr>
          <p:nvPr/>
        </p:nvGrpSpPr>
        <p:grpSpPr bwMode="auto">
          <a:xfrm>
            <a:off x="5562601" y="3886201"/>
            <a:ext cx="3870325" cy="2144713"/>
            <a:chOff x="0" y="0"/>
            <a:chExt cx="2438" cy="1351"/>
          </a:xfrm>
        </p:grpSpPr>
        <p:graphicFrame>
          <p:nvGraphicFramePr>
            <p:cNvPr id="26635" name="Object 14"/>
            <p:cNvGraphicFramePr>
              <a:graphicFrameLocks noChangeAspect="1"/>
            </p:cNvGraphicFramePr>
            <p:nvPr/>
          </p:nvGraphicFramePr>
          <p:xfrm>
            <a:off x="2208" y="890"/>
            <a:ext cx="230" cy="256"/>
          </p:xfrm>
          <a:graphic>
            <a:graphicData uri="http://schemas.openxmlformats.org/presentationml/2006/ole">
              <mc:AlternateContent xmlns:mc="http://schemas.openxmlformats.org/markup-compatibility/2006">
                <mc:Choice xmlns:v="urn:schemas-microsoft-com:vml" Requires="v">
                  <p:oleObj spid="_x0000_s27493" name="公式" r:id="rId12" imgW="127000" imgH="139700" progId="Equation.3">
                    <p:embed/>
                  </p:oleObj>
                </mc:Choice>
                <mc:Fallback>
                  <p:oleObj name="公式" r:id="rId12" imgW="127000" imgH="139700" progId="Equation.3">
                    <p:embed/>
                    <p:pic>
                      <p:nvPicPr>
                        <p:cNvPr id="0"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08" y="890"/>
                          <a:ext cx="230" cy="256"/>
                        </a:xfrm>
                        <a:prstGeom prst="rect">
                          <a:avLst/>
                        </a:prstGeom>
                        <a:noFill/>
                        <a:ln>
                          <a:noFill/>
                        </a:ln>
                        <a:effectLst/>
                        <a:extLst>
                          <a:ext uri="{909E8E84-426E-40DD-AFC4-6F175D3DCCD1}">
                            <a14:hiddenFill xmlns:a14="http://schemas.microsoft.com/office/drawing/2010/main">
                              <a:solidFill>
                                <a:srgbClr val="8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未知"/>
            <p:cNvSpPr>
              <a:spLocks/>
            </p:cNvSpPr>
            <p:nvPr/>
          </p:nvSpPr>
          <p:spPr bwMode="auto">
            <a:xfrm>
              <a:off x="438" y="257"/>
              <a:ext cx="1287" cy="815"/>
            </a:xfrm>
            <a:custGeom>
              <a:avLst/>
              <a:gdLst>
                <a:gd name="T0" fmla="*/ 1287 w 1287"/>
                <a:gd name="T1" fmla="*/ 725 h 815"/>
                <a:gd name="T2" fmla="*/ 697 w 1287"/>
                <a:gd name="T3" fmla="*/ 0 h 815"/>
                <a:gd name="T4" fmla="*/ 0 w 1287"/>
                <a:gd name="T5" fmla="*/ 743 h 815"/>
                <a:gd name="T6" fmla="*/ 0 60000 65536"/>
                <a:gd name="T7" fmla="*/ 0 60000 65536"/>
                <a:gd name="T8" fmla="*/ 0 60000 65536"/>
                <a:gd name="T9" fmla="*/ 0 w 1287"/>
                <a:gd name="T10" fmla="*/ 0 h 815"/>
                <a:gd name="T11" fmla="*/ 1287 w 1287"/>
                <a:gd name="T12" fmla="*/ 815 h 815"/>
              </a:gdLst>
              <a:ahLst/>
              <a:cxnLst>
                <a:cxn ang="T6">
                  <a:pos x="T0" y="T1"/>
                </a:cxn>
                <a:cxn ang="T7">
                  <a:pos x="T2" y="T3"/>
                </a:cxn>
                <a:cxn ang="T8">
                  <a:pos x="T4" y="T5"/>
                </a:cxn>
              </a:cxnLst>
              <a:rect l="T9" t="T10" r="T11" b="T12"/>
              <a:pathLst>
                <a:path w="1287" h="815">
                  <a:moveTo>
                    <a:pt x="1287" y="725"/>
                  </a:moveTo>
                  <a:cubicBezTo>
                    <a:pt x="913" y="695"/>
                    <a:pt x="908" y="4"/>
                    <a:pt x="697" y="0"/>
                  </a:cubicBezTo>
                  <a:cubicBezTo>
                    <a:pt x="483" y="3"/>
                    <a:pt x="255" y="815"/>
                    <a:pt x="0" y="743"/>
                  </a:cubicBezTo>
                </a:path>
              </a:pathLst>
            </a:custGeom>
            <a:noFill/>
            <a:ln w="41275">
              <a:solidFill>
                <a:srgbClr val="FF6600"/>
              </a:solidFill>
              <a:prstDash val="dash"/>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28" name="Line 16"/>
            <p:cNvSpPr>
              <a:spLocks noChangeShapeType="1"/>
            </p:cNvSpPr>
            <p:nvPr/>
          </p:nvSpPr>
          <p:spPr bwMode="auto">
            <a:xfrm>
              <a:off x="0" y="1021"/>
              <a:ext cx="2256" cy="0"/>
            </a:xfrm>
            <a:prstGeom prst="line">
              <a:avLst/>
            </a:prstGeom>
            <a:noFill/>
            <a:ln w="412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29" name="Line 17"/>
            <p:cNvSpPr>
              <a:spLocks noChangeShapeType="1"/>
            </p:cNvSpPr>
            <p:nvPr/>
          </p:nvSpPr>
          <p:spPr bwMode="auto">
            <a:xfrm>
              <a:off x="1121" y="0"/>
              <a:ext cx="0" cy="1056"/>
            </a:xfrm>
            <a:prstGeom prst="line">
              <a:avLst/>
            </a:prstGeom>
            <a:noFill/>
            <a:ln w="412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26639" name="Object 18"/>
            <p:cNvGraphicFramePr>
              <a:graphicFrameLocks noChangeAspect="1"/>
            </p:cNvGraphicFramePr>
            <p:nvPr/>
          </p:nvGraphicFramePr>
          <p:xfrm>
            <a:off x="1038" y="1117"/>
            <a:ext cx="169" cy="188"/>
          </p:xfrm>
          <a:graphic>
            <a:graphicData uri="http://schemas.openxmlformats.org/presentationml/2006/ole">
              <mc:AlternateContent xmlns:mc="http://schemas.openxmlformats.org/markup-compatibility/2006">
                <mc:Choice xmlns:v="urn:schemas-microsoft-com:vml" Requires="v">
                  <p:oleObj spid="_x0000_s27494" name="公式" r:id="rId14" imgW="127000" imgH="139700" progId="Equation.3">
                    <p:embed/>
                  </p:oleObj>
                </mc:Choice>
                <mc:Fallback>
                  <p:oleObj name="公式" r:id="rId14" imgW="127000" imgH="139700" progId="Equation.3">
                    <p:embed/>
                    <p:pic>
                      <p:nvPicPr>
                        <p:cNvPr id="0" name="Object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8" y="1117"/>
                          <a:ext cx="169" cy="188"/>
                        </a:xfrm>
                        <a:prstGeom prst="rect">
                          <a:avLst/>
                        </a:prstGeom>
                        <a:noFill/>
                        <a:ln>
                          <a:noFill/>
                        </a:ln>
                        <a:effectLst/>
                        <a:extLst>
                          <a:ext uri="{909E8E84-426E-40DD-AFC4-6F175D3DCCD1}">
                            <a14:hiddenFill xmlns:a14="http://schemas.microsoft.com/office/drawing/2010/main">
                              <a:solidFill>
                                <a:srgbClr val="8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Text Box 19"/>
            <p:cNvSpPr txBox="1">
              <a:spLocks noChangeArrowheads="1"/>
            </p:cNvSpPr>
            <p:nvPr/>
          </p:nvSpPr>
          <p:spPr bwMode="auto">
            <a:xfrm>
              <a:off x="1470" y="1021"/>
              <a:ext cx="450" cy="33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zh-CN" sz="2800" b="1" kern="0">
                  <a:solidFill>
                    <a:sysClr val="windowText" lastClr="000000"/>
                  </a:solidFill>
                  <a:latin typeface="+mn-lt"/>
                  <a:ea typeface="+mn-ea"/>
                </a:rPr>
                <a:t>b/2</a:t>
              </a:r>
            </a:p>
          </p:txBody>
        </p:sp>
        <p:sp>
          <p:nvSpPr>
            <p:cNvPr id="32" name="Text Box 20"/>
            <p:cNvSpPr txBox="1">
              <a:spLocks noChangeArrowheads="1"/>
            </p:cNvSpPr>
            <p:nvPr/>
          </p:nvSpPr>
          <p:spPr bwMode="auto">
            <a:xfrm>
              <a:off x="225" y="1021"/>
              <a:ext cx="519" cy="33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zh-CN" sz="2800" b="1" kern="0">
                  <a:solidFill>
                    <a:sysClr val="windowText" lastClr="000000"/>
                  </a:solidFill>
                  <a:latin typeface="+mn-lt"/>
                  <a:ea typeface="+mn-ea"/>
                </a:rPr>
                <a:t>-b/2</a:t>
              </a:r>
            </a:p>
          </p:txBody>
        </p:sp>
      </p:grpSp>
      <p:graphicFrame>
        <p:nvGraphicFramePr>
          <p:cNvPr id="26634" name="Object 22"/>
          <p:cNvGraphicFramePr>
            <a:graphicFrameLocks noChangeAspect="1"/>
          </p:cNvGraphicFramePr>
          <p:nvPr>
            <p:extLst>
              <p:ext uri="{D42A27DB-BD31-4B8C-83A1-F6EECF244321}">
                <p14:modId xmlns:p14="http://schemas.microsoft.com/office/powerpoint/2010/main" val="1671081584"/>
              </p:ext>
            </p:extLst>
          </p:nvPr>
        </p:nvGraphicFramePr>
        <p:xfrm>
          <a:off x="7693025" y="3648076"/>
          <a:ext cx="1277938" cy="487363"/>
        </p:xfrm>
        <a:graphic>
          <a:graphicData uri="http://schemas.openxmlformats.org/presentationml/2006/ole">
            <mc:AlternateContent xmlns:mc="http://schemas.openxmlformats.org/markup-compatibility/2006">
              <mc:Choice xmlns:v="urn:schemas-microsoft-com:vml" Requires="v">
                <p:oleObj spid="_x0000_s27495" name="公式" r:id="rId16" imgW="596880" imgH="228600" progId="Equation.3">
                  <p:embed/>
                </p:oleObj>
              </mc:Choice>
              <mc:Fallback>
                <p:oleObj name="公式" r:id="rId16" imgW="596880" imgH="228600" progId="Equation.3">
                  <p:embed/>
                  <p:pic>
                    <p:nvPicPr>
                      <p:cNvPr id="0" name="Object 22"/>
                      <p:cNvPicPr>
                        <a:picLocks noChangeAspect="1" noChangeArrowheads="1"/>
                      </p:cNvPicPr>
                      <p:nvPr/>
                    </p:nvPicPr>
                    <p:blipFill>
                      <a:blip r:embed="rId17"/>
                      <a:srcRect/>
                      <a:stretch>
                        <a:fillRect/>
                      </a:stretch>
                    </p:blipFill>
                    <p:spPr bwMode="auto">
                      <a:xfrm>
                        <a:off x="7693025" y="3648076"/>
                        <a:ext cx="1277938" cy="487363"/>
                      </a:xfrm>
                      <a:prstGeom prst="rect">
                        <a:avLst/>
                      </a:prstGeom>
                      <a:noFill/>
                      <a:ln>
                        <a:noFill/>
                      </a:ln>
                      <a:effectLst/>
                      <a:extLst>
                        <a:ext uri="{909E8E84-426E-40DD-AFC4-6F175D3DCCD1}">
                          <a14:hiddenFill xmlns:a14="http://schemas.microsoft.com/office/drawing/2010/main">
                            <a:solidFill>
                              <a:srgbClr val="8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left)">
                                      <p:cBhvr>
                                        <p:cTn id="21" dur="500"/>
                                        <p:tgtEl>
                                          <p:spTgt spid="2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par>
                          <p:cTn id="27" fill="hold" nodeType="afterGroup">
                            <p:stCondLst>
                              <p:cond delay="500"/>
                            </p:stCondLst>
                            <p:childTnLst>
                              <p:par>
                                <p:cTn id="28" presetID="22" presetClass="entr" presetSubtype="8" fill="hold"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500"/>
                                        <p:tgtEl>
                                          <p:spTgt spid="22"/>
                                        </p:tgtEl>
                                      </p:cBhvr>
                                    </p:animEffect>
                                  </p:childTnLst>
                                </p:cTn>
                              </p:par>
                              <p:par>
                                <p:cTn id="31" presetID="2" presetClass="entr" presetSubtype="4"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6634"/>
                                        </p:tgtEl>
                                        <p:attrNameLst>
                                          <p:attrName>style.visibility</p:attrName>
                                        </p:attrNameLst>
                                      </p:cBhvr>
                                      <p:to>
                                        <p:strVal val="visible"/>
                                      </p:to>
                                    </p:set>
                                    <p:anim calcmode="lin" valueType="num">
                                      <p:cBhvr additive="base">
                                        <p:cTn id="37" dur="500" fill="hold"/>
                                        <p:tgtEl>
                                          <p:spTgt spid="26634"/>
                                        </p:tgtEl>
                                        <p:attrNameLst>
                                          <p:attrName>ppt_x</p:attrName>
                                        </p:attrNameLst>
                                      </p:cBhvr>
                                      <p:tavLst>
                                        <p:tav tm="0">
                                          <p:val>
                                            <p:strVal val="#ppt_x"/>
                                          </p:val>
                                        </p:tav>
                                        <p:tav tm="100000">
                                          <p:val>
                                            <p:strVal val="#ppt_x"/>
                                          </p:val>
                                        </p:tav>
                                      </p:tavLst>
                                    </p:anim>
                                    <p:anim calcmode="lin" valueType="num">
                                      <p:cBhvr additive="base">
                                        <p:cTn id="38" dur="500" fill="hold"/>
                                        <p:tgtEl>
                                          <p:spTgt spid="2663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circle(in)">
                                      <p:cBhvr>
                                        <p:cTn id="43"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19" grpId="0" autoUpdateAnimBg="0"/>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1943100" y="4680870"/>
            <a:ext cx="8001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dirty="0">
                <a:solidFill>
                  <a:srgbClr val="FF3300"/>
                </a:solidFill>
                <a:latin typeface="Calibri" panose="020F0502020204030204" pitchFamily="34" charset="0"/>
              </a:rPr>
              <a:t>解：</a:t>
            </a:r>
          </a:p>
        </p:txBody>
      </p:sp>
      <p:sp>
        <p:nvSpPr>
          <p:cNvPr id="27651" name="Rectangle 3"/>
          <p:cNvSpPr>
            <a:spLocks noChangeArrowheads="1"/>
          </p:cNvSpPr>
          <p:nvPr/>
        </p:nvSpPr>
        <p:spPr bwMode="auto">
          <a:xfrm>
            <a:off x="1905000" y="1981201"/>
            <a:ext cx="8458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dirty="0">
                <a:solidFill>
                  <a:srgbClr val="0070C0"/>
                </a:solidFill>
                <a:latin typeface="Century Schoolbook" panose="02040604050505020304" pitchFamily="18" charset="0"/>
              </a:rPr>
              <a:t>式中：</a:t>
            </a:r>
            <a:r>
              <a:rPr lang="zh-CN" altLang="zh-CN" sz="2800" b="1" dirty="0">
                <a:solidFill>
                  <a:srgbClr val="FF0000"/>
                </a:solidFill>
                <a:latin typeface="Century Schoolbook" panose="02040604050505020304" pitchFamily="18" charset="0"/>
              </a:rPr>
              <a:t>L</a:t>
            </a:r>
            <a:r>
              <a:rPr lang="zh-CN" altLang="zh-CN" sz="2800" b="1" dirty="0">
                <a:solidFill>
                  <a:srgbClr val="0070C0"/>
                </a:solidFill>
                <a:latin typeface="Century Schoolbook" panose="02040604050505020304" pitchFamily="18" charset="0"/>
              </a:rPr>
              <a:t>为</a:t>
            </a:r>
            <a:r>
              <a:rPr lang="zh-CN" altLang="en-US" sz="2800" b="1" dirty="0">
                <a:solidFill>
                  <a:srgbClr val="0070C0"/>
                </a:solidFill>
                <a:latin typeface="Century Schoolbook" panose="02040604050505020304" pitchFamily="18" charset="0"/>
              </a:rPr>
              <a:t>常数</a:t>
            </a:r>
            <a:r>
              <a:rPr lang="zh-CN" altLang="zh-CN" sz="2800" b="1" dirty="0">
                <a:solidFill>
                  <a:srgbClr val="0070C0"/>
                </a:solidFill>
                <a:latin typeface="Century Schoolbook" panose="02040604050505020304" pitchFamily="18" charset="0"/>
              </a:rPr>
              <a:t>，</a:t>
            </a:r>
            <a:r>
              <a:rPr lang="zh-CN" altLang="zh-CN" sz="2800" b="1" dirty="0">
                <a:solidFill>
                  <a:srgbClr val="FF0000"/>
                </a:solidFill>
                <a:latin typeface="Century Schoolbook" panose="02040604050505020304" pitchFamily="18" charset="0"/>
              </a:rPr>
              <a:t>n</a:t>
            </a:r>
            <a:r>
              <a:rPr lang="zh-CN" altLang="zh-CN" sz="2800" b="1" dirty="0">
                <a:solidFill>
                  <a:srgbClr val="0070C0"/>
                </a:solidFill>
                <a:latin typeface="Century Schoolbook" panose="02040604050505020304" pitchFamily="18" charset="0"/>
              </a:rPr>
              <a:t>为量子数（</a:t>
            </a:r>
            <a:r>
              <a:rPr lang="zh-CN" altLang="zh-CN" sz="2800" b="1" dirty="0">
                <a:solidFill>
                  <a:srgbClr val="FF0000"/>
                </a:solidFill>
                <a:latin typeface="Century Schoolbook" panose="02040604050505020304" pitchFamily="18" charset="0"/>
              </a:rPr>
              <a:t>n=1，2，</a:t>
            </a:r>
            <a:r>
              <a:rPr lang="zh-CN" altLang="zh-CN" sz="2800" b="1" dirty="0">
                <a:solidFill>
                  <a:srgbClr val="FF0000"/>
                </a:solidFill>
                <a:latin typeface="Century Schoolbook" panose="02040604050505020304" pitchFamily="18" charset="0"/>
                <a:sym typeface="Symbol" panose="05050102010706020507" pitchFamily="18" charset="2"/>
              </a:rPr>
              <a:t></a:t>
            </a:r>
            <a:r>
              <a:rPr lang="zh-CN" altLang="zh-CN" sz="2800" b="1" dirty="0">
                <a:solidFill>
                  <a:srgbClr val="0070C0"/>
                </a:solidFill>
                <a:latin typeface="Century Schoolbook" panose="02040604050505020304" pitchFamily="18" charset="0"/>
              </a:rPr>
              <a:t>）。</a:t>
            </a:r>
          </a:p>
        </p:txBody>
      </p:sp>
      <p:grpSp>
        <p:nvGrpSpPr>
          <p:cNvPr id="27652" name="Group 4"/>
          <p:cNvGrpSpPr>
            <a:grpSpLocks/>
          </p:cNvGrpSpPr>
          <p:nvPr/>
        </p:nvGrpSpPr>
        <p:grpSpPr bwMode="auto">
          <a:xfrm>
            <a:off x="2063750" y="304801"/>
            <a:ext cx="8345488" cy="1649413"/>
            <a:chOff x="196" y="0"/>
            <a:chExt cx="5257" cy="1039"/>
          </a:xfrm>
        </p:grpSpPr>
        <p:sp>
          <p:nvSpPr>
            <p:cNvPr id="27667" name="Rectangle 5"/>
            <p:cNvSpPr>
              <a:spLocks noChangeArrowheads="1"/>
            </p:cNvSpPr>
            <p:nvPr/>
          </p:nvSpPr>
          <p:spPr bwMode="auto">
            <a:xfrm>
              <a:off x="196" y="0"/>
              <a:ext cx="5257"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800" b="1" dirty="0">
                  <a:solidFill>
                    <a:srgbClr val="FF3300"/>
                  </a:solidFill>
                  <a:latin typeface="Century Schoolbook" panose="02040604050505020304" pitchFamily="18" charset="0"/>
                </a:rPr>
                <a:t>练习：</a:t>
              </a:r>
              <a:r>
                <a:rPr lang="zh-CN" altLang="zh-CN" sz="2800" b="1" dirty="0">
                  <a:solidFill>
                    <a:schemeClr val="accent2"/>
                  </a:solidFill>
                  <a:latin typeface="Century Schoolbook" panose="02040604050505020304" pitchFamily="18" charset="0"/>
                </a:rPr>
                <a:t> </a:t>
              </a:r>
              <a:r>
                <a:rPr lang="zh-CN" altLang="zh-CN" sz="2800" b="1" dirty="0">
                  <a:solidFill>
                    <a:srgbClr val="009900"/>
                  </a:solidFill>
                  <a:latin typeface="Century Schoolbook" panose="02040604050505020304" pitchFamily="18" charset="0"/>
                </a:rPr>
                <a:t>已知</a:t>
              </a:r>
              <a:r>
                <a:rPr lang="zh-CN" altLang="en-US" sz="2800" b="1" dirty="0">
                  <a:solidFill>
                    <a:srgbClr val="009900"/>
                  </a:solidFill>
                  <a:latin typeface="Century Schoolbook" panose="02040604050505020304" pitchFamily="18" charset="0"/>
                </a:rPr>
                <a:t>作</a:t>
              </a:r>
              <a:r>
                <a:rPr lang="zh-CN" altLang="zh-CN" sz="2800" b="1" dirty="0">
                  <a:solidFill>
                    <a:srgbClr val="009900"/>
                  </a:solidFill>
                  <a:latin typeface="Century Schoolbook" panose="02040604050505020304" pitchFamily="18" charset="0"/>
                </a:rPr>
                <a:t>一维</a:t>
              </a:r>
              <a:r>
                <a:rPr lang="zh-CN" altLang="en-US" sz="2800" b="1" dirty="0">
                  <a:solidFill>
                    <a:srgbClr val="009900"/>
                  </a:solidFill>
                  <a:latin typeface="Century Schoolbook" panose="02040604050505020304" pitchFamily="18" charset="0"/>
                </a:rPr>
                <a:t>运动的</a:t>
              </a:r>
              <a:r>
                <a:rPr lang="zh-CN" altLang="zh-CN" sz="2800" b="1" dirty="0">
                  <a:solidFill>
                    <a:srgbClr val="009900"/>
                  </a:solidFill>
                  <a:latin typeface="Century Schoolbook" panose="02040604050505020304" pitchFamily="18" charset="0"/>
                </a:rPr>
                <a:t>粒子的归一化定态波函数为：</a:t>
              </a:r>
              <a:endParaRPr lang="zh-CN" altLang="zh-CN" sz="2800" b="1" dirty="0">
                <a:solidFill>
                  <a:srgbClr val="009900"/>
                </a:solidFill>
                <a:latin typeface="Century Schoolbook" panose="02040604050505020304" pitchFamily="18" charset="0"/>
                <a:sym typeface="Symbol" panose="05050102010706020507" pitchFamily="18" charset="2"/>
              </a:endParaRPr>
            </a:p>
          </p:txBody>
        </p:sp>
        <p:graphicFrame>
          <p:nvGraphicFramePr>
            <p:cNvPr id="27668" name="Object 6"/>
            <p:cNvGraphicFramePr>
              <a:graphicFrameLocks noChangeAspect="1"/>
            </p:cNvGraphicFramePr>
            <p:nvPr/>
          </p:nvGraphicFramePr>
          <p:xfrm>
            <a:off x="422" y="405"/>
            <a:ext cx="4723" cy="634"/>
          </p:xfrm>
          <a:graphic>
            <a:graphicData uri="http://schemas.openxmlformats.org/presentationml/2006/ole">
              <mc:AlternateContent xmlns:mc="http://schemas.openxmlformats.org/markup-compatibility/2006">
                <mc:Choice xmlns:v="urn:schemas-microsoft-com:vml" Requires="v">
                  <p:oleObj spid="_x0000_s28637" name="公式" r:id="rId3" imgW="3302000" imgH="444500" progId="Equation.3">
                    <p:embed/>
                  </p:oleObj>
                </mc:Choice>
                <mc:Fallback>
                  <p:oleObj name="公式" r:id="rId3" imgW="3302000" imgH="4445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 y="405"/>
                          <a:ext cx="4723"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653" name="Group 7"/>
          <p:cNvGrpSpPr>
            <a:grpSpLocks/>
          </p:cNvGrpSpPr>
          <p:nvPr/>
        </p:nvGrpSpPr>
        <p:grpSpPr bwMode="auto">
          <a:xfrm>
            <a:off x="1778000" y="2440782"/>
            <a:ext cx="8890000" cy="1281113"/>
            <a:chOff x="0" y="0"/>
            <a:chExt cx="5600" cy="807"/>
          </a:xfrm>
        </p:grpSpPr>
        <p:sp>
          <p:nvSpPr>
            <p:cNvPr id="27662" name="Rectangle 8"/>
            <p:cNvSpPr>
              <a:spLocks noChangeArrowheads="1"/>
            </p:cNvSpPr>
            <p:nvPr/>
          </p:nvSpPr>
          <p:spPr bwMode="auto">
            <a:xfrm>
              <a:off x="0" y="96"/>
              <a:ext cx="50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dirty="0">
                  <a:solidFill>
                    <a:schemeClr val="accent2"/>
                  </a:solidFill>
                  <a:latin typeface="Century Schoolbook" panose="02040604050505020304" pitchFamily="18" charset="0"/>
                </a:rPr>
                <a:t>求：（1）粒子在               区间出现的</a:t>
              </a:r>
              <a:r>
                <a:rPr lang="zh-CN" altLang="en-US" sz="2800" b="1" kern="0" dirty="0">
                  <a:solidFill>
                    <a:srgbClr val="FF0000"/>
                  </a:solidFill>
                  <a:latin typeface="Times New Roman" pitchFamily="18" charset="0"/>
                  <a:ea typeface="楷体_GB2312" pitchFamily="49" charset="-122"/>
                </a:rPr>
                <a:t>概</a:t>
              </a:r>
              <a:r>
                <a:rPr lang="zh-CN" altLang="zh-CN" sz="2800" b="1" kern="0" dirty="0">
                  <a:solidFill>
                    <a:srgbClr val="FF0000"/>
                  </a:solidFill>
                  <a:latin typeface="Times New Roman" pitchFamily="18" charset="0"/>
                  <a:ea typeface="楷体_GB2312" pitchFamily="49" charset="-122"/>
                </a:rPr>
                <a:t>率</a:t>
              </a:r>
              <a:r>
                <a:rPr lang="zh-CN" altLang="zh-CN" sz="2800" b="1" dirty="0">
                  <a:solidFill>
                    <a:schemeClr val="accent2"/>
                  </a:solidFill>
                  <a:latin typeface="Century Schoolbook" panose="02040604050505020304" pitchFamily="18" charset="0"/>
                </a:rPr>
                <a:t>；并对</a:t>
              </a:r>
            </a:p>
          </p:txBody>
        </p:sp>
        <p:graphicFrame>
          <p:nvGraphicFramePr>
            <p:cNvPr id="27663" name="Object 9"/>
            <p:cNvGraphicFramePr>
              <a:graphicFrameLocks noChangeAspect="1"/>
            </p:cNvGraphicFramePr>
            <p:nvPr/>
          </p:nvGraphicFramePr>
          <p:xfrm>
            <a:off x="1728" y="0"/>
            <a:ext cx="916" cy="579"/>
          </p:xfrm>
          <a:graphic>
            <a:graphicData uri="http://schemas.openxmlformats.org/presentationml/2006/ole">
              <mc:AlternateContent xmlns:mc="http://schemas.openxmlformats.org/markup-compatibility/2006">
                <mc:Choice xmlns:v="urn:schemas-microsoft-com:vml" Requires="v">
                  <p:oleObj spid="_x0000_s28638" name="公式" r:id="rId5" imgW="622300" imgH="393700" progId="Equation.3">
                    <p:embed/>
                  </p:oleObj>
                </mc:Choice>
                <mc:Fallback>
                  <p:oleObj name="公式" r:id="rId5" imgW="622300" imgH="3937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8" y="0"/>
                          <a:ext cx="916" cy="5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64" name="Object 10"/>
            <p:cNvGraphicFramePr>
              <a:graphicFrameLocks noChangeAspect="1"/>
            </p:cNvGraphicFramePr>
            <p:nvPr>
              <p:extLst>
                <p:ext uri="{D42A27DB-BD31-4B8C-83A1-F6EECF244321}">
                  <p14:modId xmlns:p14="http://schemas.microsoft.com/office/powerpoint/2010/main" val="3320366596"/>
                </p:ext>
              </p:extLst>
            </p:nvPr>
          </p:nvGraphicFramePr>
          <p:xfrm>
            <a:off x="5024" y="95"/>
            <a:ext cx="576" cy="308"/>
          </p:xfrm>
          <a:graphic>
            <a:graphicData uri="http://schemas.openxmlformats.org/presentationml/2006/ole">
              <mc:AlternateContent xmlns:mc="http://schemas.openxmlformats.org/markup-compatibility/2006">
                <mc:Choice xmlns:v="urn:schemas-microsoft-com:vml" Requires="v">
                  <p:oleObj spid="_x0000_s28639" name="公式" r:id="rId7" imgW="330057" imgH="177723" progId="Equation.3">
                    <p:embed/>
                  </p:oleObj>
                </mc:Choice>
                <mc:Fallback>
                  <p:oleObj name="公式" r:id="rId7" imgW="330057" imgH="177723"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4" y="95"/>
                          <a:ext cx="576"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65" name="Object 11"/>
            <p:cNvGraphicFramePr>
              <a:graphicFrameLocks noChangeAspect="1"/>
            </p:cNvGraphicFramePr>
            <p:nvPr/>
          </p:nvGraphicFramePr>
          <p:xfrm>
            <a:off x="576" y="480"/>
            <a:ext cx="864" cy="308"/>
          </p:xfrm>
          <a:graphic>
            <a:graphicData uri="http://schemas.openxmlformats.org/presentationml/2006/ole">
              <mc:AlternateContent xmlns:mc="http://schemas.openxmlformats.org/markup-compatibility/2006">
                <mc:Choice xmlns:v="urn:schemas-microsoft-com:vml" Requires="v">
                  <p:oleObj spid="_x0000_s28640" name="公式" r:id="rId9" imgW="394042" imgH="139821" progId="Equation.3">
                    <p:embed/>
                  </p:oleObj>
                </mc:Choice>
                <mc:Fallback>
                  <p:oleObj name="公式" r:id="rId9" imgW="394042" imgH="139821"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6" y="480"/>
                          <a:ext cx="86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66" name="Rectangle 12"/>
            <p:cNvSpPr>
              <a:spLocks noChangeArrowheads="1"/>
            </p:cNvSpPr>
            <p:nvPr/>
          </p:nvSpPr>
          <p:spPr bwMode="auto">
            <a:xfrm>
              <a:off x="240" y="480"/>
              <a:ext cx="32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a:solidFill>
                    <a:schemeClr val="accent2"/>
                  </a:solidFill>
                  <a:latin typeface="Century Schoolbook" panose="02040604050505020304" pitchFamily="18" charset="0"/>
                </a:rPr>
                <a:t>和               的情况算出概率值。</a:t>
              </a:r>
            </a:p>
          </p:txBody>
        </p:sp>
      </p:grpSp>
      <p:grpSp>
        <p:nvGrpSpPr>
          <p:cNvPr id="27654" name="Group 13"/>
          <p:cNvGrpSpPr>
            <a:grpSpLocks/>
          </p:cNvGrpSpPr>
          <p:nvPr/>
        </p:nvGrpSpPr>
        <p:grpSpPr bwMode="auto">
          <a:xfrm>
            <a:off x="2590800" y="3505200"/>
            <a:ext cx="8077200" cy="1098550"/>
            <a:chOff x="0" y="0"/>
            <a:chExt cx="5088" cy="692"/>
          </a:xfrm>
        </p:grpSpPr>
        <p:sp>
          <p:nvSpPr>
            <p:cNvPr id="27659" name="Rectangle 14"/>
            <p:cNvSpPr>
              <a:spLocks noChangeArrowheads="1"/>
            </p:cNvSpPr>
            <p:nvPr/>
          </p:nvSpPr>
          <p:spPr bwMode="auto">
            <a:xfrm>
              <a:off x="0" y="96"/>
              <a:ext cx="5088"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dirty="0">
                  <a:solidFill>
                    <a:srgbClr val="009900"/>
                  </a:solidFill>
                  <a:latin typeface="Century Schoolbook" panose="02040604050505020304" pitchFamily="18" charset="0"/>
                </a:rPr>
                <a:t>（2）在           的量子态上，粒子在           区间出现的概率密度最大。</a:t>
              </a:r>
            </a:p>
          </p:txBody>
        </p:sp>
        <p:graphicFrame>
          <p:nvGraphicFramePr>
            <p:cNvPr id="27660" name="Object 15"/>
            <p:cNvGraphicFramePr>
              <a:graphicFrameLocks noChangeAspect="1"/>
            </p:cNvGraphicFramePr>
            <p:nvPr/>
          </p:nvGraphicFramePr>
          <p:xfrm>
            <a:off x="3625" y="0"/>
            <a:ext cx="578" cy="579"/>
          </p:xfrm>
          <a:graphic>
            <a:graphicData uri="http://schemas.openxmlformats.org/presentationml/2006/ole">
              <mc:AlternateContent xmlns:mc="http://schemas.openxmlformats.org/markup-compatibility/2006">
                <mc:Choice xmlns:v="urn:schemas-microsoft-com:vml" Requires="v">
                  <p:oleObj spid="_x0000_s28641" name="公式" r:id="rId11" imgW="393871" imgH="393871" progId="Equation.3">
                    <p:embed/>
                  </p:oleObj>
                </mc:Choice>
                <mc:Fallback>
                  <p:oleObj name="公式" r:id="rId11" imgW="393871" imgH="393871"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25" y="0"/>
                          <a:ext cx="578" cy="5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61" name="Object 16"/>
            <p:cNvGraphicFramePr>
              <a:graphicFrameLocks noChangeAspect="1"/>
            </p:cNvGraphicFramePr>
            <p:nvPr/>
          </p:nvGraphicFramePr>
          <p:xfrm>
            <a:off x="912" y="96"/>
            <a:ext cx="595" cy="308"/>
          </p:xfrm>
          <a:graphic>
            <a:graphicData uri="http://schemas.openxmlformats.org/presentationml/2006/ole">
              <mc:AlternateContent xmlns:mc="http://schemas.openxmlformats.org/markup-compatibility/2006">
                <mc:Choice xmlns:v="urn:schemas-microsoft-com:vml" Requires="v">
                  <p:oleObj spid="_x0000_s28642" name="公式" r:id="rId13" imgW="342751" imgH="177723" progId="Equation.3">
                    <p:embed/>
                  </p:oleObj>
                </mc:Choice>
                <mc:Fallback>
                  <p:oleObj name="公式" r:id="rId13" imgW="342751" imgH="177723" progId="Equation.3">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2" y="96"/>
                          <a:ext cx="595"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17"/>
          <p:cNvGrpSpPr>
            <a:grpSpLocks/>
          </p:cNvGrpSpPr>
          <p:nvPr/>
        </p:nvGrpSpPr>
        <p:grpSpPr bwMode="auto">
          <a:xfrm>
            <a:off x="2362200" y="4495801"/>
            <a:ext cx="6781800" cy="919163"/>
            <a:chOff x="0" y="0"/>
            <a:chExt cx="4272" cy="579"/>
          </a:xfrm>
        </p:grpSpPr>
        <p:sp>
          <p:nvSpPr>
            <p:cNvPr id="27657" name="Rectangle 18"/>
            <p:cNvSpPr>
              <a:spLocks noChangeArrowheads="1"/>
            </p:cNvSpPr>
            <p:nvPr/>
          </p:nvSpPr>
          <p:spPr bwMode="auto">
            <a:xfrm>
              <a:off x="0" y="144"/>
              <a:ext cx="4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dirty="0">
                  <a:solidFill>
                    <a:srgbClr val="0000FF"/>
                  </a:solidFill>
                  <a:latin typeface="Century Schoolbook" panose="02040604050505020304" pitchFamily="18" charset="0"/>
                </a:rPr>
                <a:t>（1）粒子在                  区间出现的</a:t>
              </a:r>
              <a:r>
                <a:rPr lang="zh-CN" altLang="en-US" sz="2800" b="1" kern="0" dirty="0">
                  <a:solidFill>
                    <a:srgbClr val="FF0000"/>
                  </a:solidFill>
                  <a:latin typeface="Times New Roman" pitchFamily="18" charset="0"/>
                  <a:ea typeface="楷体_GB2312" pitchFamily="49" charset="-122"/>
                </a:rPr>
                <a:t>概</a:t>
              </a:r>
              <a:r>
                <a:rPr lang="zh-CN" altLang="zh-CN" sz="2800" b="1" kern="0" dirty="0">
                  <a:solidFill>
                    <a:srgbClr val="FF0000"/>
                  </a:solidFill>
                  <a:latin typeface="Times New Roman" pitchFamily="18" charset="0"/>
                  <a:ea typeface="楷体_GB2312" pitchFamily="49" charset="-122"/>
                </a:rPr>
                <a:t>率</a:t>
              </a:r>
              <a:r>
                <a:rPr lang="zh-CN" altLang="zh-CN" sz="2800" b="1" dirty="0">
                  <a:solidFill>
                    <a:srgbClr val="0000FF"/>
                  </a:solidFill>
                  <a:latin typeface="Century Schoolbook" panose="02040604050505020304" pitchFamily="18" charset="0"/>
                </a:rPr>
                <a:t>：</a:t>
              </a:r>
            </a:p>
          </p:txBody>
        </p:sp>
        <p:graphicFrame>
          <p:nvGraphicFramePr>
            <p:cNvPr id="27658" name="Object 19"/>
            <p:cNvGraphicFramePr>
              <a:graphicFrameLocks noChangeAspect="1"/>
            </p:cNvGraphicFramePr>
            <p:nvPr/>
          </p:nvGraphicFramePr>
          <p:xfrm>
            <a:off x="1344" y="0"/>
            <a:ext cx="916" cy="579"/>
          </p:xfrm>
          <a:graphic>
            <a:graphicData uri="http://schemas.openxmlformats.org/presentationml/2006/ole">
              <mc:AlternateContent xmlns:mc="http://schemas.openxmlformats.org/markup-compatibility/2006">
                <mc:Choice xmlns:v="urn:schemas-microsoft-com:vml" Requires="v">
                  <p:oleObj spid="_x0000_s28643" name="公式" r:id="rId15" imgW="622300" imgH="393700" progId="Equation.3">
                    <p:embed/>
                  </p:oleObj>
                </mc:Choice>
                <mc:Fallback>
                  <p:oleObj name="公式" r:id="rId15" imgW="622300" imgH="393700" progId="Equation.3">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4" y="0"/>
                          <a:ext cx="916" cy="5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1" name="Object 20"/>
          <p:cNvGraphicFramePr>
            <a:graphicFrameLocks noChangeAspect="1"/>
          </p:cNvGraphicFramePr>
          <p:nvPr/>
        </p:nvGraphicFramePr>
        <p:xfrm>
          <a:off x="1778000" y="5326064"/>
          <a:ext cx="8636000" cy="1203325"/>
        </p:xfrm>
        <a:graphic>
          <a:graphicData uri="http://schemas.openxmlformats.org/presentationml/2006/ole">
            <mc:AlternateContent xmlns:mc="http://schemas.openxmlformats.org/markup-compatibility/2006">
              <mc:Choice xmlns:v="urn:schemas-microsoft-com:vml" Requires="v">
                <p:oleObj spid="_x0000_s28644" name="公式" r:id="rId16" imgW="3276600" imgH="457200" progId="Equation.3">
                  <p:embed/>
                </p:oleObj>
              </mc:Choice>
              <mc:Fallback>
                <p:oleObj name="公式" r:id="rId16" imgW="3276600" imgH="457200" progId="Equation.3">
                  <p:embed/>
                  <p:pic>
                    <p:nvPicPr>
                      <p:cNvPr id="0" name="Object 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78000" y="5326064"/>
                        <a:ext cx="8636000" cy="120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809751" y="1428751"/>
            <a:ext cx="2392363" cy="523875"/>
            <a:chOff x="0" y="0"/>
            <a:chExt cx="1200" cy="330"/>
          </a:xfrm>
        </p:grpSpPr>
        <p:sp>
          <p:nvSpPr>
            <p:cNvPr id="28692" name="Text Box 3"/>
            <p:cNvSpPr txBox="1">
              <a:spLocks noChangeArrowheads="1"/>
            </p:cNvSpPr>
            <p:nvPr/>
          </p:nvSpPr>
          <p:spPr bwMode="auto">
            <a:xfrm>
              <a:off x="0" y="0"/>
              <a:ext cx="12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a:solidFill>
                    <a:srgbClr val="0000FF"/>
                  </a:solidFill>
                  <a:latin typeface="Calibri" panose="020F0502020204030204" pitchFamily="34" charset="0"/>
                </a:rPr>
                <a:t>当         </a:t>
              </a:r>
              <a:r>
                <a:rPr lang="en-US" altLang="zh-CN" sz="2800" b="1">
                  <a:solidFill>
                    <a:srgbClr val="0000FF"/>
                  </a:solidFill>
                  <a:latin typeface="Calibri" panose="020F0502020204030204" pitchFamily="34" charset="0"/>
                </a:rPr>
                <a:t>         </a:t>
              </a:r>
              <a:r>
                <a:rPr lang="zh-CN" altLang="zh-CN" sz="2800" b="1">
                  <a:solidFill>
                    <a:srgbClr val="0000FF"/>
                  </a:solidFill>
                  <a:latin typeface="Calibri" panose="020F0502020204030204" pitchFamily="34" charset="0"/>
                </a:rPr>
                <a:t>时</a:t>
              </a:r>
            </a:p>
          </p:txBody>
        </p:sp>
        <p:graphicFrame>
          <p:nvGraphicFramePr>
            <p:cNvPr id="28693" name="Object 4"/>
            <p:cNvGraphicFramePr>
              <a:graphicFrameLocks noChangeAspect="1"/>
            </p:cNvGraphicFramePr>
            <p:nvPr/>
          </p:nvGraphicFramePr>
          <p:xfrm>
            <a:off x="251" y="0"/>
            <a:ext cx="584" cy="312"/>
          </p:xfrm>
          <a:graphic>
            <a:graphicData uri="http://schemas.openxmlformats.org/presentationml/2006/ole">
              <mc:AlternateContent xmlns:mc="http://schemas.openxmlformats.org/markup-compatibility/2006">
                <mc:Choice xmlns:v="urn:schemas-microsoft-com:vml" Requires="v">
                  <p:oleObj spid="_x0000_s56770" name="公式" r:id="rId3" imgW="330057" imgH="177723" progId="Equation.3">
                    <p:embed/>
                  </p:oleObj>
                </mc:Choice>
                <mc:Fallback>
                  <p:oleObj name="公式" r:id="rId3" imgW="330057" imgH="177723"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 y="0"/>
                          <a:ext cx="584"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5"/>
          <p:cNvGrpSpPr>
            <a:grpSpLocks/>
          </p:cNvGrpSpPr>
          <p:nvPr/>
        </p:nvGrpSpPr>
        <p:grpSpPr bwMode="auto">
          <a:xfrm>
            <a:off x="1905000" y="2224089"/>
            <a:ext cx="3810000" cy="523875"/>
            <a:chOff x="0" y="0"/>
            <a:chExt cx="2064" cy="330"/>
          </a:xfrm>
        </p:grpSpPr>
        <p:sp>
          <p:nvSpPr>
            <p:cNvPr id="28690" name="Text Box 6"/>
            <p:cNvSpPr txBox="1">
              <a:spLocks noChangeArrowheads="1"/>
            </p:cNvSpPr>
            <p:nvPr/>
          </p:nvSpPr>
          <p:spPr bwMode="auto">
            <a:xfrm>
              <a:off x="0" y="0"/>
              <a:ext cx="206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a:solidFill>
                    <a:srgbClr val="009900"/>
                  </a:solidFill>
                  <a:latin typeface="Calibri" panose="020F0502020204030204" pitchFamily="34" charset="0"/>
                </a:rPr>
                <a:t>当        </a:t>
              </a:r>
              <a:r>
                <a:rPr lang="en-US" altLang="zh-CN" sz="2800" b="1">
                  <a:solidFill>
                    <a:srgbClr val="009900"/>
                  </a:solidFill>
                  <a:latin typeface="Calibri" panose="020F0502020204030204" pitchFamily="34" charset="0"/>
                </a:rPr>
                <a:t>        </a:t>
              </a:r>
              <a:r>
                <a:rPr lang="zh-CN" altLang="zh-CN" sz="2800" b="1">
                  <a:solidFill>
                    <a:srgbClr val="009900"/>
                  </a:solidFill>
                  <a:latin typeface="Calibri" panose="020F0502020204030204" pitchFamily="34" charset="0"/>
                </a:rPr>
                <a:t>时</a:t>
              </a:r>
            </a:p>
          </p:txBody>
        </p:sp>
        <p:graphicFrame>
          <p:nvGraphicFramePr>
            <p:cNvPr id="28691" name="Object 7"/>
            <p:cNvGraphicFramePr>
              <a:graphicFrameLocks noChangeAspect="1"/>
            </p:cNvGraphicFramePr>
            <p:nvPr/>
          </p:nvGraphicFramePr>
          <p:xfrm>
            <a:off x="258" y="39"/>
            <a:ext cx="685" cy="247"/>
          </p:xfrm>
          <a:graphic>
            <a:graphicData uri="http://schemas.openxmlformats.org/presentationml/2006/ole">
              <mc:AlternateContent xmlns:mc="http://schemas.openxmlformats.org/markup-compatibility/2006">
                <mc:Choice xmlns:v="urn:schemas-microsoft-com:vml" Requires="v">
                  <p:oleObj spid="_x0000_s56771" name="公式" r:id="rId5" imgW="394042" imgH="139821" progId="Equation.3">
                    <p:embed/>
                  </p:oleObj>
                </mc:Choice>
                <mc:Fallback>
                  <p:oleObj name="公式" r:id="rId5" imgW="394042" imgH="139821"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 y="39"/>
                          <a:ext cx="685"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9" name="Object 8"/>
          <p:cNvGraphicFramePr>
            <a:graphicFrameLocks noChangeAspect="1"/>
          </p:cNvGraphicFramePr>
          <p:nvPr/>
        </p:nvGraphicFramePr>
        <p:xfrm>
          <a:off x="5273675" y="1262063"/>
          <a:ext cx="2590800" cy="889000"/>
        </p:xfrm>
        <a:graphic>
          <a:graphicData uri="http://schemas.openxmlformats.org/presentationml/2006/ole">
            <mc:AlternateContent xmlns:mc="http://schemas.openxmlformats.org/markup-compatibility/2006">
              <mc:Choice xmlns:v="urn:schemas-microsoft-com:vml" Requires="v">
                <p:oleObj spid="_x0000_s56772" name="公式" r:id="rId7" imgW="1143000" imgH="393700" progId="Equation.3">
                  <p:embed/>
                </p:oleObj>
              </mc:Choice>
              <mc:Fallback>
                <p:oleObj name="公式" r:id="rId7" imgW="1143000" imgH="3937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3675" y="1262063"/>
                        <a:ext cx="25908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9"/>
          <p:cNvGraphicFramePr>
            <a:graphicFrameLocks noChangeAspect="1"/>
          </p:cNvGraphicFramePr>
          <p:nvPr/>
        </p:nvGraphicFramePr>
        <p:xfrm>
          <a:off x="5364163" y="2025650"/>
          <a:ext cx="2057400" cy="869950"/>
        </p:xfrm>
        <a:graphic>
          <a:graphicData uri="http://schemas.openxmlformats.org/presentationml/2006/ole">
            <mc:AlternateContent xmlns:mc="http://schemas.openxmlformats.org/markup-compatibility/2006">
              <mc:Choice xmlns:v="urn:schemas-microsoft-com:vml" Requires="v">
                <p:oleObj spid="_x0000_s56773" name="公式" r:id="rId9" imgW="927100" imgH="393700" progId="Equation.3">
                  <p:embed/>
                </p:oleObj>
              </mc:Choice>
              <mc:Fallback>
                <p:oleObj name="公式" r:id="rId9" imgW="927100" imgH="3937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64163" y="2025650"/>
                        <a:ext cx="2057400" cy="86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10"/>
          <p:cNvGrpSpPr>
            <a:grpSpLocks/>
          </p:cNvGrpSpPr>
          <p:nvPr/>
        </p:nvGrpSpPr>
        <p:grpSpPr bwMode="auto">
          <a:xfrm>
            <a:off x="1676400" y="2738438"/>
            <a:ext cx="7467600" cy="919162"/>
            <a:chOff x="0" y="0"/>
            <a:chExt cx="4704" cy="579"/>
          </a:xfrm>
        </p:grpSpPr>
        <p:sp>
          <p:nvSpPr>
            <p:cNvPr id="28688" name="Rectangle 11"/>
            <p:cNvSpPr>
              <a:spLocks noChangeArrowheads="1"/>
            </p:cNvSpPr>
            <p:nvPr/>
          </p:nvSpPr>
          <p:spPr bwMode="auto">
            <a:xfrm>
              <a:off x="0" y="96"/>
              <a:ext cx="47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dirty="0">
                  <a:solidFill>
                    <a:srgbClr val="FF00FF"/>
                  </a:solidFill>
                  <a:latin typeface="Century Schoolbook" panose="02040604050505020304" pitchFamily="18" charset="0"/>
                </a:rPr>
                <a:t>（2）粒子在            区间出现的概率密度为：</a:t>
              </a:r>
            </a:p>
          </p:txBody>
        </p:sp>
        <p:graphicFrame>
          <p:nvGraphicFramePr>
            <p:cNvPr id="28689" name="Object 12"/>
            <p:cNvGraphicFramePr>
              <a:graphicFrameLocks noChangeAspect="1"/>
            </p:cNvGraphicFramePr>
            <p:nvPr/>
          </p:nvGraphicFramePr>
          <p:xfrm>
            <a:off x="1296" y="0"/>
            <a:ext cx="578" cy="579"/>
          </p:xfrm>
          <a:graphic>
            <a:graphicData uri="http://schemas.openxmlformats.org/presentationml/2006/ole">
              <mc:AlternateContent xmlns:mc="http://schemas.openxmlformats.org/markup-compatibility/2006">
                <mc:Choice xmlns:v="urn:schemas-microsoft-com:vml" Requires="v">
                  <p:oleObj spid="_x0000_s56774" name="公式" r:id="rId11" imgW="393871" imgH="393871" progId="Equation.3">
                    <p:embed/>
                  </p:oleObj>
                </mc:Choice>
                <mc:Fallback>
                  <p:oleObj name="公式" r:id="rId11" imgW="393871" imgH="393871"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6" y="0"/>
                          <a:ext cx="578" cy="5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4" name="Object 13"/>
          <p:cNvGraphicFramePr>
            <a:graphicFrameLocks noChangeAspect="1"/>
          </p:cNvGraphicFramePr>
          <p:nvPr/>
        </p:nvGraphicFramePr>
        <p:xfrm>
          <a:off x="2073275" y="3462338"/>
          <a:ext cx="4006850" cy="1185862"/>
        </p:xfrm>
        <a:graphic>
          <a:graphicData uri="http://schemas.openxmlformats.org/presentationml/2006/ole">
            <mc:AlternateContent xmlns:mc="http://schemas.openxmlformats.org/markup-compatibility/2006">
              <mc:Choice xmlns:v="urn:schemas-microsoft-com:vml" Requires="v">
                <p:oleObj spid="_x0000_s56775" name="公式" r:id="rId13" imgW="1587500" imgH="469900" progId="Equation.3">
                  <p:embed/>
                </p:oleObj>
              </mc:Choice>
              <mc:Fallback>
                <p:oleObj name="公式" r:id="rId13" imgW="1587500" imgH="469900" progId="Equation.3">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73275" y="3462338"/>
                        <a:ext cx="4006850" cy="1185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14"/>
          <p:cNvGrpSpPr>
            <a:grpSpLocks/>
          </p:cNvGrpSpPr>
          <p:nvPr/>
        </p:nvGrpSpPr>
        <p:grpSpPr bwMode="auto">
          <a:xfrm>
            <a:off x="2133600" y="4495800"/>
            <a:ext cx="6324600" cy="901700"/>
            <a:chOff x="0" y="0"/>
            <a:chExt cx="3984" cy="568"/>
          </a:xfrm>
        </p:grpSpPr>
        <p:sp>
          <p:nvSpPr>
            <p:cNvPr id="28686" name="Rectangle 15"/>
            <p:cNvSpPr>
              <a:spLocks noChangeArrowheads="1"/>
            </p:cNvSpPr>
            <p:nvPr/>
          </p:nvSpPr>
          <p:spPr bwMode="auto">
            <a:xfrm>
              <a:off x="0" y="96"/>
              <a:ext cx="39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zh-CN" sz="2800" b="1">
                  <a:solidFill>
                    <a:srgbClr val="009900"/>
                  </a:solidFill>
                  <a:latin typeface="Century Schoolbook" panose="02040604050505020304" pitchFamily="18" charset="0"/>
                </a:rPr>
                <a:t>其最大值对应于                    ，有：</a:t>
              </a:r>
              <a:endParaRPr lang="zh-CN" altLang="zh-CN" sz="2800" b="1">
                <a:solidFill>
                  <a:srgbClr val="009900"/>
                </a:solidFill>
                <a:latin typeface="Century Schoolbook" panose="02040604050505020304" pitchFamily="18" charset="0"/>
                <a:sym typeface="Symbol" panose="05050102010706020507" pitchFamily="18" charset="2"/>
              </a:endParaRPr>
            </a:p>
          </p:txBody>
        </p:sp>
        <p:graphicFrame>
          <p:nvGraphicFramePr>
            <p:cNvPr id="28687" name="Object 16"/>
            <p:cNvGraphicFramePr>
              <a:graphicFrameLocks noChangeAspect="1"/>
            </p:cNvGraphicFramePr>
            <p:nvPr/>
          </p:nvGraphicFramePr>
          <p:xfrm>
            <a:off x="1680" y="0"/>
            <a:ext cx="1104" cy="568"/>
          </p:xfrm>
          <a:graphic>
            <a:graphicData uri="http://schemas.openxmlformats.org/presentationml/2006/ole">
              <mc:AlternateContent xmlns:mc="http://schemas.openxmlformats.org/markup-compatibility/2006">
                <mc:Choice xmlns:v="urn:schemas-microsoft-com:vml" Requires="v">
                  <p:oleObj spid="_x0000_s56776" name="公式" r:id="rId15" imgW="762000" imgH="393700" progId="Equation.3">
                    <p:embed/>
                  </p:oleObj>
                </mc:Choice>
                <mc:Fallback>
                  <p:oleObj name="公式" r:id="rId15" imgW="762000" imgH="393700" progId="Equation.3">
                    <p:embed/>
                    <p:pic>
                      <p:nvPicPr>
                        <p:cNvPr id="0"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80" y="0"/>
                          <a:ext cx="1104" cy="5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8" name="Object 17"/>
          <p:cNvGraphicFramePr>
            <a:graphicFrameLocks noChangeAspect="1"/>
          </p:cNvGraphicFramePr>
          <p:nvPr/>
        </p:nvGraphicFramePr>
        <p:xfrm>
          <a:off x="2667000" y="5141914"/>
          <a:ext cx="2514600" cy="993775"/>
        </p:xfrm>
        <a:graphic>
          <a:graphicData uri="http://schemas.openxmlformats.org/presentationml/2006/ole">
            <mc:AlternateContent xmlns:mc="http://schemas.openxmlformats.org/markup-compatibility/2006">
              <mc:Choice xmlns:v="urn:schemas-microsoft-com:vml" Requires="v">
                <p:oleObj spid="_x0000_s56777" name="公式" r:id="rId17" imgW="990600" imgH="393700" progId="Equation.3">
                  <p:embed/>
                </p:oleObj>
              </mc:Choice>
              <mc:Fallback>
                <p:oleObj name="公式" r:id="rId17" imgW="990600" imgH="393700" progId="Equation.3">
                  <p:embed/>
                  <p:pic>
                    <p:nvPicPr>
                      <p:cNvPr id="0"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67000" y="5141914"/>
                        <a:ext cx="2514600" cy="99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8"/>
          <p:cNvGraphicFramePr>
            <a:graphicFrameLocks noChangeAspect="1"/>
          </p:cNvGraphicFramePr>
          <p:nvPr/>
        </p:nvGraphicFramePr>
        <p:xfrm>
          <a:off x="2438400" y="6096001"/>
          <a:ext cx="2971800" cy="646113"/>
        </p:xfrm>
        <a:graphic>
          <a:graphicData uri="http://schemas.openxmlformats.org/presentationml/2006/ole">
            <mc:AlternateContent xmlns:mc="http://schemas.openxmlformats.org/markup-compatibility/2006">
              <mc:Choice xmlns:v="urn:schemas-microsoft-com:vml" Requires="v">
                <p:oleObj spid="_x0000_s56778" name="公式" r:id="rId19" imgW="926698" imgH="203112" progId="Equation.3">
                  <p:embed/>
                </p:oleObj>
              </mc:Choice>
              <mc:Fallback>
                <p:oleObj name="公式" r:id="rId19" imgW="926698" imgH="203112" progId="Equation.3">
                  <p:embed/>
                  <p:pic>
                    <p:nvPicPr>
                      <p:cNvPr id="0" name="Object 1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38400" y="6096001"/>
                        <a:ext cx="2971800"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9"/>
          <p:cNvGraphicFramePr>
            <a:graphicFrameLocks noChangeAspect="1"/>
          </p:cNvGraphicFramePr>
          <p:nvPr/>
        </p:nvGraphicFramePr>
        <p:xfrm>
          <a:off x="5181601" y="5410201"/>
          <a:ext cx="2074863" cy="498475"/>
        </p:xfrm>
        <a:graphic>
          <a:graphicData uri="http://schemas.openxmlformats.org/presentationml/2006/ole">
            <mc:AlternateContent xmlns:mc="http://schemas.openxmlformats.org/markup-compatibility/2006">
              <mc:Choice xmlns:v="urn:schemas-microsoft-com:vml" Requires="v">
                <p:oleObj spid="_x0000_s56779" name="公式" r:id="rId21" imgW="837836" imgH="203112" progId="Equation.3">
                  <p:embed/>
                </p:oleObj>
              </mc:Choice>
              <mc:Fallback>
                <p:oleObj name="公式" r:id="rId21" imgW="837836" imgH="203112" progId="Equation.3">
                  <p:embed/>
                  <p:pic>
                    <p:nvPicPr>
                      <p:cNvPr id="0" name="Object 1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81601" y="5410201"/>
                        <a:ext cx="2074863"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20"/>
          <p:cNvGraphicFramePr>
            <a:graphicFrameLocks noChangeAspect="1"/>
          </p:cNvGraphicFramePr>
          <p:nvPr/>
        </p:nvGraphicFramePr>
        <p:xfrm>
          <a:off x="5486401" y="6172201"/>
          <a:ext cx="2074863" cy="498475"/>
        </p:xfrm>
        <a:graphic>
          <a:graphicData uri="http://schemas.openxmlformats.org/presentationml/2006/ole">
            <mc:AlternateContent xmlns:mc="http://schemas.openxmlformats.org/markup-compatibility/2006">
              <mc:Choice xmlns:v="urn:schemas-microsoft-com:vml" Requires="v">
                <p:oleObj spid="_x0000_s56780" name="公式" r:id="rId23" imgW="837836" imgH="203112" progId="Equation.3">
                  <p:embed/>
                </p:oleObj>
              </mc:Choice>
              <mc:Fallback>
                <p:oleObj name="公式" r:id="rId23" imgW="837836" imgH="203112" progId="Equation.3">
                  <p:embed/>
                  <p:pic>
                    <p:nvPicPr>
                      <p:cNvPr id="0" name="Object 2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486401" y="6172201"/>
                        <a:ext cx="2074863"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5" name="Object 21"/>
          <p:cNvGraphicFramePr>
            <a:graphicFrameLocks noChangeAspect="1"/>
          </p:cNvGraphicFramePr>
          <p:nvPr>
            <p:extLst>
              <p:ext uri="{D42A27DB-BD31-4B8C-83A1-F6EECF244321}">
                <p14:modId xmlns:p14="http://schemas.microsoft.com/office/powerpoint/2010/main" val="1761637526"/>
              </p:ext>
            </p:extLst>
          </p:nvPr>
        </p:nvGraphicFramePr>
        <p:xfrm>
          <a:off x="1824039" y="122239"/>
          <a:ext cx="8034337" cy="1038225"/>
        </p:xfrm>
        <a:graphic>
          <a:graphicData uri="http://schemas.openxmlformats.org/presentationml/2006/ole">
            <mc:AlternateContent xmlns:mc="http://schemas.openxmlformats.org/markup-compatibility/2006">
              <mc:Choice xmlns:v="urn:schemas-microsoft-com:vml" Requires="v">
                <p:oleObj spid="_x0000_s56781" name="公式" r:id="rId24" imgW="3238200" imgH="419040" progId="Equation.3">
                  <p:embed/>
                </p:oleObj>
              </mc:Choice>
              <mc:Fallback>
                <p:oleObj name="公式" r:id="rId24" imgW="3238200" imgH="419040" progId="Equation.3">
                  <p:embed/>
                  <p:pic>
                    <p:nvPicPr>
                      <p:cNvPr id="0" name="Object 21"/>
                      <p:cNvPicPr>
                        <a:picLocks noChangeAspect="1" noChangeArrowheads="1"/>
                      </p:cNvPicPr>
                      <p:nvPr/>
                    </p:nvPicPr>
                    <p:blipFill>
                      <a:blip r:embed="rId25"/>
                      <a:srcRect/>
                      <a:stretch>
                        <a:fillRect/>
                      </a:stretch>
                    </p:blipFill>
                    <p:spPr bwMode="auto">
                      <a:xfrm>
                        <a:off x="1824039" y="122239"/>
                        <a:ext cx="8034337" cy="1038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left)">
                                      <p:cBhvr>
                                        <p:cTn id="52" dur="500"/>
                                        <p:tgtEl>
                                          <p:spTgt spid="1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blackWhite">
          <a:xfrm>
            <a:off x="1524000" y="228600"/>
            <a:ext cx="8599488" cy="280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05000"/>
              </a:lnSpc>
            </a:pPr>
            <a:r>
              <a:rPr lang="zh-CN" altLang="en-US" sz="2800" b="1" dirty="0">
                <a:solidFill>
                  <a:srgbClr val="FF0000"/>
                </a:solidFill>
                <a:latin typeface="Times New Roman" panose="02020603050405020304" pitchFamily="18" charset="0"/>
                <a:cs typeface="Times New Roman" panose="02020603050405020304" pitchFamily="18" charset="0"/>
              </a:rPr>
              <a:t>练习：</a:t>
            </a:r>
            <a:r>
              <a:rPr lang="en-US" altLang="zh-CN" sz="2800" b="1" dirty="0">
                <a:solidFill>
                  <a:srgbClr val="0000FF"/>
                </a:solidFill>
                <a:latin typeface="楷体_GB2312" pitchFamily="49" charset="-122"/>
                <a:ea typeface="楷体_GB2312" pitchFamily="49" charset="-122"/>
              </a:rPr>
              <a:t> </a:t>
            </a:r>
            <a:r>
              <a:rPr lang="zh-CN" altLang="en-US" sz="2800" b="1" dirty="0">
                <a:solidFill>
                  <a:srgbClr val="0000FF"/>
                </a:solidFill>
                <a:latin typeface="楷体_GB2312" pitchFamily="49" charset="-122"/>
                <a:ea typeface="楷体_GB2312" pitchFamily="49" charset="-122"/>
              </a:rPr>
              <a:t>设一维运动的粒子处在 </a:t>
            </a:r>
          </a:p>
          <a:p>
            <a:pPr eaLnBrk="1" hangingPunct="1">
              <a:lnSpc>
                <a:spcPct val="105000"/>
              </a:lnSpc>
            </a:pPr>
            <a:r>
              <a:rPr lang="zh-CN" altLang="en-US" sz="2800" b="1" dirty="0">
                <a:solidFill>
                  <a:srgbClr val="0000FF"/>
                </a:solidFill>
                <a:latin typeface="楷体_GB2312" pitchFamily="49" charset="-122"/>
                <a:ea typeface="楷体_GB2312" pitchFamily="49" charset="-122"/>
              </a:rPr>
              <a:t>                 </a:t>
            </a:r>
            <a:r>
              <a:rPr lang="en-US" altLang="zh-CN" sz="2800" b="1" i="1" dirty="0">
                <a:solidFill>
                  <a:srgbClr val="0000FF"/>
                </a:solidFill>
                <a:latin typeface="Times New Roman" panose="02020603050405020304" pitchFamily="18" charset="0"/>
                <a:ea typeface="楷体_GB2312" pitchFamily="49" charset="-122"/>
              </a:rPr>
              <a:t>( x≥ 0 ) ,</a:t>
            </a:r>
          </a:p>
          <a:p>
            <a:pPr eaLnBrk="1" hangingPunct="1">
              <a:lnSpc>
                <a:spcPct val="105000"/>
              </a:lnSpc>
            </a:pPr>
            <a:r>
              <a:rPr lang="en-US" altLang="zh-CN" sz="2800" b="1" dirty="0">
                <a:solidFill>
                  <a:srgbClr val="0000FF"/>
                </a:solidFill>
                <a:latin typeface="楷体_GB2312" pitchFamily="49" charset="-122"/>
                <a:ea typeface="楷体_GB2312" pitchFamily="49" charset="-122"/>
              </a:rPr>
              <a:t>           </a:t>
            </a:r>
            <a:r>
              <a:rPr lang="en-US" altLang="zh-CN" sz="2800" b="1" i="1" dirty="0">
                <a:solidFill>
                  <a:srgbClr val="0000FF"/>
                </a:solidFill>
                <a:latin typeface="Times New Roman" panose="02020603050405020304" pitchFamily="18" charset="0"/>
                <a:ea typeface="楷体_GB2312" pitchFamily="49" charset="-122"/>
              </a:rPr>
              <a:t>( x ≤0 )</a:t>
            </a:r>
            <a:r>
              <a:rPr lang="en-US" altLang="zh-CN" sz="2800" b="1" dirty="0">
                <a:solidFill>
                  <a:srgbClr val="0000FF"/>
                </a:solidFill>
                <a:latin typeface="楷体_GB2312" pitchFamily="49" charset="-122"/>
                <a:ea typeface="楷体_GB2312" pitchFamily="49" charset="-122"/>
              </a:rPr>
              <a:t> </a:t>
            </a:r>
            <a:r>
              <a:rPr lang="zh-CN" altLang="en-US" sz="2800" b="1" dirty="0">
                <a:solidFill>
                  <a:srgbClr val="0000FF"/>
                </a:solidFill>
                <a:latin typeface="楷体_GB2312" pitchFamily="49" charset="-122"/>
                <a:ea typeface="楷体_GB2312" pitchFamily="49" charset="-122"/>
              </a:rPr>
              <a:t>的状态，其中</a:t>
            </a:r>
            <a:r>
              <a:rPr lang="en-US" altLang="zh-CN" sz="2800" b="1" i="1" dirty="0">
                <a:solidFill>
                  <a:srgbClr val="0000FF"/>
                </a:solidFill>
                <a:latin typeface="Times New Roman" panose="02020603050405020304" pitchFamily="18" charset="0"/>
                <a:ea typeface="楷体_GB2312" pitchFamily="49" charset="-122"/>
              </a:rPr>
              <a:t>λ&gt; 0</a:t>
            </a:r>
            <a:r>
              <a:rPr lang="en-US" altLang="zh-CN" sz="2800" b="1" dirty="0">
                <a:solidFill>
                  <a:srgbClr val="0000FF"/>
                </a:solidFill>
                <a:latin typeface="楷体_GB2312" pitchFamily="49" charset="-122"/>
                <a:ea typeface="楷体_GB2312" pitchFamily="49" charset="-122"/>
              </a:rPr>
              <a:t> </a:t>
            </a:r>
            <a:r>
              <a:rPr lang="zh-CN" altLang="en-US" sz="2800" b="1" dirty="0">
                <a:solidFill>
                  <a:srgbClr val="0000FF"/>
                </a:solidFill>
                <a:latin typeface="楷体_GB2312" pitchFamily="49" charset="-122"/>
                <a:ea typeface="楷体_GB2312" pitchFamily="49" charset="-122"/>
              </a:rPr>
              <a:t>。   </a:t>
            </a:r>
          </a:p>
          <a:p>
            <a:pPr eaLnBrk="1" hangingPunct="1">
              <a:lnSpc>
                <a:spcPct val="105000"/>
              </a:lnSpc>
            </a:pPr>
            <a:r>
              <a:rPr lang="zh-CN" altLang="en-US" sz="2800" b="1" dirty="0">
                <a:solidFill>
                  <a:srgbClr val="0000FF"/>
                </a:solidFill>
                <a:latin typeface="楷体_GB2312" pitchFamily="49" charset="-122"/>
                <a:ea typeface="楷体_GB2312" pitchFamily="49" charset="-122"/>
              </a:rPr>
              <a:t> 试求：  （</a:t>
            </a:r>
            <a:r>
              <a:rPr lang="en-US" altLang="zh-CN" sz="2800" b="1" dirty="0">
                <a:solidFill>
                  <a:srgbClr val="0000FF"/>
                </a:solidFill>
                <a:latin typeface="楷体_GB2312" pitchFamily="49" charset="-122"/>
                <a:ea typeface="楷体_GB2312" pitchFamily="49" charset="-122"/>
              </a:rPr>
              <a:t>1</a:t>
            </a:r>
            <a:r>
              <a:rPr lang="zh-CN" altLang="en-US" sz="2800" b="1" dirty="0">
                <a:solidFill>
                  <a:srgbClr val="0000FF"/>
                </a:solidFill>
                <a:latin typeface="楷体_GB2312" pitchFamily="49" charset="-122"/>
                <a:ea typeface="楷体_GB2312" pitchFamily="49" charset="-122"/>
              </a:rPr>
              <a:t>） 归一化因子；</a:t>
            </a:r>
          </a:p>
          <a:p>
            <a:pPr eaLnBrk="1" hangingPunct="1">
              <a:lnSpc>
                <a:spcPct val="105000"/>
              </a:lnSpc>
            </a:pPr>
            <a:r>
              <a:rPr lang="zh-CN" altLang="en-US" sz="2800" b="1" dirty="0">
                <a:solidFill>
                  <a:srgbClr val="0000FF"/>
                </a:solidFill>
                <a:latin typeface="楷体_GB2312" pitchFamily="49" charset="-122"/>
                <a:ea typeface="楷体_GB2312" pitchFamily="49" charset="-122"/>
              </a:rPr>
              <a:t>         （</a:t>
            </a:r>
            <a:r>
              <a:rPr lang="en-US" altLang="zh-CN" sz="2800" b="1" dirty="0">
                <a:solidFill>
                  <a:srgbClr val="0000FF"/>
                </a:solidFill>
                <a:latin typeface="楷体_GB2312" pitchFamily="49" charset="-122"/>
                <a:ea typeface="楷体_GB2312" pitchFamily="49" charset="-122"/>
              </a:rPr>
              <a:t>2</a:t>
            </a:r>
            <a:r>
              <a:rPr lang="zh-CN" altLang="en-US" sz="2800" b="1" dirty="0">
                <a:solidFill>
                  <a:srgbClr val="0000FF"/>
                </a:solidFill>
                <a:latin typeface="楷体_GB2312" pitchFamily="49" charset="-122"/>
                <a:ea typeface="楷体_GB2312" pitchFamily="49" charset="-122"/>
              </a:rPr>
              <a:t>） 粒子坐标的概率分布；</a:t>
            </a:r>
          </a:p>
          <a:p>
            <a:pPr eaLnBrk="1" hangingPunct="1">
              <a:lnSpc>
                <a:spcPct val="105000"/>
              </a:lnSpc>
            </a:pPr>
            <a:r>
              <a:rPr lang="zh-CN" altLang="en-US" sz="2800" b="1" dirty="0">
                <a:solidFill>
                  <a:srgbClr val="0000FF"/>
                </a:solidFill>
                <a:latin typeface="楷体_GB2312" pitchFamily="49" charset="-122"/>
                <a:ea typeface="楷体_GB2312" pitchFamily="49" charset="-122"/>
              </a:rPr>
              <a:t>         （</a:t>
            </a:r>
            <a:r>
              <a:rPr lang="en-US" altLang="zh-CN" sz="2800" b="1" dirty="0">
                <a:solidFill>
                  <a:srgbClr val="0000FF"/>
                </a:solidFill>
                <a:latin typeface="楷体_GB2312" pitchFamily="49" charset="-122"/>
                <a:ea typeface="楷体_GB2312" pitchFamily="49" charset="-122"/>
              </a:rPr>
              <a:t>3</a:t>
            </a:r>
            <a:r>
              <a:rPr lang="zh-CN" altLang="en-US" sz="2800" b="1" dirty="0">
                <a:solidFill>
                  <a:srgbClr val="0000FF"/>
                </a:solidFill>
                <a:latin typeface="楷体_GB2312" pitchFamily="49" charset="-122"/>
                <a:ea typeface="楷体_GB2312" pitchFamily="49" charset="-122"/>
              </a:rPr>
              <a:t>） 在何处找到粒子的概率最大；</a:t>
            </a:r>
          </a:p>
        </p:txBody>
      </p:sp>
      <p:sp>
        <p:nvSpPr>
          <p:cNvPr id="3" name="Text Box 3"/>
          <p:cNvSpPr txBox="1">
            <a:spLocks noChangeArrowheads="1"/>
          </p:cNvSpPr>
          <p:nvPr/>
        </p:nvSpPr>
        <p:spPr bwMode="blackWhite">
          <a:xfrm>
            <a:off x="2057400" y="3505200"/>
            <a:ext cx="3709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latin typeface="黑体" panose="02010609060101010101" pitchFamily="49" charset="-122"/>
                <a:ea typeface="黑体" panose="02010609060101010101" pitchFamily="49" charset="-122"/>
              </a:rPr>
              <a:t> </a:t>
            </a:r>
            <a:r>
              <a:rPr lang="zh-CN" altLang="en-US" sz="2400" b="1">
                <a:solidFill>
                  <a:srgbClr val="FF0000"/>
                </a:solidFill>
                <a:latin typeface="黑体" panose="02010609060101010101" pitchFamily="49" charset="-122"/>
                <a:ea typeface="黑体" panose="02010609060101010101" pitchFamily="49" charset="-122"/>
              </a:rPr>
              <a:t>解</a:t>
            </a:r>
            <a:r>
              <a:rPr lang="zh-CN" altLang="en-US" sz="2400" b="1">
                <a:latin typeface="黑体" panose="02010609060101010101" pitchFamily="49" charset="-122"/>
                <a:ea typeface="黑体" panose="02010609060101010101" pitchFamily="49" charset="-122"/>
              </a:rPr>
              <a:t>： </a:t>
            </a:r>
            <a:r>
              <a:rPr lang="zh-CN" altLang="en-US" sz="2400" b="1">
                <a:solidFill>
                  <a:srgbClr val="008000"/>
                </a:solidFill>
                <a:latin typeface="黑体" panose="02010609060101010101" pitchFamily="49" charset="-122"/>
                <a:ea typeface="黑体" panose="02010609060101010101" pitchFamily="49" charset="-122"/>
              </a:rPr>
              <a:t>（</a:t>
            </a:r>
            <a:r>
              <a:rPr lang="en-US" altLang="zh-CN" sz="2400" b="1">
                <a:solidFill>
                  <a:srgbClr val="008000"/>
                </a:solidFill>
                <a:latin typeface="黑体" panose="02010609060101010101" pitchFamily="49" charset="-122"/>
                <a:ea typeface="黑体" panose="02010609060101010101" pitchFamily="49" charset="-122"/>
              </a:rPr>
              <a:t>1</a:t>
            </a:r>
            <a:r>
              <a:rPr lang="zh-CN" altLang="en-US" sz="2400" b="1">
                <a:solidFill>
                  <a:srgbClr val="008000"/>
                </a:solidFill>
                <a:latin typeface="黑体" panose="02010609060101010101" pitchFamily="49" charset="-122"/>
                <a:ea typeface="黑体" panose="02010609060101010101" pitchFamily="49" charset="-122"/>
              </a:rPr>
              <a:t>）求归一化因子</a:t>
            </a:r>
          </a:p>
        </p:txBody>
      </p:sp>
      <p:graphicFrame>
        <p:nvGraphicFramePr>
          <p:cNvPr id="4" name="Object 5"/>
          <p:cNvGraphicFramePr>
            <a:graphicFrameLocks noChangeAspect="1"/>
          </p:cNvGraphicFramePr>
          <p:nvPr>
            <p:extLst>
              <p:ext uri="{D42A27DB-BD31-4B8C-83A1-F6EECF244321}">
                <p14:modId xmlns:p14="http://schemas.microsoft.com/office/powerpoint/2010/main" val="3808056673"/>
              </p:ext>
            </p:extLst>
          </p:nvPr>
        </p:nvGraphicFramePr>
        <p:xfrm>
          <a:off x="1128639" y="683282"/>
          <a:ext cx="2301875" cy="550862"/>
        </p:xfrm>
        <a:graphic>
          <a:graphicData uri="http://schemas.openxmlformats.org/presentationml/2006/ole">
            <mc:AlternateContent xmlns:mc="http://schemas.openxmlformats.org/markup-compatibility/2006">
              <mc:Choice xmlns:v="urn:schemas-microsoft-com:vml" Requires="v">
                <p:oleObj spid="_x0000_s48385" name="公式" r:id="rId3" imgW="1269720" imgH="304560" progId="Equation.3">
                  <p:embed/>
                </p:oleObj>
              </mc:Choice>
              <mc:Fallback>
                <p:oleObj name="公式" r:id="rId3" imgW="1269720" imgH="304560" progId="Equation.3">
                  <p:embed/>
                  <p:pic>
                    <p:nvPicPr>
                      <p:cNvPr id="0" name=""/>
                      <p:cNvPicPr>
                        <a:picLocks noChangeAspect="1" noChangeArrowheads="1"/>
                      </p:cNvPicPr>
                      <p:nvPr/>
                    </p:nvPicPr>
                    <p:blipFill>
                      <a:blip r:embed="rId4"/>
                      <a:srcRect/>
                      <a:stretch>
                        <a:fillRect/>
                      </a:stretch>
                    </p:blipFill>
                    <p:spPr bwMode="auto">
                      <a:xfrm>
                        <a:off x="1128639" y="683282"/>
                        <a:ext cx="2301875" cy="5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3226681664"/>
              </p:ext>
            </p:extLst>
          </p:nvPr>
        </p:nvGraphicFramePr>
        <p:xfrm>
          <a:off x="1092747" y="1166595"/>
          <a:ext cx="1403350" cy="504825"/>
        </p:xfrm>
        <a:graphic>
          <a:graphicData uri="http://schemas.openxmlformats.org/presentationml/2006/ole">
            <mc:AlternateContent xmlns:mc="http://schemas.openxmlformats.org/markup-compatibility/2006">
              <mc:Choice xmlns:v="urn:schemas-microsoft-com:vml" Requires="v">
                <p:oleObj spid="_x0000_s48386" name="公式" r:id="rId5" imgW="774360" imgH="279360" progId="Equation.3">
                  <p:embed/>
                </p:oleObj>
              </mc:Choice>
              <mc:Fallback>
                <p:oleObj name="公式" r:id="rId5" imgW="774360" imgH="279360" progId="Equation.3">
                  <p:embed/>
                  <p:pic>
                    <p:nvPicPr>
                      <p:cNvPr id="0" name=""/>
                      <p:cNvPicPr>
                        <a:picLocks noChangeAspect="1" noChangeArrowheads="1"/>
                      </p:cNvPicPr>
                      <p:nvPr/>
                    </p:nvPicPr>
                    <p:blipFill>
                      <a:blip r:embed="rId6"/>
                      <a:srcRect/>
                      <a:stretch>
                        <a:fillRect/>
                      </a:stretch>
                    </p:blipFill>
                    <p:spPr bwMode="auto">
                      <a:xfrm>
                        <a:off x="1092747" y="1166595"/>
                        <a:ext cx="140335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23"/>
          <p:cNvGraphicFramePr>
            <a:graphicFrameLocks noChangeAspect="1"/>
          </p:cNvGraphicFramePr>
          <p:nvPr>
            <p:extLst>
              <p:ext uri="{D42A27DB-BD31-4B8C-83A1-F6EECF244321}">
                <p14:modId xmlns:p14="http://schemas.microsoft.com/office/powerpoint/2010/main" val="3003505721"/>
              </p:ext>
            </p:extLst>
          </p:nvPr>
        </p:nvGraphicFramePr>
        <p:xfrm>
          <a:off x="2279577" y="3959443"/>
          <a:ext cx="6337301" cy="1227137"/>
        </p:xfrm>
        <a:graphic>
          <a:graphicData uri="http://schemas.openxmlformats.org/presentationml/2006/ole">
            <mc:AlternateContent xmlns:mc="http://schemas.openxmlformats.org/markup-compatibility/2006">
              <mc:Choice xmlns:v="urn:schemas-microsoft-com:vml" Requires="v">
                <p:oleObj spid="_x0000_s48387" name="公式" r:id="rId7" imgW="2247840" imgH="457200" progId="Equation.3">
                  <p:embed/>
                </p:oleObj>
              </mc:Choice>
              <mc:Fallback>
                <p:oleObj name="公式" r:id="rId7" imgW="2247840" imgH="457200" progId="Equation.3">
                  <p:embed/>
                  <p:pic>
                    <p:nvPicPr>
                      <p:cNvPr id="0" name=""/>
                      <p:cNvPicPr>
                        <a:picLocks noChangeAspect="1" noChangeArrowheads="1"/>
                      </p:cNvPicPr>
                      <p:nvPr/>
                    </p:nvPicPr>
                    <p:blipFill>
                      <a:blip r:embed="rId8"/>
                      <a:srcRect/>
                      <a:stretch>
                        <a:fillRect/>
                      </a:stretch>
                    </p:blipFill>
                    <p:spPr bwMode="auto">
                      <a:xfrm>
                        <a:off x="2279577" y="3959443"/>
                        <a:ext cx="6337301" cy="1227137"/>
                      </a:xfrm>
                      <a:prstGeom prst="rect">
                        <a:avLst/>
                      </a:prstGeom>
                      <a:noFill/>
                      <a:ln>
                        <a:noFill/>
                      </a:ln>
                      <a:effectLst/>
                      <a:ex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3898184474"/>
              </p:ext>
            </p:extLst>
          </p:nvPr>
        </p:nvGraphicFramePr>
        <p:xfrm>
          <a:off x="4191001" y="5181601"/>
          <a:ext cx="1800225" cy="588963"/>
        </p:xfrm>
        <a:graphic>
          <a:graphicData uri="http://schemas.openxmlformats.org/presentationml/2006/ole">
            <mc:AlternateContent xmlns:mc="http://schemas.openxmlformats.org/markup-compatibility/2006">
              <mc:Choice xmlns:v="urn:schemas-microsoft-com:vml" Requires="v">
                <p:oleObj spid="_x0000_s48388" name="Equation" r:id="rId9" imgW="622030" imgH="203112" progId="Equation.DSMT4">
                  <p:embed/>
                </p:oleObj>
              </mc:Choice>
              <mc:Fallback>
                <p:oleObj name="Equation" r:id="rId9" imgW="622030" imgH="20311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91001" y="5181601"/>
                        <a:ext cx="1800225" cy="58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6"/>
          <p:cNvSpPr txBox="1">
            <a:spLocks noChangeArrowheads="1"/>
          </p:cNvSpPr>
          <p:nvPr/>
        </p:nvSpPr>
        <p:spPr bwMode="auto">
          <a:xfrm>
            <a:off x="2057401" y="5257800"/>
            <a:ext cx="202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008000"/>
                </a:solidFill>
                <a:latin typeface="Times New Roman" panose="02020603050405020304" pitchFamily="18" charset="0"/>
              </a:rPr>
              <a:t>归一化因子：</a:t>
            </a:r>
          </a:p>
        </p:txBody>
      </p:sp>
      <p:graphicFrame>
        <p:nvGraphicFramePr>
          <p:cNvPr id="9" name="Object 7"/>
          <p:cNvGraphicFramePr>
            <a:graphicFrameLocks noChangeAspect="1"/>
          </p:cNvGraphicFramePr>
          <p:nvPr>
            <p:extLst>
              <p:ext uri="{D42A27DB-BD31-4B8C-83A1-F6EECF244321}">
                <p14:modId xmlns:p14="http://schemas.microsoft.com/office/powerpoint/2010/main" val="2671221960"/>
              </p:ext>
            </p:extLst>
          </p:nvPr>
        </p:nvGraphicFramePr>
        <p:xfrm>
          <a:off x="6705600" y="5257800"/>
          <a:ext cx="3200400" cy="1036638"/>
        </p:xfrm>
        <a:graphic>
          <a:graphicData uri="http://schemas.openxmlformats.org/presentationml/2006/ole">
            <mc:AlternateContent xmlns:mc="http://schemas.openxmlformats.org/markup-compatibility/2006">
              <mc:Choice xmlns:v="urn:schemas-microsoft-com:vml" Requires="v">
                <p:oleObj spid="_x0000_s48389" name="Equation" r:id="rId11" imgW="1190709" imgH="438102" progId="Equation.DSMT4">
                  <p:embed/>
                </p:oleObj>
              </mc:Choice>
              <mc:Fallback>
                <p:oleObj name="Equation" r:id="rId11" imgW="1190709" imgH="438102"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blackWhite">
                      <a:xfrm>
                        <a:off x="6705600" y="5257800"/>
                        <a:ext cx="3200400" cy="1036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4263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blackWhite">
          <a:xfrm>
            <a:off x="2209801" y="533401"/>
            <a:ext cx="50530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FF0000"/>
                </a:solidFill>
                <a:latin typeface="Times New Roman" panose="02020603050405020304" pitchFamily="18" charset="0"/>
              </a:rPr>
              <a:t>（</a:t>
            </a:r>
            <a:r>
              <a:rPr lang="en-US" altLang="zh-CN" sz="2800" b="1" dirty="0">
                <a:solidFill>
                  <a:srgbClr val="FF0000"/>
                </a:solidFill>
                <a:latin typeface="Times New Roman" panose="02020603050405020304" pitchFamily="18" charset="0"/>
              </a:rPr>
              <a:t>2</a:t>
            </a:r>
            <a:r>
              <a:rPr lang="zh-CN" altLang="en-US" sz="2800" b="1" dirty="0">
                <a:solidFill>
                  <a:srgbClr val="FF0000"/>
                </a:solidFill>
                <a:latin typeface="Times New Roman" panose="02020603050405020304" pitchFamily="18" charset="0"/>
              </a:rPr>
              <a:t>）粒子坐标的概率分布函数</a:t>
            </a:r>
          </a:p>
        </p:txBody>
      </p:sp>
      <p:graphicFrame>
        <p:nvGraphicFramePr>
          <p:cNvPr id="3" name="对象 2"/>
          <p:cNvGraphicFramePr>
            <a:graphicFrameLocks noChangeAspect="1"/>
          </p:cNvGraphicFramePr>
          <p:nvPr>
            <p:extLst>
              <p:ext uri="{D42A27DB-BD31-4B8C-83A1-F6EECF244321}">
                <p14:modId xmlns:p14="http://schemas.microsoft.com/office/powerpoint/2010/main" val="2311274970"/>
              </p:ext>
            </p:extLst>
          </p:nvPr>
        </p:nvGraphicFramePr>
        <p:xfrm>
          <a:off x="3431705" y="1019061"/>
          <a:ext cx="3509963" cy="688522"/>
        </p:xfrm>
        <a:graphic>
          <a:graphicData uri="http://schemas.openxmlformats.org/presentationml/2006/ole">
            <mc:AlternateContent xmlns:mc="http://schemas.openxmlformats.org/markup-compatibility/2006">
              <mc:Choice xmlns:v="urn:schemas-microsoft-com:vml" Requires="v">
                <p:oleObj spid="_x0000_s49460" name="公式" r:id="rId3" imgW="1422360" imgH="279360" progId="Equation.3">
                  <p:embed/>
                </p:oleObj>
              </mc:Choice>
              <mc:Fallback>
                <p:oleObj name="公式" r:id="rId3" imgW="1422360" imgH="279360" progId="Equation.3">
                  <p:embed/>
                  <p:pic>
                    <p:nvPicPr>
                      <p:cNvPr id="0" name=""/>
                      <p:cNvPicPr/>
                      <p:nvPr/>
                    </p:nvPicPr>
                    <p:blipFill>
                      <a:blip r:embed="rId4"/>
                      <a:stretch>
                        <a:fillRect/>
                      </a:stretch>
                    </p:blipFill>
                    <p:spPr>
                      <a:xfrm>
                        <a:off x="3431705" y="1019061"/>
                        <a:ext cx="3509963" cy="688522"/>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630310065"/>
              </p:ext>
            </p:extLst>
          </p:nvPr>
        </p:nvGraphicFramePr>
        <p:xfrm>
          <a:off x="3406552" y="1978819"/>
          <a:ext cx="1317625" cy="531813"/>
        </p:xfrm>
        <a:graphic>
          <a:graphicData uri="http://schemas.openxmlformats.org/presentationml/2006/ole">
            <mc:AlternateContent xmlns:mc="http://schemas.openxmlformats.org/markup-compatibility/2006">
              <mc:Choice xmlns:v="urn:schemas-microsoft-com:vml" Requires="v">
                <p:oleObj spid="_x0000_s49461" name="公式" r:id="rId5" imgW="533160" imgH="215640" progId="Equation.3">
                  <p:embed/>
                </p:oleObj>
              </mc:Choice>
              <mc:Fallback>
                <p:oleObj name="公式" r:id="rId5" imgW="533160" imgH="215640" progId="Equation.3">
                  <p:embed/>
                  <p:pic>
                    <p:nvPicPr>
                      <p:cNvPr id="0" name=""/>
                      <p:cNvPicPr/>
                      <p:nvPr/>
                    </p:nvPicPr>
                    <p:blipFill>
                      <a:blip r:embed="rId6"/>
                      <a:stretch>
                        <a:fillRect/>
                      </a:stretch>
                    </p:blipFill>
                    <p:spPr>
                      <a:xfrm>
                        <a:off x="3406552" y="1978819"/>
                        <a:ext cx="1317625" cy="53181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506962764"/>
              </p:ext>
            </p:extLst>
          </p:nvPr>
        </p:nvGraphicFramePr>
        <p:xfrm>
          <a:off x="7802563" y="1097416"/>
          <a:ext cx="1098550" cy="531812"/>
        </p:xfrm>
        <a:graphic>
          <a:graphicData uri="http://schemas.openxmlformats.org/presentationml/2006/ole">
            <mc:AlternateContent xmlns:mc="http://schemas.openxmlformats.org/markup-compatibility/2006">
              <mc:Choice xmlns:v="urn:schemas-microsoft-com:vml" Requires="v">
                <p:oleObj spid="_x0000_s49462" name="公式" r:id="rId7" imgW="444240" imgH="215640" progId="Equation.3">
                  <p:embed/>
                </p:oleObj>
              </mc:Choice>
              <mc:Fallback>
                <p:oleObj name="公式" r:id="rId7" imgW="444240" imgH="215640" progId="Equation.3">
                  <p:embed/>
                  <p:pic>
                    <p:nvPicPr>
                      <p:cNvPr id="0" name=""/>
                      <p:cNvPicPr/>
                      <p:nvPr/>
                    </p:nvPicPr>
                    <p:blipFill>
                      <a:blip r:embed="rId8"/>
                      <a:stretch>
                        <a:fillRect/>
                      </a:stretch>
                    </p:blipFill>
                    <p:spPr>
                      <a:xfrm>
                        <a:off x="7802563" y="1097416"/>
                        <a:ext cx="1098550" cy="531812"/>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57096069"/>
              </p:ext>
            </p:extLst>
          </p:nvPr>
        </p:nvGraphicFramePr>
        <p:xfrm>
          <a:off x="7409656" y="1900691"/>
          <a:ext cx="1098550" cy="531812"/>
        </p:xfrm>
        <a:graphic>
          <a:graphicData uri="http://schemas.openxmlformats.org/presentationml/2006/ole">
            <mc:AlternateContent xmlns:mc="http://schemas.openxmlformats.org/markup-compatibility/2006">
              <mc:Choice xmlns:v="urn:schemas-microsoft-com:vml" Requires="v">
                <p:oleObj spid="_x0000_s49463" name="公式" r:id="rId9" imgW="444240" imgH="215640" progId="Equation.3">
                  <p:embed/>
                </p:oleObj>
              </mc:Choice>
              <mc:Fallback>
                <p:oleObj name="公式" r:id="rId9" imgW="444240" imgH="215640" progId="Equation.3">
                  <p:embed/>
                  <p:pic>
                    <p:nvPicPr>
                      <p:cNvPr id="0" name=""/>
                      <p:cNvPicPr/>
                      <p:nvPr/>
                    </p:nvPicPr>
                    <p:blipFill>
                      <a:blip r:embed="rId10"/>
                      <a:stretch>
                        <a:fillRect/>
                      </a:stretch>
                    </p:blipFill>
                    <p:spPr>
                      <a:xfrm>
                        <a:off x="7409656" y="1900691"/>
                        <a:ext cx="1098550" cy="531812"/>
                      </a:xfrm>
                      <a:prstGeom prst="rect">
                        <a:avLst/>
                      </a:prstGeom>
                    </p:spPr>
                  </p:pic>
                </p:oleObj>
              </mc:Fallback>
            </mc:AlternateContent>
          </a:graphicData>
        </a:graphic>
      </p:graphicFrame>
      <p:sp>
        <p:nvSpPr>
          <p:cNvPr id="7" name="Text Box 2"/>
          <p:cNvSpPr txBox="1">
            <a:spLocks noChangeArrowheads="1"/>
          </p:cNvSpPr>
          <p:nvPr/>
        </p:nvSpPr>
        <p:spPr bwMode="blackWhite">
          <a:xfrm>
            <a:off x="2424113" y="3668714"/>
            <a:ext cx="4151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008000"/>
                </a:solidFill>
                <a:latin typeface="Times New Roman" panose="02020603050405020304" pitchFamily="18" charset="0"/>
              </a:rPr>
              <a:t>若求粒子概率最大处，令</a:t>
            </a:r>
          </a:p>
        </p:txBody>
      </p:sp>
      <p:sp>
        <p:nvSpPr>
          <p:cNvPr id="8" name="Text Box 3"/>
          <p:cNvSpPr txBox="1">
            <a:spLocks noChangeArrowheads="1"/>
          </p:cNvSpPr>
          <p:nvPr/>
        </p:nvSpPr>
        <p:spPr bwMode="blackWhite">
          <a:xfrm>
            <a:off x="2208213" y="5564189"/>
            <a:ext cx="5137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Times New Roman" panose="02020603050405020304" pitchFamily="18" charset="0"/>
              </a:rPr>
              <a:t>   </a:t>
            </a:r>
            <a:r>
              <a:rPr lang="zh-CN" altLang="en-US" sz="2800" b="1">
                <a:solidFill>
                  <a:srgbClr val="E628C2"/>
                </a:solidFill>
                <a:latin typeface="Times New Roman" panose="02020603050405020304" pitchFamily="18" charset="0"/>
              </a:rPr>
              <a:t>此处找到粒子的概率最大。</a:t>
            </a:r>
          </a:p>
        </p:txBody>
      </p:sp>
      <p:graphicFrame>
        <p:nvGraphicFramePr>
          <p:cNvPr id="9" name="Object 4"/>
          <p:cNvGraphicFramePr>
            <a:graphicFrameLocks noChangeAspect="1"/>
          </p:cNvGraphicFramePr>
          <p:nvPr>
            <p:extLst>
              <p:ext uri="{D42A27DB-BD31-4B8C-83A1-F6EECF244321}">
                <p14:modId xmlns:p14="http://schemas.microsoft.com/office/powerpoint/2010/main" val="3334119260"/>
              </p:ext>
            </p:extLst>
          </p:nvPr>
        </p:nvGraphicFramePr>
        <p:xfrm>
          <a:off x="2495551" y="4559300"/>
          <a:ext cx="4752975" cy="814388"/>
        </p:xfrm>
        <a:graphic>
          <a:graphicData uri="http://schemas.openxmlformats.org/presentationml/2006/ole">
            <mc:AlternateContent xmlns:mc="http://schemas.openxmlformats.org/markup-compatibility/2006">
              <mc:Choice xmlns:v="urn:schemas-microsoft-com:vml" Requires="v">
                <p:oleObj spid="_x0000_s49464" name="Equation" r:id="rId11" imgW="2373870" imgH="406224" progId="Equation.DSMT4">
                  <p:embed/>
                </p:oleObj>
              </mc:Choice>
              <mc:Fallback>
                <p:oleObj name="Equation" r:id="rId11" imgW="2373870" imgH="406224"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95551" y="4559300"/>
                        <a:ext cx="4752975" cy="81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2358619287"/>
              </p:ext>
            </p:extLst>
          </p:nvPr>
        </p:nvGraphicFramePr>
        <p:xfrm>
          <a:off x="7239001" y="3687764"/>
          <a:ext cx="1439863" cy="688975"/>
        </p:xfrm>
        <a:graphic>
          <a:graphicData uri="http://schemas.openxmlformats.org/presentationml/2006/ole">
            <mc:AlternateContent xmlns:mc="http://schemas.openxmlformats.org/markup-compatibility/2006">
              <mc:Choice xmlns:v="urn:schemas-microsoft-com:vml" Requires="v">
                <p:oleObj spid="_x0000_s49465" name="Equation" r:id="rId13" imgW="698197" imgH="406224" progId="Equation.DSMT4">
                  <p:embed/>
                </p:oleObj>
              </mc:Choice>
              <mc:Fallback>
                <p:oleObj name="Equation" r:id="rId13" imgW="698197" imgH="406224"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39001" y="3687764"/>
                        <a:ext cx="1439863"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Rectangle 6"/>
          <p:cNvSpPr>
            <a:spLocks noChangeArrowheads="1"/>
          </p:cNvSpPr>
          <p:nvPr/>
        </p:nvSpPr>
        <p:spPr bwMode="auto">
          <a:xfrm>
            <a:off x="2209801" y="3048001"/>
            <a:ext cx="5592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a:latin typeface="Times New Roman" panose="02020603050405020304" pitchFamily="18" charset="0"/>
              </a:rPr>
              <a:t> </a:t>
            </a:r>
            <a:r>
              <a:rPr lang="zh-CN" altLang="en-US" sz="2800" b="1">
                <a:solidFill>
                  <a:srgbClr val="0000FF"/>
                </a:solidFill>
                <a:latin typeface="Times New Roman" panose="02020603050405020304" pitchFamily="18" charset="0"/>
              </a:rPr>
              <a:t>（</a:t>
            </a:r>
            <a:r>
              <a:rPr lang="en-US" altLang="zh-CN" sz="2800" b="1">
                <a:solidFill>
                  <a:srgbClr val="0000FF"/>
                </a:solidFill>
                <a:latin typeface="Times New Roman" panose="02020603050405020304" pitchFamily="18" charset="0"/>
              </a:rPr>
              <a:t>3</a:t>
            </a:r>
            <a:r>
              <a:rPr lang="zh-CN" altLang="en-US" sz="2800" b="1">
                <a:solidFill>
                  <a:srgbClr val="0000FF"/>
                </a:solidFill>
                <a:latin typeface="Times New Roman" panose="02020603050405020304" pitchFamily="18" charset="0"/>
              </a:rPr>
              <a:t>） 在何处找到粒子的概率最大</a:t>
            </a:r>
          </a:p>
        </p:txBody>
      </p:sp>
    </p:spTree>
    <p:extLst>
      <p:ext uri="{BB962C8B-B14F-4D97-AF65-F5344CB8AC3E}">
        <p14:creationId xmlns:p14="http://schemas.microsoft.com/office/powerpoint/2010/main" val="14237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left)">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left)">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left)">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Group 2"/>
          <p:cNvGrpSpPr>
            <a:grpSpLocks/>
          </p:cNvGrpSpPr>
          <p:nvPr/>
        </p:nvGrpSpPr>
        <p:grpSpPr bwMode="auto">
          <a:xfrm>
            <a:off x="1846263" y="104775"/>
            <a:ext cx="7361238" cy="2670176"/>
            <a:chOff x="203" y="66"/>
            <a:chExt cx="4637" cy="1682"/>
          </a:xfrm>
        </p:grpSpPr>
        <p:sp>
          <p:nvSpPr>
            <p:cNvPr id="29711" name="Text Box 3"/>
            <p:cNvSpPr txBox="1">
              <a:spLocks noChangeArrowheads="1"/>
            </p:cNvSpPr>
            <p:nvPr/>
          </p:nvSpPr>
          <p:spPr bwMode="auto">
            <a:xfrm>
              <a:off x="521" y="66"/>
              <a:ext cx="431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FF3300"/>
                  </a:solidFill>
                  <a:latin typeface="Century Schoolbook" panose="02040604050505020304" pitchFamily="18" charset="0"/>
                </a:rPr>
                <a:t>练习：</a:t>
              </a:r>
              <a:r>
                <a:rPr lang="zh-CN" altLang="en-US" sz="2800" b="1" dirty="0">
                  <a:solidFill>
                    <a:srgbClr val="0000FF"/>
                  </a:solidFill>
                  <a:latin typeface="楷体_GB2312" pitchFamily="49" charset="-122"/>
                  <a:ea typeface="楷体_GB2312" pitchFamily="49" charset="-122"/>
                </a:rPr>
                <a:t>设一粒子沿</a:t>
              </a:r>
              <a:r>
                <a:rPr lang="en-US" altLang="zh-CN" sz="2800" b="1" i="1" dirty="0">
                  <a:solidFill>
                    <a:srgbClr val="0000FF"/>
                  </a:solidFill>
                  <a:latin typeface="Times New Roman" panose="02020603050405020304" pitchFamily="18" charset="0"/>
                  <a:ea typeface="楷体_GB2312" pitchFamily="49" charset="-122"/>
                </a:rPr>
                <a:t>x</a:t>
              </a:r>
              <a:r>
                <a:rPr lang="zh-CN" altLang="en-US" sz="2800" b="1" dirty="0">
                  <a:solidFill>
                    <a:srgbClr val="0000FF"/>
                  </a:solidFill>
                  <a:latin typeface="楷体_GB2312" pitchFamily="49" charset="-122"/>
                  <a:ea typeface="楷体_GB2312" pitchFamily="49" charset="-122"/>
                </a:rPr>
                <a:t>方向运动，其波函数为</a:t>
              </a:r>
            </a:p>
          </p:txBody>
        </p:sp>
        <p:sp>
          <p:nvSpPr>
            <p:cNvPr id="29713" name="Text Box 5"/>
            <p:cNvSpPr txBox="1">
              <a:spLocks noChangeArrowheads="1"/>
            </p:cNvSpPr>
            <p:nvPr/>
          </p:nvSpPr>
          <p:spPr bwMode="auto">
            <a:xfrm>
              <a:off x="203" y="883"/>
              <a:ext cx="436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E628C2"/>
                  </a:solidFill>
                  <a:latin typeface="楷体_GB2312" pitchFamily="49" charset="-122"/>
                  <a:ea typeface="楷体_GB2312" pitchFamily="49" charset="-122"/>
                </a:rPr>
                <a:t>（</a:t>
              </a:r>
              <a:r>
                <a:rPr lang="en-US" altLang="zh-CN" sz="2800" b="1" dirty="0">
                  <a:solidFill>
                    <a:srgbClr val="E628C2"/>
                  </a:solidFill>
                  <a:latin typeface="楷体_GB2312" pitchFamily="49" charset="-122"/>
                  <a:ea typeface="楷体_GB2312" pitchFamily="49" charset="-122"/>
                </a:rPr>
                <a:t>1</a:t>
              </a:r>
              <a:r>
                <a:rPr lang="zh-CN" altLang="en-US" sz="2800" b="1" dirty="0">
                  <a:solidFill>
                    <a:srgbClr val="E628C2"/>
                  </a:solidFill>
                  <a:latin typeface="楷体_GB2312" pitchFamily="49" charset="-122"/>
                  <a:ea typeface="楷体_GB2312" pitchFamily="49" charset="-122"/>
                </a:rPr>
                <a:t>）由归一化条件定出常数</a:t>
              </a:r>
              <a:r>
                <a:rPr lang="en-US" altLang="zh-CN" sz="2800" b="1" dirty="0">
                  <a:solidFill>
                    <a:srgbClr val="E628C2"/>
                  </a:solidFill>
                  <a:latin typeface="楷体_GB2312" pitchFamily="49" charset="-122"/>
                  <a:ea typeface="楷体_GB2312" pitchFamily="49" charset="-122"/>
                </a:rPr>
                <a:t>C</a:t>
              </a:r>
              <a:r>
                <a:rPr lang="zh-CN" altLang="en-US" sz="2800" b="1" dirty="0">
                  <a:solidFill>
                    <a:srgbClr val="E628C2"/>
                  </a:solidFill>
                  <a:latin typeface="楷体_GB2312" pitchFamily="49" charset="-122"/>
                  <a:ea typeface="楷体_GB2312" pitchFamily="49" charset="-122"/>
                </a:rPr>
                <a:t>。 </a:t>
              </a:r>
            </a:p>
            <a:p>
              <a:pPr eaLnBrk="1" hangingPunct="1"/>
              <a:r>
                <a:rPr lang="zh-CN" altLang="en-US" sz="2800" b="1" dirty="0">
                  <a:solidFill>
                    <a:srgbClr val="E628C2"/>
                  </a:solidFill>
                  <a:latin typeface="楷体_GB2312" pitchFamily="49" charset="-122"/>
                  <a:ea typeface="楷体_GB2312" pitchFamily="49" charset="-122"/>
                </a:rPr>
                <a:t>（</a:t>
              </a:r>
              <a:r>
                <a:rPr lang="en-US" altLang="zh-CN" sz="2800" b="1" dirty="0">
                  <a:solidFill>
                    <a:srgbClr val="E628C2"/>
                  </a:solidFill>
                  <a:latin typeface="楷体_GB2312" pitchFamily="49" charset="-122"/>
                  <a:ea typeface="楷体_GB2312" pitchFamily="49" charset="-122"/>
                </a:rPr>
                <a:t>2</a:t>
              </a:r>
              <a:r>
                <a:rPr lang="zh-CN" altLang="en-US" sz="2800" b="1" dirty="0">
                  <a:solidFill>
                    <a:srgbClr val="E628C2"/>
                  </a:solidFill>
                  <a:latin typeface="楷体_GB2312" pitchFamily="49" charset="-122"/>
                  <a:ea typeface="楷体_GB2312" pitchFamily="49" charset="-122"/>
                </a:rPr>
                <a:t>）求出此粒子按坐标的概率分布函数；</a:t>
              </a:r>
            </a:p>
            <a:p>
              <a:pPr eaLnBrk="1" hangingPunct="1"/>
              <a:r>
                <a:rPr lang="zh-CN" altLang="en-US" sz="2800" b="1" dirty="0">
                  <a:solidFill>
                    <a:srgbClr val="E628C2"/>
                  </a:solidFill>
                  <a:latin typeface="楷体_GB2312" pitchFamily="49" charset="-122"/>
                  <a:ea typeface="楷体_GB2312" pitchFamily="49" charset="-122"/>
                </a:rPr>
                <a:t>（</a:t>
              </a:r>
              <a:r>
                <a:rPr lang="en-US" altLang="zh-CN" sz="2800" b="1" dirty="0">
                  <a:solidFill>
                    <a:srgbClr val="E628C2"/>
                  </a:solidFill>
                  <a:latin typeface="楷体_GB2312" pitchFamily="49" charset="-122"/>
                  <a:ea typeface="楷体_GB2312" pitchFamily="49" charset="-122"/>
                </a:rPr>
                <a:t>3</a:t>
              </a:r>
              <a:r>
                <a:rPr lang="zh-CN" altLang="en-US" sz="2800" b="1" dirty="0">
                  <a:solidFill>
                    <a:srgbClr val="E628C2"/>
                  </a:solidFill>
                  <a:latin typeface="楷体_GB2312" pitchFamily="49" charset="-122"/>
                  <a:ea typeface="楷体_GB2312" pitchFamily="49" charset="-122"/>
                </a:rPr>
                <a:t>）在何处找到粒子的概率最大？</a:t>
              </a:r>
            </a:p>
          </p:txBody>
        </p:sp>
      </p:grpSp>
      <p:graphicFrame>
        <p:nvGraphicFramePr>
          <p:cNvPr id="22" name="Object 13"/>
          <p:cNvGraphicFramePr>
            <a:graphicFrameLocks noChangeAspect="1"/>
          </p:cNvGraphicFramePr>
          <p:nvPr>
            <p:extLst>
              <p:ext uri="{D42A27DB-BD31-4B8C-83A1-F6EECF244321}">
                <p14:modId xmlns:p14="http://schemas.microsoft.com/office/powerpoint/2010/main" val="1971057037"/>
              </p:ext>
            </p:extLst>
          </p:nvPr>
        </p:nvGraphicFramePr>
        <p:xfrm>
          <a:off x="4536218" y="518320"/>
          <a:ext cx="2019300" cy="993775"/>
        </p:xfrm>
        <a:graphic>
          <a:graphicData uri="http://schemas.openxmlformats.org/presentationml/2006/ole">
            <mc:AlternateContent xmlns:mc="http://schemas.openxmlformats.org/markup-compatibility/2006">
              <mc:Choice xmlns:v="urn:schemas-microsoft-com:vml" Requires="v">
                <p:oleObj spid="_x0000_s30479" name="公式" r:id="rId4" imgW="799920" imgH="393480" progId="Equation.3">
                  <p:embed/>
                </p:oleObj>
              </mc:Choice>
              <mc:Fallback>
                <p:oleObj name="公式" r:id="rId4" imgW="799920" imgH="393480" progId="Equation.3">
                  <p:embed/>
                  <p:pic>
                    <p:nvPicPr>
                      <p:cNvPr id="0" name=""/>
                      <p:cNvPicPr>
                        <a:picLocks noChangeAspect="1" noChangeArrowheads="1"/>
                      </p:cNvPicPr>
                      <p:nvPr/>
                    </p:nvPicPr>
                    <p:blipFill>
                      <a:blip r:embed="rId5"/>
                      <a:srcRect/>
                      <a:stretch>
                        <a:fillRect/>
                      </a:stretch>
                    </p:blipFill>
                    <p:spPr bwMode="auto">
                      <a:xfrm>
                        <a:off x="4536218" y="518320"/>
                        <a:ext cx="2019300" cy="99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Text Box 8"/>
          <p:cNvSpPr txBox="1">
            <a:spLocks noChangeArrowheads="1"/>
          </p:cNvSpPr>
          <p:nvPr/>
        </p:nvSpPr>
        <p:spPr bwMode="auto">
          <a:xfrm>
            <a:off x="2091942" y="2884562"/>
            <a:ext cx="48333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latin typeface="Calibri" panose="020F0502020204030204" pitchFamily="34" charset="0"/>
              </a:rPr>
              <a:t>  </a:t>
            </a:r>
            <a:r>
              <a:rPr lang="zh-CN" altLang="en-US" sz="2800" b="1" dirty="0">
                <a:solidFill>
                  <a:srgbClr val="FF0000"/>
                </a:solidFill>
                <a:latin typeface="楷体_GB2312" pitchFamily="49" charset="-122"/>
                <a:ea typeface="楷体_GB2312" pitchFamily="49" charset="-122"/>
              </a:rPr>
              <a:t>解： </a:t>
            </a:r>
            <a:r>
              <a:rPr lang="zh-CN" altLang="en-US" sz="2800" b="1" dirty="0">
                <a:solidFill>
                  <a:srgbClr val="009900"/>
                </a:solidFill>
                <a:latin typeface="楷体_GB2312" pitchFamily="49" charset="-122"/>
                <a:ea typeface="楷体_GB2312" pitchFamily="49" charset="-122"/>
              </a:rPr>
              <a:t>（</a:t>
            </a:r>
            <a:r>
              <a:rPr lang="en-US" altLang="zh-CN" sz="2800" b="1" dirty="0">
                <a:solidFill>
                  <a:srgbClr val="009900"/>
                </a:solidFill>
                <a:latin typeface="楷体_GB2312" pitchFamily="49" charset="-122"/>
                <a:ea typeface="楷体_GB2312" pitchFamily="49" charset="-122"/>
              </a:rPr>
              <a:t>1</a:t>
            </a:r>
            <a:r>
              <a:rPr lang="zh-CN" altLang="en-US" sz="2800" b="1" dirty="0">
                <a:solidFill>
                  <a:srgbClr val="009900"/>
                </a:solidFill>
                <a:latin typeface="楷体_GB2312" pitchFamily="49" charset="-122"/>
                <a:ea typeface="楷体_GB2312" pitchFamily="49" charset="-122"/>
              </a:rPr>
              <a:t>）由归一化条件求</a:t>
            </a:r>
            <a:r>
              <a:rPr lang="en-US" altLang="zh-CN" sz="2800" b="1" dirty="0">
                <a:solidFill>
                  <a:srgbClr val="009900"/>
                </a:solidFill>
                <a:latin typeface="楷体_GB2312" pitchFamily="49" charset="-122"/>
                <a:ea typeface="楷体_GB2312" pitchFamily="49" charset="-122"/>
              </a:rPr>
              <a:t>C</a:t>
            </a:r>
          </a:p>
        </p:txBody>
      </p:sp>
      <p:graphicFrame>
        <p:nvGraphicFramePr>
          <p:cNvPr id="32" name="Object 23"/>
          <p:cNvGraphicFramePr>
            <a:graphicFrameLocks noChangeAspect="1"/>
          </p:cNvGraphicFramePr>
          <p:nvPr>
            <p:extLst>
              <p:ext uri="{D42A27DB-BD31-4B8C-83A1-F6EECF244321}">
                <p14:modId xmlns:p14="http://schemas.microsoft.com/office/powerpoint/2010/main" val="3374987844"/>
              </p:ext>
            </p:extLst>
          </p:nvPr>
        </p:nvGraphicFramePr>
        <p:xfrm>
          <a:off x="7107501" y="2723799"/>
          <a:ext cx="1901825" cy="720725"/>
        </p:xfrm>
        <a:graphic>
          <a:graphicData uri="http://schemas.openxmlformats.org/presentationml/2006/ole">
            <mc:AlternateContent xmlns:mc="http://schemas.openxmlformats.org/markup-compatibility/2006">
              <mc:Choice xmlns:v="urn:schemas-microsoft-com:vml" Requires="v">
                <p:oleObj spid="_x0000_s30480" name="公式" r:id="rId6" imgW="799920" imgH="330120" progId="Equation.3">
                  <p:embed/>
                </p:oleObj>
              </mc:Choice>
              <mc:Fallback>
                <p:oleObj name="公式" r:id="rId6" imgW="799920" imgH="330120" progId="Equation.3">
                  <p:embed/>
                  <p:pic>
                    <p:nvPicPr>
                      <p:cNvPr id="0" name=""/>
                      <p:cNvPicPr>
                        <a:picLocks noChangeAspect="1" noChangeArrowheads="1"/>
                      </p:cNvPicPr>
                      <p:nvPr/>
                    </p:nvPicPr>
                    <p:blipFill>
                      <a:blip r:embed="rId7"/>
                      <a:srcRect/>
                      <a:stretch>
                        <a:fillRect/>
                      </a:stretch>
                    </p:blipFill>
                    <p:spPr bwMode="auto">
                      <a:xfrm>
                        <a:off x="7107501" y="2723799"/>
                        <a:ext cx="1901825"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 name="Rectangle 10"/>
          <p:cNvSpPr>
            <a:spLocks noChangeArrowheads="1"/>
          </p:cNvSpPr>
          <p:nvPr/>
        </p:nvSpPr>
        <p:spPr bwMode="auto">
          <a:xfrm>
            <a:off x="1525068" y="3390967"/>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Calibri" panose="020F0502020204030204" pitchFamily="34" charset="0"/>
            </a:endParaRPr>
          </a:p>
        </p:txBody>
      </p:sp>
      <p:sp>
        <p:nvSpPr>
          <p:cNvPr id="41" name="Text Box 9"/>
          <p:cNvSpPr txBox="1">
            <a:spLocks noChangeArrowheads="1"/>
          </p:cNvSpPr>
          <p:nvPr/>
        </p:nvSpPr>
        <p:spPr bwMode="auto">
          <a:xfrm>
            <a:off x="2591868" y="3619568"/>
            <a:ext cx="6048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009900"/>
                </a:solidFill>
                <a:latin typeface="Calibri" panose="020F0502020204030204" pitchFamily="34" charset="0"/>
                <a:ea typeface="楷体_GB2312" pitchFamily="49" charset="-122"/>
              </a:rPr>
              <a:t>由</a:t>
            </a:r>
            <a:r>
              <a:rPr lang="zh-CN" altLang="en-US" b="1">
                <a:solidFill>
                  <a:srgbClr val="009900"/>
                </a:solidFill>
                <a:latin typeface="Calibri" panose="020F0502020204030204" pitchFamily="34" charset="0"/>
              </a:rPr>
              <a:t> </a:t>
            </a:r>
          </a:p>
        </p:txBody>
      </p:sp>
      <p:graphicFrame>
        <p:nvGraphicFramePr>
          <p:cNvPr id="45" name="Object 13"/>
          <p:cNvGraphicFramePr>
            <a:graphicFrameLocks noChangeAspect="1"/>
          </p:cNvGraphicFramePr>
          <p:nvPr>
            <p:extLst>
              <p:ext uri="{D42A27DB-BD31-4B8C-83A1-F6EECF244321}">
                <p14:modId xmlns:p14="http://schemas.microsoft.com/office/powerpoint/2010/main" val="279204354"/>
              </p:ext>
            </p:extLst>
          </p:nvPr>
        </p:nvGraphicFramePr>
        <p:xfrm>
          <a:off x="3807893" y="3511618"/>
          <a:ext cx="2019300" cy="993775"/>
        </p:xfrm>
        <a:graphic>
          <a:graphicData uri="http://schemas.openxmlformats.org/presentationml/2006/ole">
            <mc:AlternateContent xmlns:mc="http://schemas.openxmlformats.org/markup-compatibility/2006">
              <mc:Choice xmlns:v="urn:schemas-microsoft-com:vml" Requires="v">
                <p:oleObj spid="_x0000_s30481" name="公式" r:id="rId8" imgW="799920" imgH="393480" progId="Equation.3">
                  <p:embed/>
                </p:oleObj>
              </mc:Choice>
              <mc:Fallback>
                <p:oleObj name="公式" r:id="rId8" imgW="799920" imgH="393480" progId="Equation.3">
                  <p:embed/>
                  <p:pic>
                    <p:nvPicPr>
                      <p:cNvPr id="0" name=""/>
                      <p:cNvPicPr>
                        <a:picLocks noChangeAspect="1" noChangeArrowheads="1"/>
                      </p:cNvPicPr>
                      <p:nvPr/>
                    </p:nvPicPr>
                    <p:blipFill>
                      <a:blip r:embed="rId9"/>
                      <a:srcRect/>
                      <a:stretch>
                        <a:fillRect/>
                      </a:stretch>
                    </p:blipFill>
                    <p:spPr bwMode="auto">
                      <a:xfrm>
                        <a:off x="3807893" y="3511618"/>
                        <a:ext cx="2019300" cy="99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 name="Text Box 15"/>
          <p:cNvSpPr txBox="1">
            <a:spLocks noChangeArrowheads="1"/>
          </p:cNvSpPr>
          <p:nvPr/>
        </p:nvSpPr>
        <p:spPr bwMode="auto">
          <a:xfrm>
            <a:off x="7240068" y="3619568"/>
            <a:ext cx="6048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9900"/>
                </a:solidFill>
                <a:latin typeface="Calibri" panose="020F0502020204030204" pitchFamily="34" charset="0"/>
              </a:rPr>
              <a:t>得</a:t>
            </a:r>
            <a:r>
              <a:rPr lang="zh-CN" altLang="en-US" b="1" dirty="0">
                <a:solidFill>
                  <a:srgbClr val="009900"/>
                </a:solidFill>
                <a:latin typeface="Calibri" panose="020F0502020204030204" pitchFamily="34" charset="0"/>
              </a:rPr>
              <a:t> </a:t>
            </a:r>
          </a:p>
        </p:txBody>
      </p:sp>
      <p:graphicFrame>
        <p:nvGraphicFramePr>
          <p:cNvPr id="49" name="Object 13"/>
          <p:cNvGraphicFramePr>
            <a:graphicFrameLocks noChangeAspect="1"/>
          </p:cNvGraphicFramePr>
          <p:nvPr>
            <p:extLst>
              <p:ext uri="{D42A27DB-BD31-4B8C-83A1-F6EECF244321}">
                <p14:modId xmlns:p14="http://schemas.microsoft.com/office/powerpoint/2010/main" val="776894118"/>
              </p:ext>
            </p:extLst>
          </p:nvPr>
        </p:nvGraphicFramePr>
        <p:xfrm>
          <a:off x="7886182" y="3548131"/>
          <a:ext cx="2179637" cy="993775"/>
        </p:xfrm>
        <a:graphic>
          <a:graphicData uri="http://schemas.openxmlformats.org/presentationml/2006/ole">
            <mc:AlternateContent xmlns:mc="http://schemas.openxmlformats.org/markup-compatibility/2006">
              <mc:Choice xmlns:v="urn:schemas-microsoft-com:vml" Requires="v">
                <p:oleObj spid="_x0000_s30482" name="公式" r:id="rId10" imgW="863280" imgH="393480" progId="Equation.3">
                  <p:embed/>
                </p:oleObj>
              </mc:Choice>
              <mc:Fallback>
                <p:oleObj name="公式" r:id="rId10" imgW="863280" imgH="393480" progId="Equation.3">
                  <p:embed/>
                  <p:pic>
                    <p:nvPicPr>
                      <p:cNvPr id="0" name=""/>
                      <p:cNvPicPr>
                        <a:picLocks noChangeAspect="1" noChangeArrowheads="1"/>
                      </p:cNvPicPr>
                      <p:nvPr/>
                    </p:nvPicPr>
                    <p:blipFill>
                      <a:blip r:embed="rId11"/>
                      <a:srcRect/>
                      <a:stretch>
                        <a:fillRect/>
                      </a:stretch>
                    </p:blipFill>
                    <p:spPr bwMode="auto">
                      <a:xfrm>
                        <a:off x="7886182" y="3548131"/>
                        <a:ext cx="2179637" cy="99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23"/>
          <p:cNvGraphicFramePr>
            <a:graphicFrameLocks noChangeAspect="1"/>
          </p:cNvGraphicFramePr>
          <p:nvPr>
            <p:extLst>
              <p:ext uri="{D42A27DB-BD31-4B8C-83A1-F6EECF244321}">
                <p14:modId xmlns:p14="http://schemas.microsoft.com/office/powerpoint/2010/main" val="2203758395"/>
              </p:ext>
            </p:extLst>
          </p:nvPr>
        </p:nvGraphicFramePr>
        <p:xfrm>
          <a:off x="2093890" y="4617335"/>
          <a:ext cx="8270379" cy="1123607"/>
        </p:xfrm>
        <a:graphic>
          <a:graphicData uri="http://schemas.openxmlformats.org/presentationml/2006/ole">
            <mc:AlternateContent xmlns:mc="http://schemas.openxmlformats.org/markup-compatibility/2006">
              <mc:Choice xmlns:v="urn:schemas-microsoft-com:vml" Requires="v">
                <p:oleObj spid="_x0000_s30483" name="公式" r:id="rId12" imgW="2933640" imgH="419040" progId="Equation.3">
                  <p:embed/>
                </p:oleObj>
              </mc:Choice>
              <mc:Fallback>
                <p:oleObj name="公式" r:id="rId12" imgW="2933640" imgH="419040" progId="Equation.3">
                  <p:embed/>
                  <p:pic>
                    <p:nvPicPr>
                      <p:cNvPr id="0" name=""/>
                      <p:cNvPicPr>
                        <a:picLocks noChangeAspect="1" noChangeArrowheads="1"/>
                      </p:cNvPicPr>
                      <p:nvPr/>
                    </p:nvPicPr>
                    <p:blipFill>
                      <a:blip r:embed="rId13"/>
                      <a:srcRect/>
                      <a:stretch>
                        <a:fillRect/>
                      </a:stretch>
                    </p:blipFill>
                    <p:spPr bwMode="auto">
                      <a:xfrm>
                        <a:off x="2093890" y="4617335"/>
                        <a:ext cx="8270379" cy="1123607"/>
                      </a:xfrm>
                      <a:prstGeom prst="rect">
                        <a:avLst/>
                      </a:prstGeom>
                      <a:noFill/>
                      <a:ln>
                        <a:noFill/>
                      </a:ln>
                      <a:effectLst/>
                      <a:extLst/>
                    </p:spPr>
                  </p:pic>
                </p:oleObj>
              </mc:Fallback>
            </mc:AlternateContent>
          </a:graphicData>
        </a:graphic>
      </p:graphicFrame>
      <p:graphicFrame>
        <p:nvGraphicFramePr>
          <p:cNvPr id="51" name="Object 16"/>
          <p:cNvGraphicFramePr>
            <a:graphicFrameLocks noChangeAspect="1"/>
          </p:cNvGraphicFramePr>
          <p:nvPr>
            <p:extLst>
              <p:ext uri="{D42A27DB-BD31-4B8C-83A1-F6EECF244321}">
                <p14:modId xmlns:p14="http://schemas.microsoft.com/office/powerpoint/2010/main" val="4084229038"/>
              </p:ext>
            </p:extLst>
          </p:nvPr>
        </p:nvGraphicFramePr>
        <p:xfrm>
          <a:off x="5784331" y="5775001"/>
          <a:ext cx="1447800" cy="1117600"/>
        </p:xfrm>
        <a:graphic>
          <a:graphicData uri="http://schemas.openxmlformats.org/presentationml/2006/ole">
            <mc:AlternateContent xmlns:mc="http://schemas.openxmlformats.org/markup-compatibility/2006">
              <mc:Choice xmlns:v="urn:schemas-microsoft-com:vml" Requires="v">
                <p:oleObj spid="_x0000_s30484" name="Equation" r:id="rId14" imgW="545863" imgH="418918" progId="Equation.DSMT4">
                  <p:embed/>
                </p:oleObj>
              </mc:Choice>
              <mc:Fallback>
                <p:oleObj name="Equation" r:id="rId14" imgW="545863" imgH="418918"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84331" y="5775001"/>
                        <a:ext cx="14478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 name="Text Box 19"/>
          <p:cNvSpPr txBox="1">
            <a:spLocks noChangeArrowheads="1"/>
          </p:cNvSpPr>
          <p:nvPr/>
        </p:nvSpPr>
        <p:spPr bwMode="auto">
          <a:xfrm>
            <a:off x="4219303" y="5931796"/>
            <a:ext cx="5982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00FF"/>
                </a:solidFill>
                <a:latin typeface="Calibri" panose="020F0502020204030204" pitchFamily="34" charset="0"/>
              </a:rPr>
              <a:t>得</a:t>
            </a:r>
            <a:r>
              <a:rPr lang="zh-CN" altLang="en-US" b="1" dirty="0">
                <a:latin typeface="Calibri" panose="020F0502020204030204"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698"/>
                                        </p:tgtEl>
                                        <p:attrNameLst>
                                          <p:attrName>style.visibility</p:attrName>
                                        </p:attrNameLst>
                                      </p:cBhvr>
                                      <p:to>
                                        <p:strVal val="visible"/>
                                      </p:to>
                                    </p:set>
                                    <p:anim calcmode="lin" valueType="num">
                                      <p:cBhvr additive="base">
                                        <p:cTn id="7" dur="500" fill="hold"/>
                                        <p:tgtEl>
                                          <p:spTgt spid="29698"/>
                                        </p:tgtEl>
                                        <p:attrNameLst>
                                          <p:attrName>ppt_x</p:attrName>
                                        </p:attrNameLst>
                                      </p:cBhvr>
                                      <p:tavLst>
                                        <p:tav tm="0">
                                          <p:val>
                                            <p:strVal val="#ppt_x"/>
                                          </p:val>
                                        </p:tav>
                                        <p:tav tm="100000">
                                          <p:val>
                                            <p:strVal val="#ppt_x"/>
                                          </p:val>
                                        </p:tav>
                                      </p:tavLst>
                                    </p:anim>
                                    <p:anim calcmode="lin" valueType="num">
                                      <p:cBhvr additive="base">
                                        <p:cTn id="8" dur="500" fill="hold"/>
                                        <p:tgtEl>
                                          <p:spTgt spid="2969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circle(in)">
                                      <p:cBhvr>
                                        <p:cTn id="22" dur="20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left)">
                                      <p:cBhvr>
                                        <p:cTn id="27" dur="5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5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8">
                                            <p:txEl>
                                              <p:pRg st="0" end="0"/>
                                            </p:txEl>
                                          </p:spTgt>
                                        </p:tgtEl>
                                        <p:attrNameLst>
                                          <p:attrName>style.visibility</p:attrName>
                                        </p:attrNameLst>
                                      </p:cBhvr>
                                      <p:to>
                                        <p:strVal val="visible"/>
                                      </p:to>
                                    </p:set>
                                    <p:animEffect transition="in" filter="wipe(left)">
                                      <p:cBhvr>
                                        <p:cTn id="37" dur="500"/>
                                        <p:tgtEl>
                                          <p:spTgt spid="4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left)">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circle(in)">
                                      <p:cBhvr>
                                        <p:cTn id="47" dur="20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52">
                                            <p:txEl>
                                              <p:pRg st="0" end="0"/>
                                            </p:txEl>
                                          </p:spTgt>
                                        </p:tgtEl>
                                        <p:attrNameLst>
                                          <p:attrName>style.visibility</p:attrName>
                                        </p:attrNameLst>
                                      </p:cBhvr>
                                      <p:to>
                                        <p:strVal val="visible"/>
                                      </p:to>
                                    </p:set>
                                    <p:animEffect transition="in" filter="wipe(left)">
                                      <p:cBhvr>
                                        <p:cTn id="52" dur="500"/>
                                        <p:tgtEl>
                                          <p:spTgt spid="52">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wipe(left)">
                                      <p:cBhvr>
                                        <p:cTn id="5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057400" y="381001"/>
            <a:ext cx="5543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0000FF"/>
                </a:solidFill>
                <a:latin typeface="楷体_GB2312" pitchFamily="49" charset="-122"/>
                <a:ea typeface="楷体_GB2312" pitchFamily="49" charset="-122"/>
              </a:rPr>
              <a:t>（</a:t>
            </a:r>
            <a:r>
              <a:rPr lang="en-US" altLang="zh-CN" sz="2800" b="1">
                <a:solidFill>
                  <a:srgbClr val="0000FF"/>
                </a:solidFill>
                <a:latin typeface="楷体_GB2312" pitchFamily="49" charset="-122"/>
                <a:ea typeface="楷体_GB2312" pitchFamily="49" charset="-122"/>
              </a:rPr>
              <a:t>2</a:t>
            </a:r>
            <a:r>
              <a:rPr lang="zh-CN" altLang="en-US" sz="2800" b="1">
                <a:solidFill>
                  <a:srgbClr val="0000FF"/>
                </a:solidFill>
                <a:latin typeface="楷体_GB2312" pitchFamily="49" charset="-122"/>
                <a:ea typeface="楷体_GB2312" pitchFamily="49" charset="-122"/>
              </a:rPr>
              <a:t>） 粒子按坐标的概率分布函数</a:t>
            </a:r>
          </a:p>
        </p:txBody>
      </p:sp>
      <p:sp>
        <p:nvSpPr>
          <p:cNvPr id="30723" name="Text Box 6"/>
          <p:cNvSpPr txBox="1">
            <a:spLocks noChangeArrowheads="1"/>
          </p:cNvSpPr>
          <p:nvPr/>
        </p:nvSpPr>
        <p:spPr bwMode="auto">
          <a:xfrm>
            <a:off x="1905001" y="2459038"/>
            <a:ext cx="82518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9900"/>
                </a:solidFill>
                <a:latin typeface="楷体_GB2312" pitchFamily="49" charset="-122"/>
                <a:ea typeface="楷体_GB2312" pitchFamily="49" charset="-122"/>
              </a:rPr>
              <a:t>（</a:t>
            </a:r>
            <a:r>
              <a:rPr lang="en-US" altLang="zh-CN" sz="2800" b="1" dirty="0">
                <a:solidFill>
                  <a:srgbClr val="009900"/>
                </a:solidFill>
                <a:latin typeface="楷体_GB2312" pitchFamily="49" charset="-122"/>
                <a:ea typeface="楷体_GB2312" pitchFamily="49" charset="-122"/>
              </a:rPr>
              <a:t>3</a:t>
            </a:r>
            <a:r>
              <a:rPr lang="zh-CN" altLang="en-US" sz="2800" b="1" dirty="0">
                <a:solidFill>
                  <a:srgbClr val="009900"/>
                </a:solidFill>
                <a:latin typeface="楷体_GB2312" pitchFamily="49" charset="-122"/>
                <a:ea typeface="楷体_GB2312" pitchFamily="49" charset="-122"/>
              </a:rPr>
              <a:t>）由上式可知，当 </a:t>
            </a:r>
            <a:r>
              <a:rPr lang="en-US" altLang="zh-CN" sz="2800" b="1" i="1" dirty="0">
                <a:solidFill>
                  <a:srgbClr val="FF0000"/>
                </a:solidFill>
                <a:latin typeface="Times New Roman" panose="02020603050405020304" pitchFamily="18" charset="0"/>
                <a:ea typeface="楷体_GB2312" pitchFamily="49" charset="-122"/>
              </a:rPr>
              <a:t>x </a:t>
            </a:r>
            <a:r>
              <a:rPr lang="en-US" altLang="zh-CN" sz="2800" b="1" dirty="0">
                <a:solidFill>
                  <a:srgbClr val="FF0000"/>
                </a:solidFill>
                <a:latin typeface="Times New Roman" panose="02020603050405020304" pitchFamily="18" charset="0"/>
                <a:ea typeface="楷体_GB2312" pitchFamily="49" charset="-122"/>
              </a:rPr>
              <a:t>= 0</a:t>
            </a:r>
            <a:r>
              <a:rPr lang="en-US" altLang="zh-CN" sz="2800" b="1" dirty="0">
                <a:solidFill>
                  <a:srgbClr val="FF0000"/>
                </a:solidFill>
                <a:latin typeface="楷体_GB2312" pitchFamily="49" charset="-122"/>
                <a:ea typeface="楷体_GB2312" pitchFamily="49" charset="-122"/>
              </a:rPr>
              <a:t> </a:t>
            </a:r>
            <a:r>
              <a:rPr lang="zh-CN" altLang="en-US" sz="2800" b="1" dirty="0">
                <a:solidFill>
                  <a:srgbClr val="009900"/>
                </a:solidFill>
                <a:latin typeface="楷体_GB2312" pitchFamily="49" charset="-122"/>
                <a:ea typeface="楷体_GB2312" pitchFamily="49" charset="-122"/>
              </a:rPr>
              <a:t>时      最大</a:t>
            </a:r>
            <a:r>
              <a:rPr lang="en-US" altLang="zh-CN" sz="2800" b="1" dirty="0">
                <a:solidFill>
                  <a:srgbClr val="009900"/>
                </a:solidFill>
                <a:latin typeface="楷体_GB2312" pitchFamily="49" charset="-122"/>
                <a:ea typeface="楷体_GB2312" pitchFamily="49" charset="-122"/>
              </a:rPr>
              <a:t>,</a:t>
            </a:r>
            <a:r>
              <a:rPr lang="zh-CN" altLang="en-US" sz="2800" b="1" dirty="0">
                <a:solidFill>
                  <a:srgbClr val="009900"/>
                </a:solidFill>
                <a:latin typeface="楷体_GB2312" pitchFamily="49" charset="-122"/>
                <a:ea typeface="楷体_GB2312" pitchFamily="49" charset="-122"/>
              </a:rPr>
              <a:t>其值为 </a:t>
            </a:r>
          </a:p>
        </p:txBody>
      </p:sp>
      <p:graphicFrame>
        <p:nvGraphicFramePr>
          <p:cNvPr id="4" name="Object 13"/>
          <p:cNvGraphicFramePr>
            <a:graphicFrameLocks noChangeAspect="1"/>
          </p:cNvGraphicFramePr>
          <p:nvPr>
            <p:extLst>
              <p:ext uri="{D42A27DB-BD31-4B8C-83A1-F6EECF244321}">
                <p14:modId xmlns:p14="http://schemas.microsoft.com/office/powerpoint/2010/main" val="712367002"/>
              </p:ext>
            </p:extLst>
          </p:nvPr>
        </p:nvGraphicFramePr>
        <p:xfrm>
          <a:off x="3670300" y="1103314"/>
          <a:ext cx="3429000" cy="1057275"/>
        </p:xfrm>
        <a:graphic>
          <a:graphicData uri="http://schemas.openxmlformats.org/presentationml/2006/ole">
            <mc:AlternateContent xmlns:mc="http://schemas.openxmlformats.org/markup-compatibility/2006">
              <mc:Choice xmlns:v="urn:schemas-microsoft-com:vml" Requires="v">
                <p:oleObj spid="_x0000_s31090" name="公式" r:id="rId3" imgW="1358640" imgH="419040" progId="Equation.3">
                  <p:embed/>
                </p:oleObj>
              </mc:Choice>
              <mc:Fallback>
                <p:oleObj name="公式" r:id="rId3" imgW="1358640" imgH="419040" progId="Equation.3">
                  <p:embed/>
                  <p:pic>
                    <p:nvPicPr>
                      <p:cNvPr id="0" name="Object 13"/>
                      <p:cNvPicPr>
                        <a:picLocks noChangeAspect="1" noChangeArrowheads="1"/>
                      </p:cNvPicPr>
                      <p:nvPr/>
                    </p:nvPicPr>
                    <p:blipFill>
                      <a:blip r:embed="rId4"/>
                      <a:srcRect/>
                      <a:stretch>
                        <a:fillRect/>
                      </a:stretch>
                    </p:blipFill>
                    <p:spPr bwMode="auto">
                      <a:xfrm>
                        <a:off x="3670300" y="1103314"/>
                        <a:ext cx="3429000" cy="1057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3"/>
          <p:cNvGraphicFramePr>
            <a:graphicFrameLocks noChangeAspect="1"/>
          </p:cNvGraphicFramePr>
          <p:nvPr/>
        </p:nvGraphicFramePr>
        <p:xfrm>
          <a:off x="6910389" y="2462213"/>
          <a:ext cx="801687" cy="544512"/>
        </p:xfrm>
        <a:graphic>
          <a:graphicData uri="http://schemas.openxmlformats.org/presentationml/2006/ole">
            <mc:AlternateContent xmlns:mc="http://schemas.openxmlformats.org/markup-compatibility/2006">
              <mc:Choice xmlns:v="urn:schemas-microsoft-com:vml" Requires="v">
                <p:oleObj spid="_x0000_s31091" name="公式" r:id="rId5" imgW="317087" imgH="215619" progId="Equation.3">
                  <p:embed/>
                </p:oleObj>
              </mc:Choice>
              <mc:Fallback>
                <p:oleObj name="公式" r:id="rId5" imgW="317087" imgH="215619"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0389" y="2462213"/>
                        <a:ext cx="801687" cy="544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3"/>
          <p:cNvGraphicFramePr>
            <a:graphicFrameLocks noChangeAspect="1"/>
          </p:cNvGraphicFramePr>
          <p:nvPr>
            <p:extLst>
              <p:ext uri="{D42A27DB-BD31-4B8C-83A1-F6EECF244321}">
                <p14:modId xmlns:p14="http://schemas.microsoft.com/office/powerpoint/2010/main" val="337993559"/>
              </p:ext>
            </p:extLst>
          </p:nvPr>
        </p:nvGraphicFramePr>
        <p:xfrm>
          <a:off x="4391025" y="3362326"/>
          <a:ext cx="1506538" cy="993775"/>
        </p:xfrm>
        <a:graphic>
          <a:graphicData uri="http://schemas.openxmlformats.org/presentationml/2006/ole">
            <mc:AlternateContent xmlns:mc="http://schemas.openxmlformats.org/markup-compatibility/2006">
              <mc:Choice xmlns:v="urn:schemas-microsoft-com:vml" Requires="v">
                <p:oleObj spid="_x0000_s31092" name="公式" r:id="rId7" imgW="596641" imgH="393529" progId="Equation.3">
                  <p:embed/>
                </p:oleObj>
              </mc:Choice>
              <mc:Fallback>
                <p:oleObj name="公式" r:id="rId7" imgW="596641"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91025" y="3362326"/>
                        <a:ext cx="1506538" cy="99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0723"/>
                                        </p:tgtEl>
                                        <p:attrNameLst>
                                          <p:attrName>style.visibility</p:attrName>
                                        </p:attrNameLst>
                                      </p:cBhvr>
                                      <p:to>
                                        <p:strVal val="visible"/>
                                      </p:to>
                                    </p:set>
                                    <p:animEffect transition="in" filter="circle(in)">
                                      <p:cBhvr>
                                        <p:cTn id="17" dur="2000"/>
                                        <p:tgtEl>
                                          <p:spTgt spid="30723"/>
                                        </p:tgtEl>
                                      </p:cBhvr>
                                    </p:animEffect>
                                  </p:childTnLst>
                                </p:cTn>
                              </p:par>
                              <p:par>
                                <p:cTn id="18" presetID="6" presetClass="entr" presetSubtype="16"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72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166938" y="857251"/>
            <a:ext cx="8748712" cy="544513"/>
            <a:chOff x="496" y="136"/>
            <a:chExt cx="5511" cy="343"/>
          </a:xfrm>
        </p:grpSpPr>
        <p:sp>
          <p:nvSpPr>
            <p:cNvPr id="31765" name="Rectangle 3"/>
            <p:cNvSpPr>
              <a:spLocks noChangeArrowheads="1"/>
            </p:cNvSpPr>
            <p:nvPr/>
          </p:nvSpPr>
          <p:spPr bwMode="auto">
            <a:xfrm>
              <a:off x="1257" y="136"/>
              <a:ext cx="475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00FF"/>
                  </a:solidFill>
                  <a:latin typeface="Calibri" panose="020F0502020204030204" pitchFamily="34" charset="0"/>
                </a:rPr>
                <a:t>不同于经典波的波函数，它无直接的物理意义。</a:t>
              </a:r>
            </a:p>
          </p:txBody>
        </p:sp>
        <p:graphicFrame>
          <p:nvGraphicFramePr>
            <p:cNvPr id="31766" name="Object 4"/>
            <p:cNvGraphicFramePr>
              <a:graphicFrameLocks noChangeAspect="1"/>
            </p:cNvGraphicFramePr>
            <p:nvPr/>
          </p:nvGraphicFramePr>
          <p:xfrm>
            <a:off x="496" y="152"/>
            <a:ext cx="762" cy="327"/>
          </p:xfrm>
          <a:graphic>
            <a:graphicData uri="http://schemas.openxmlformats.org/presentationml/2006/ole">
              <mc:AlternateContent xmlns:mc="http://schemas.openxmlformats.org/markup-compatibility/2006">
                <mc:Choice xmlns:v="urn:schemas-microsoft-com:vml" Requires="v">
                  <p:oleObj spid="_x0000_s32614" name="公式" r:id="rId3" imgW="469696" imgH="203112" progId="Equation.3">
                    <p:embed/>
                  </p:oleObj>
                </mc:Choice>
                <mc:Fallback>
                  <p:oleObj name="公式" r:id="rId3" imgW="469696" imgH="203112"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 y="152"/>
                          <a:ext cx="76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 name="Rectangle 5"/>
          <p:cNvSpPr>
            <a:spLocks noChangeArrowheads="1"/>
          </p:cNvSpPr>
          <p:nvPr/>
        </p:nvSpPr>
        <p:spPr bwMode="auto">
          <a:xfrm>
            <a:off x="2184401" y="1339851"/>
            <a:ext cx="1979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FF00FF"/>
                </a:solidFill>
                <a:latin typeface="Calibri" panose="020F0502020204030204" pitchFamily="34" charset="0"/>
              </a:rPr>
              <a:t>有意义的是</a:t>
            </a:r>
          </a:p>
        </p:txBody>
      </p:sp>
      <p:grpSp>
        <p:nvGrpSpPr>
          <p:cNvPr id="3" name="Group 6"/>
          <p:cNvGrpSpPr>
            <a:grpSpLocks/>
          </p:cNvGrpSpPr>
          <p:nvPr/>
        </p:nvGrpSpPr>
        <p:grpSpPr bwMode="auto">
          <a:xfrm>
            <a:off x="2265364" y="2619376"/>
            <a:ext cx="8169275" cy="708025"/>
            <a:chOff x="725" y="1248"/>
            <a:chExt cx="5146" cy="446"/>
          </a:xfrm>
        </p:grpSpPr>
        <p:sp>
          <p:nvSpPr>
            <p:cNvPr id="31762" name="Rectangle 7"/>
            <p:cNvSpPr>
              <a:spLocks noChangeArrowheads="1"/>
            </p:cNvSpPr>
            <p:nvPr/>
          </p:nvSpPr>
          <p:spPr bwMode="auto">
            <a:xfrm>
              <a:off x="725" y="1344"/>
              <a:ext cx="1627"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9900"/>
                  </a:solidFill>
                  <a:latin typeface="Calibri" panose="020F0502020204030204" pitchFamily="34" charset="0"/>
                </a:rPr>
                <a:t>对单个粒子，</a:t>
              </a:r>
              <a:endParaRPr lang="zh-CN" altLang="en-US" sz="2800" b="1" dirty="0">
                <a:solidFill>
                  <a:srgbClr val="009900"/>
                </a:solidFill>
                <a:latin typeface="Times New Roman" panose="02020603050405020304" pitchFamily="18" charset="0"/>
              </a:endParaRPr>
            </a:p>
          </p:txBody>
        </p:sp>
        <p:sp>
          <p:nvSpPr>
            <p:cNvPr id="31763" name="Rectangle 8"/>
            <p:cNvSpPr>
              <a:spLocks noChangeArrowheads="1"/>
            </p:cNvSpPr>
            <p:nvPr/>
          </p:nvSpPr>
          <p:spPr bwMode="auto">
            <a:xfrm>
              <a:off x="2640" y="1348"/>
              <a:ext cx="323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9900"/>
                  </a:solidFill>
                  <a:latin typeface="Calibri" panose="020F0502020204030204" pitchFamily="34" charset="0"/>
                </a:rPr>
                <a:t>给出粒子的概率分布密度；</a:t>
              </a:r>
            </a:p>
          </p:txBody>
        </p:sp>
        <p:graphicFrame>
          <p:nvGraphicFramePr>
            <p:cNvPr id="31764" name="Object 9"/>
            <p:cNvGraphicFramePr>
              <a:graphicFrameLocks noChangeAspect="1"/>
            </p:cNvGraphicFramePr>
            <p:nvPr/>
          </p:nvGraphicFramePr>
          <p:xfrm>
            <a:off x="1920" y="1248"/>
            <a:ext cx="698" cy="446"/>
          </p:xfrm>
          <a:graphic>
            <a:graphicData uri="http://schemas.openxmlformats.org/presentationml/2006/ole">
              <mc:AlternateContent xmlns:mc="http://schemas.openxmlformats.org/markup-compatibility/2006">
                <mc:Choice xmlns:v="urn:schemas-microsoft-com:vml" Requires="v">
                  <p:oleObj spid="_x0000_s32615" name="公式" r:id="rId5" imgW="393529" imgH="279279" progId="Equation.3">
                    <p:embed/>
                  </p:oleObj>
                </mc:Choice>
                <mc:Fallback>
                  <p:oleObj name="公式" r:id="rId5" imgW="393529" imgH="279279"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0" y="1248"/>
                          <a:ext cx="698" cy="4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10"/>
          <p:cNvGrpSpPr>
            <a:grpSpLocks/>
          </p:cNvGrpSpPr>
          <p:nvPr/>
        </p:nvGrpSpPr>
        <p:grpSpPr bwMode="auto">
          <a:xfrm>
            <a:off x="2268539" y="3198814"/>
            <a:ext cx="7380287" cy="720725"/>
            <a:chOff x="717" y="1632"/>
            <a:chExt cx="4649" cy="454"/>
          </a:xfrm>
        </p:grpSpPr>
        <p:sp>
          <p:nvSpPr>
            <p:cNvPr id="31759" name="Rectangle 11"/>
            <p:cNvSpPr>
              <a:spLocks noChangeArrowheads="1"/>
            </p:cNvSpPr>
            <p:nvPr/>
          </p:nvSpPr>
          <p:spPr bwMode="auto">
            <a:xfrm>
              <a:off x="717" y="1733"/>
              <a:ext cx="1587"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9900CC"/>
                  </a:solidFill>
                  <a:latin typeface="Calibri" panose="020F0502020204030204" pitchFamily="34" charset="0"/>
                </a:rPr>
                <a:t>对</a:t>
              </a:r>
              <a:r>
                <a:rPr lang="en-US" altLang="zh-CN" sz="2800" b="1" i="1" dirty="0">
                  <a:solidFill>
                    <a:srgbClr val="9900CC"/>
                  </a:solidFill>
                  <a:latin typeface="Times New Roman" panose="02020603050405020304" pitchFamily="18" charset="0"/>
                </a:rPr>
                <a:t>N</a:t>
              </a:r>
              <a:r>
                <a:rPr lang="en-US" altLang="zh-CN" sz="2800" b="1" dirty="0">
                  <a:solidFill>
                    <a:srgbClr val="9900CC"/>
                  </a:solidFill>
                  <a:latin typeface="Calibri" panose="020F0502020204030204" pitchFamily="34" charset="0"/>
                </a:rPr>
                <a:t> </a:t>
              </a:r>
              <a:r>
                <a:rPr lang="zh-CN" altLang="en-US" sz="2800" b="1" dirty="0">
                  <a:solidFill>
                    <a:srgbClr val="9900CC"/>
                  </a:solidFill>
                  <a:latin typeface="Calibri" panose="020F0502020204030204" pitchFamily="34" charset="0"/>
                </a:rPr>
                <a:t>个粒子，</a:t>
              </a:r>
              <a:endParaRPr lang="zh-CN" altLang="en-US" sz="2800" b="1" dirty="0">
                <a:solidFill>
                  <a:srgbClr val="9900CC"/>
                </a:solidFill>
                <a:latin typeface="Times New Roman" panose="02020603050405020304" pitchFamily="18" charset="0"/>
              </a:endParaRPr>
            </a:p>
          </p:txBody>
        </p:sp>
        <p:graphicFrame>
          <p:nvGraphicFramePr>
            <p:cNvPr id="31760" name="Object 12"/>
            <p:cNvGraphicFramePr>
              <a:graphicFrameLocks noChangeAspect="1"/>
            </p:cNvGraphicFramePr>
            <p:nvPr/>
          </p:nvGraphicFramePr>
          <p:xfrm>
            <a:off x="2034" y="1632"/>
            <a:ext cx="846" cy="454"/>
          </p:xfrm>
          <a:graphic>
            <a:graphicData uri="http://schemas.openxmlformats.org/presentationml/2006/ole">
              <mc:AlternateContent xmlns:mc="http://schemas.openxmlformats.org/markup-compatibility/2006">
                <mc:Choice xmlns:v="urn:schemas-microsoft-com:vml" Requires="v">
                  <p:oleObj spid="_x0000_s32616" name="公式" r:id="rId7" imgW="520474" imgH="279279" progId="Equation.3">
                    <p:embed/>
                  </p:oleObj>
                </mc:Choice>
                <mc:Fallback>
                  <p:oleObj name="公式" r:id="rId7" imgW="520474" imgH="279279"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4" y="1632"/>
                          <a:ext cx="846" cy="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61" name="Rectangle 13"/>
            <p:cNvSpPr>
              <a:spLocks noChangeArrowheads="1"/>
            </p:cNvSpPr>
            <p:nvPr/>
          </p:nvSpPr>
          <p:spPr bwMode="auto">
            <a:xfrm>
              <a:off x="2880" y="1728"/>
              <a:ext cx="248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9900CC"/>
                  </a:solidFill>
                  <a:latin typeface="Calibri" panose="020F0502020204030204" pitchFamily="34" charset="0"/>
                </a:rPr>
                <a:t>给出粒子数的分布密度。</a:t>
              </a:r>
            </a:p>
          </p:txBody>
        </p:sp>
      </p:grpSp>
      <p:graphicFrame>
        <p:nvGraphicFramePr>
          <p:cNvPr id="14" name="Object 14"/>
          <p:cNvGraphicFramePr>
            <a:graphicFrameLocks noChangeAspect="1"/>
          </p:cNvGraphicFramePr>
          <p:nvPr/>
        </p:nvGraphicFramePr>
        <p:xfrm>
          <a:off x="3421063" y="1865314"/>
          <a:ext cx="5156200" cy="681037"/>
        </p:xfrm>
        <a:graphic>
          <a:graphicData uri="http://schemas.openxmlformats.org/presentationml/2006/ole">
            <mc:AlternateContent xmlns:mc="http://schemas.openxmlformats.org/markup-compatibility/2006">
              <mc:Choice xmlns:v="urn:schemas-microsoft-com:vml" Requires="v">
                <p:oleObj spid="_x0000_s32617" name="公式" r:id="rId9" imgW="2108200" imgH="279400" progId="Equation.3">
                  <p:embed/>
                </p:oleObj>
              </mc:Choice>
              <mc:Fallback>
                <p:oleObj name="公式" r:id="rId9" imgW="2108200" imgH="279400"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063" y="1865314"/>
                        <a:ext cx="5156200" cy="681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8"/>
          <p:cNvGraphicFramePr>
            <a:graphicFrameLocks noChangeAspect="1"/>
          </p:cNvGraphicFramePr>
          <p:nvPr/>
        </p:nvGraphicFramePr>
        <p:xfrm>
          <a:off x="3395663" y="4768851"/>
          <a:ext cx="4953000" cy="646113"/>
        </p:xfrm>
        <a:graphic>
          <a:graphicData uri="http://schemas.openxmlformats.org/presentationml/2006/ole">
            <mc:AlternateContent xmlns:mc="http://schemas.openxmlformats.org/markup-compatibility/2006">
              <mc:Choice xmlns:v="urn:schemas-microsoft-com:vml" Requires="v">
                <p:oleObj spid="_x0000_s32618" name="公式" r:id="rId11" imgW="1809684" imgH="209468" progId="Equation.3">
                  <p:embed/>
                </p:oleObj>
              </mc:Choice>
              <mc:Fallback>
                <p:oleObj name="公式" r:id="rId11" imgW="1809684" imgH="209468" progId="Equation.3">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95663" y="4768851"/>
                        <a:ext cx="4953000"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26"/>
          <p:cNvGrpSpPr>
            <a:grpSpLocks/>
          </p:cNvGrpSpPr>
          <p:nvPr/>
        </p:nvGrpSpPr>
        <p:grpSpPr bwMode="auto">
          <a:xfrm>
            <a:off x="2154238" y="3911600"/>
            <a:ext cx="8012112" cy="954088"/>
            <a:chOff x="671" y="1984"/>
            <a:chExt cx="5047" cy="601"/>
          </a:xfrm>
        </p:grpSpPr>
        <p:sp>
          <p:nvSpPr>
            <p:cNvPr id="31757" name="Rectangle 16"/>
            <p:cNvSpPr>
              <a:spLocks noChangeArrowheads="1"/>
            </p:cNvSpPr>
            <p:nvPr/>
          </p:nvSpPr>
          <p:spPr bwMode="auto">
            <a:xfrm>
              <a:off x="671" y="1984"/>
              <a:ext cx="5047"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CC3300"/>
                  </a:solidFill>
                  <a:latin typeface="Calibri" panose="020F0502020204030204" pitchFamily="34" charset="0"/>
                </a:rPr>
                <a:t>在时刻 </a:t>
              </a:r>
              <a:r>
                <a:rPr lang="en-US" altLang="zh-CN" sz="2800" b="1" i="1" dirty="0">
                  <a:latin typeface="Times New Roman" panose="02020603050405020304" pitchFamily="18" charset="0"/>
                </a:rPr>
                <a:t>t</a:t>
              </a:r>
              <a:r>
                <a:rPr lang="zh-CN" altLang="en-US" sz="2800" b="1" dirty="0">
                  <a:solidFill>
                    <a:srgbClr val="CC3300"/>
                  </a:solidFill>
                  <a:latin typeface="Calibri" panose="020F0502020204030204" pitchFamily="34" charset="0"/>
                </a:rPr>
                <a:t>、空间  </a:t>
              </a:r>
              <a:r>
                <a:rPr lang="zh-CN" altLang="en-US" sz="2800" b="1" dirty="0">
                  <a:solidFill>
                    <a:srgbClr val="CC3300"/>
                  </a:solidFill>
                  <a:latin typeface="Times New Roman" panose="02020603050405020304" pitchFamily="18" charset="0"/>
                </a:rPr>
                <a:t> </a:t>
              </a:r>
              <a:r>
                <a:rPr lang="zh-CN" altLang="en-US" sz="2800" b="1" dirty="0">
                  <a:solidFill>
                    <a:srgbClr val="CC3300"/>
                  </a:solidFill>
                  <a:latin typeface="Calibri" panose="020F0502020204030204" pitchFamily="34" charset="0"/>
                </a:rPr>
                <a:t>点处，体积元 </a:t>
              </a:r>
              <a:r>
                <a:rPr lang="en-US" altLang="zh-CN" sz="2800" b="1" dirty="0" err="1">
                  <a:latin typeface="Times New Roman" panose="02020603050405020304" pitchFamily="18" charset="0"/>
                </a:rPr>
                <a:t>d</a:t>
              </a:r>
              <a:r>
                <a:rPr lang="en-US" altLang="zh-CN" sz="2800" b="1" i="1" dirty="0" err="1">
                  <a:latin typeface="Times New Roman" panose="02020603050405020304" pitchFamily="18" charset="0"/>
                </a:rPr>
                <a:t>V</a:t>
              </a:r>
              <a:r>
                <a:rPr lang="en-US" altLang="zh-CN" sz="2800" b="1" dirty="0">
                  <a:latin typeface="Times New Roman" panose="02020603050405020304" pitchFamily="18" charset="0"/>
                </a:rPr>
                <a:t> </a:t>
              </a:r>
              <a:r>
                <a:rPr lang="zh-CN" altLang="en-US" sz="2800" b="1" dirty="0">
                  <a:solidFill>
                    <a:srgbClr val="CC3300"/>
                  </a:solidFill>
                  <a:latin typeface="Calibri" panose="020F0502020204030204" pitchFamily="34" charset="0"/>
                </a:rPr>
                <a:t>中发现微观粒子</a:t>
              </a:r>
            </a:p>
            <a:p>
              <a:pPr eaLnBrk="1" hangingPunct="1"/>
              <a:r>
                <a:rPr lang="zh-CN" altLang="en-US" sz="2800" b="1" dirty="0">
                  <a:solidFill>
                    <a:srgbClr val="CC3300"/>
                  </a:solidFill>
                  <a:latin typeface="Calibri" panose="020F0502020204030204" pitchFamily="34" charset="0"/>
                </a:rPr>
                <a:t>的概率为：</a:t>
              </a:r>
            </a:p>
          </p:txBody>
        </p:sp>
        <p:graphicFrame>
          <p:nvGraphicFramePr>
            <p:cNvPr id="31758" name="Object 17"/>
            <p:cNvGraphicFramePr>
              <a:graphicFrameLocks noChangeAspect="1"/>
            </p:cNvGraphicFramePr>
            <p:nvPr/>
          </p:nvGraphicFramePr>
          <p:xfrm>
            <a:off x="2250" y="1986"/>
            <a:ext cx="171" cy="244"/>
          </p:xfrm>
          <a:graphic>
            <a:graphicData uri="http://schemas.openxmlformats.org/presentationml/2006/ole">
              <mc:AlternateContent xmlns:mc="http://schemas.openxmlformats.org/markup-compatibility/2006">
                <mc:Choice xmlns:v="urn:schemas-microsoft-com:vml" Requires="v">
                  <p:oleObj spid="_x0000_s32619" name="公式" r:id="rId13" imgW="95289" imgH="133347" progId="Equation.3">
                    <p:embed/>
                  </p:oleObj>
                </mc:Choice>
                <mc:Fallback>
                  <p:oleObj name="公式" r:id="rId13" imgW="95289" imgH="133347" progId="Equation.3">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50" y="1986"/>
                          <a:ext cx="171"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 name="Rectangle 27"/>
          <p:cNvSpPr>
            <a:spLocks noChangeArrowheads="1"/>
          </p:cNvSpPr>
          <p:nvPr/>
        </p:nvSpPr>
        <p:spPr bwMode="auto">
          <a:xfrm>
            <a:off x="2176464" y="5454651"/>
            <a:ext cx="7261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9900"/>
                </a:solidFill>
                <a:latin typeface="Calibri" panose="020F0502020204030204" pitchFamily="34" charset="0"/>
              </a:rPr>
              <a:t>对</a:t>
            </a:r>
            <a:r>
              <a:rPr lang="en-US" altLang="zh-CN" sz="2800" b="1" i="1" dirty="0">
                <a:solidFill>
                  <a:srgbClr val="FF0000"/>
                </a:solidFill>
                <a:latin typeface="Times New Roman" panose="02020603050405020304" pitchFamily="18" charset="0"/>
              </a:rPr>
              <a:t>N</a:t>
            </a:r>
            <a:r>
              <a:rPr lang="en-US" altLang="zh-CN" sz="2800" b="1" i="1" dirty="0">
                <a:solidFill>
                  <a:srgbClr val="009900"/>
                </a:solidFill>
                <a:latin typeface="Calibri" panose="020F0502020204030204" pitchFamily="34" charset="0"/>
              </a:rPr>
              <a:t> </a:t>
            </a:r>
            <a:r>
              <a:rPr lang="zh-CN" altLang="en-US" sz="2800" b="1" dirty="0">
                <a:solidFill>
                  <a:srgbClr val="009900"/>
                </a:solidFill>
                <a:latin typeface="Calibri" panose="020F0502020204030204" pitchFamily="34" charset="0"/>
              </a:rPr>
              <a:t>粒子系，在体积元 </a:t>
            </a:r>
            <a:r>
              <a:rPr lang="en-US" altLang="zh-CN" sz="2800" b="1" dirty="0" err="1">
                <a:solidFill>
                  <a:srgbClr val="FF0000"/>
                </a:solidFill>
                <a:latin typeface="Times New Roman" panose="02020603050405020304" pitchFamily="18" charset="0"/>
              </a:rPr>
              <a:t>d</a:t>
            </a:r>
            <a:r>
              <a:rPr lang="en-US" altLang="zh-CN" sz="2800" b="1" i="1" dirty="0" err="1">
                <a:solidFill>
                  <a:srgbClr val="FF0000"/>
                </a:solidFill>
                <a:latin typeface="Times New Roman" panose="02020603050405020304" pitchFamily="18" charset="0"/>
              </a:rPr>
              <a:t>V</a:t>
            </a:r>
            <a:r>
              <a:rPr lang="en-US" altLang="zh-CN" sz="2800" b="1" i="1" dirty="0">
                <a:solidFill>
                  <a:srgbClr val="FF0000"/>
                </a:solidFill>
                <a:latin typeface="Times New Roman" panose="02020603050405020304" pitchFamily="18" charset="0"/>
              </a:rPr>
              <a:t> </a:t>
            </a:r>
            <a:r>
              <a:rPr lang="zh-CN" altLang="en-US" sz="2800" b="1" dirty="0">
                <a:solidFill>
                  <a:srgbClr val="009900"/>
                </a:solidFill>
                <a:latin typeface="Calibri" panose="020F0502020204030204" pitchFamily="34" charset="0"/>
              </a:rPr>
              <a:t>中发现的粒子数为</a:t>
            </a:r>
          </a:p>
        </p:txBody>
      </p:sp>
      <p:graphicFrame>
        <p:nvGraphicFramePr>
          <p:cNvPr id="20" name="Object 28"/>
          <p:cNvGraphicFramePr>
            <a:graphicFrameLocks noChangeAspect="1"/>
          </p:cNvGraphicFramePr>
          <p:nvPr/>
        </p:nvGraphicFramePr>
        <p:xfrm>
          <a:off x="3470275" y="5930901"/>
          <a:ext cx="4165600" cy="646113"/>
        </p:xfrm>
        <a:graphic>
          <a:graphicData uri="http://schemas.openxmlformats.org/presentationml/2006/ole">
            <mc:AlternateContent xmlns:mc="http://schemas.openxmlformats.org/markup-compatibility/2006">
              <mc:Choice xmlns:v="urn:schemas-microsoft-com:vml" Requires="v">
                <p:oleObj spid="_x0000_s32620" name="公式" r:id="rId15" imgW="1524086" imgH="209468" progId="Equation.3">
                  <p:embed/>
                </p:oleObj>
              </mc:Choice>
              <mc:Fallback>
                <p:oleObj name="公式" r:id="rId15" imgW="1524086" imgH="209468" progId="Equation.3">
                  <p:embed/>
                  <p:pic>
                    <p:nvPicPr>
                      <p:cNvPr id="0" name="Object 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70275" y="5930901"/>
                        <a:ext cx="4165600"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Rectangle 29"/>
          <p:cNvSpPr>
            <a:spLocks noChangeArrowheads="1"/>
          </p:cNvSpPr>
          <p:nvPr/>
        </p:nvSpPr>
        <p:spPr bwMode="auto">
          <a:xfrm>
            <a:off x="1795463" y="274639"/>
            <a:ext cx="1179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accent2"/>
                </a:solidFill>
                <a:latin typeface="Calibri" panose="020F0502020204030204" pitchFamily="34" charset="0"/>
              </a:rPr>
              <a:t>说明</a:t>
            </a:r>
            <a:r>
              <a:rPr lang="zh-CN" altLang="en-US" sz="2800" b="1">
                <a:latin typeface="Calibri" panose="020F050202020403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wipe(left)">
                                      <p:cBhvr>
                                        <p:cTn id="7" dur="500"/>
                                        <p:tgtEl>
                                          <p:spTgt spid="21">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wipe(left)">
                                      <p:cBhvr>
                                        <p:cTn id="16" dur="500"/>
                                        <p:tgtEl>
                                          <p:spTgt spid="5">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left)">
                                      <p:cBhvr>
                                        <p:cTn id="36" dur="500"/>
                                        <p:tgtEl>
                                          <p:spTgt spid="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500"/>
                                        <p:tgtEl>
                                          <p:spTgt spid="1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9">
                                            <p:txEl>
                                              <p:pRg st="0" end="0"/>
                                            </p:txEl>
                                          </p:spTgt>
                                        </p:tgtEl>
                                        <p:attrNameLst>
                                          <p:attrName>style.visibility</p:attrName>
                                        </p:attrNameLst>
                                      </p:cBhvr>
                                      <p:to>
                                        <p:strVal val="visible"/>
                                      </p:to>
                                    </p:set>
                                    <p:animEffect transition="in" filter="wipe(left)">
                                      <p:cBhvr>
                                        <p:cTn id="46" dur="500"/>
                                        <p:tgtEl>
                                          <p:spTgt spid="19">
                                            <p:txEl>
                                              <p:pRg st="0" end="0"/>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P spid="19" grpId="0" build="p" autoUpdateAnimBg="0"/>
      <p:bldP spid="21" grpId="0" build="p" autoUpdateAnimBg="0"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052"/>
          <p:cNvSpPr txBox="1">
            <a:spLocks noChangeArrowheads="1"/>
          </p:cNvSpPr>
          <p:nvPr/>
        </p:nvSpPr>
        <p:spPr bwMode="auto">
          <a:xfrm>
            <a:off x="1524001" y="1143001"/>
            <a:ext cx="6215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800" b="1">
                <a:latin typeface="Times New Roman" panose="02020603050405020304" pitchFamily="18" charset="0"/>
              </a:rPr>
              <a:t>让入射电子几乎一个一个地通过单缝</a:t>
            </a:r>
          </a:p>
        </p:txBody>
      </p:sp>
      <p:sp>
        <p:nvSpPr>
          <p:cNvPr id="3" name="Rectangle 2069"/>
          <p:cNvSpPr>
            <a:spLocks noChangeArrowheads="1"/>
          </p:cNvSpPr>
          <p:nvPr/>
        </p:nvSpPr>
        <p:spPr bwMode="auto">
          <a:xfrm>
            <a:off x="1809751" y="3500438"/>
            <a:ext cx="5516563"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b="1">
                <a:solidFill>
                  <a:srgbClr val="009900"/>
                </a:solidFill>
                <a:latin typeface="Times New Roman" panose="02020603050405020304" pitchFamily="18" charset="0"/>
              </a:rPr>
              <a:t>随着电子数增大，逐渐形成衍射图样</a:t>
            </a:r>
            <a:r>
              <a:rPr lang="en-US" altLang="zh-CN" sz="2800" b="1">
                <a:solidFill>
                  <a:srgbClr val="009900"/>
                </a:solidFill>
                <a:latin typeface="Times New Roman" panose="02020603050405020304" pitchFamily="18" charset="0"/>
                <a:sym typeface="Monotype Sorts" pitchFamily="2" charset="2"/>
              </a:rPr>
              <a:t>——</a:t>
            </a:r>
            <a:r>
              <a:rPr lang="zh-CN" altLang="en-US" sz="2800" b="1">
                <a:solidFill>
                  <a:srgbClr val="009900"/>
                </a:solidFill>
                <a:latin typeface="Times New Roman" panose="02020603050405020304" pitchFamily="18" charset="0"/>
              </a:rPr>
              <a:t>衍射图样来源于“单个电子”所具有的波动性</a:t>
            </a:r>
            <a:r>
              <a:rPr lang="en-US" altLang="zh-CN" sz="2800" b="1">
                <a:solidFill>
                  <a:srgbClr val="009900"/>
                </a:solidFill>
                <a:latin typeface="Times New Roman" panose="02020603050405020304" pitchFamily="18" charset="0"/>
              </a:rPr>
              <a:t>——</a:t>
            </a:r>
            <a:r>
              <a:rPr lang="zh-CN" altLang="en-US" sz="2800" b="1">
                <a:solidFill>
                  <a:srgbClr val="009900"/>
                </a:solidFill>
                <a:latin typeface="Times New Roman" panose="02020603050405020304" pitchFamily="18" charset="0"/>
              </a:rPr>
              <a:t>统计规律。</a:t>
            </a:r>
          </a:p>
        </p:txBody>
      </p:sp>
      <p:sp>
        <p:nvSpPr>
          <p:cNvPr id="4" name="Rectangle 2071"/>
          <p:cNvSpPr>
            <a:spLocks noChangeArrowheads="1"/>
          </p:cNvSpPr>
          <p:nvPr/>
        </p:nvSpPr>
        <p:spPr bwMode="auto">
          <a:xfrm>
            <a:off x="1809751" y="1714500"/>
            <a:ext cx="5624513"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800" b="1">
                <a:latin typeface="Times New Roman" panose="02020603050405020304" pitchFamily="18" charset="0"/>
              </a:rPr>
              <a:t>底片上出现一个一个的点子，开始时点子无规则分布 </a:t>
            </a:r>
            <a:r>
              <a:rPr lang="en-US" altLang="zh-CN" sz="2800" b="1">
                <a:latin typeface="Times New Roman" panose="02020603050405020304" pitchFamily="18" charset="0"/>
                <a:sym typeface="Monotype Sorts" pitchFamily="2" charset="2"/>
              </a:rPr>
              <a:t>——</a:t>
            </a:r>
            <a:r>
              <a:rPr lang="zh-CN" altLang="en-US" sz="2800" b="1">
                <a:latin typeface="Times New Roman" panose="02020603050405020304" pitchFamily="18" charset="0"/>
                <a:sym typeface="Monotype Sorts" pitchFamily="2" charset="2"/>
              </a:rPr>
              <a:t>说明</a:t>
            </a:r>
            <a:r>
              <a:rPr lang="zh-CN" altLang="en-US" sz="2800" b="1">
                <a:latin typeface="Times New Roman" panose="02020603050405020304" pitchFamily="18" charset="0"/>
              </a:rPr>
              <a:t>电子具有“粒子性”，但不满足经典的决定论。</a:t>
            </a:r>
          </a:p>
        </p:txBody>
      </p:sp>
      <p:sp>
        <p:nvSpPr>
          <p:cNvPr id="5" name="Text Box 2077"/>
          <p:cNvSpPr txBox="1">
            <a:spLocks noChangeArrowheads="1"/>
          </p:cNvSpPr>
          <p:nvPr/>
        </p:nvSpPr>
        <p:spPr bwMode="auto">
          <a:xfrm>
            <a:off x="1809750" y="5286375"/>
            <a:ext cx="51879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0000FF"/>
                </a:solidFill>
                <a:latin typeface="Times New Roman" panose="02020603050405020304" pitchFamily="18" charset="0"/>
              </a:rPr>
              <a:t>一个电子重复许多次相同实验表现出的统计结果。</a:t>
            </a:r>
          </a:p>
        </p:txBody>
      </p:sp>
      <p:sp>
        <p:nvSpPr>
          <p:cNvPr id="6" name="Text Box 2085"/>
          <p:cNvSpPr txBox="1">
            <a:spLocks noChangeArrowheads="1"/>
          </p:cNvSpPr>
          <p:nvPr/>
        </p:nvSpPr>
        <p:spPr bwMode="auto">
          <a:xfrm>
            <a:off x="1784350" y="263525"/>
            <a:ext cx="495458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63575" indent="-6635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800" b="1" dirty="0">
                <a:solidFill>
                  <a:srgbClr val="FF0000"/>
                </a:solidFill>
                <a:latin typeface="Times New Roman" panose="02020603050405020304" pitchFamily="18" charset="0"/>
              </a:rPr>
              <a:t>[</a:t>
            </a:r>
            <a:r>
              <a:rPr lang="zh-CN" altLang="en-US" sz="2800" b="1" dirty="0">
                <a:solidFill>
                  <a:srgbClr val="FF0000"/>
                </a:solidFill>
                <a:latin typeface="Calibri" panose="020F0502020204030204" pitchFamily="34" charset="0"/>
              </a:rPr>
              <a:t>例</a:t>
            </a:r>
            <a:r>
              <a:rPr lang="en-US" altLang="zh-CN" sz="2800" b="1" dirty="0">
                <a:solidFill>
                  <a:srgbClr val="FF0000"/>
                </a:solidFill>
                <a:latin typeface="Times New Roman" panose="02020603050405020304" pitchFamily="18" charset="0"/>
              </a:rPr>
              <a:t>]  </a:t>
            </a:r>
            <a:r>
              <a:rPr lang="zh-CN" altLang="en-US" sz="2800" b="1" dirty="0">
                <a:solidFill>
                  <a:srgbClr val="0070C0"/>
                </a:solidFill>
                <a:latin typeface="Calibri" panose="020F0502020204030204" pitchFamily="34" charset="0"/>
              </a:rPr>
              <a:t>用几率波说明</a:t>
            </a:r>
            <a:r>
              <a:rPr lang="zh-CN" altLang="en-US" sz="2800" b="1" dirty="0">
                <a:solidFill>
                  <a:srgbClr val="0070C0"/>
                </a:solidFill>
                <a:latin typeface="Times New Roman" panose="02020603050405020304" pitchFamily="18" charset="0"/>
              </a:rPr>
              <a:t>弱电子流单</a:t>
            </a:r>
            <a:r>
              <a:rPr lang="zh-CN" altLang="en-US" sz="2800" b="1" dirty="0">
                <a:solidFill>
                  <a:srgbClr val="0070C0"/>
                </a:solidFill>
                <a:latin typeface="Calibri" panose="020F0502020204030204" pitchFamily="34" charset="0"/>
              </a:rPr>
              <a:t>缝衍射</a:t>
            </a:r>
          </a:p>
        </p:txBody>
      </p:sp>
      <p:pic>
        <p:nvPicPr>
          <p:cNvPr id="7" name="Picture 2086" descr="电子双缝1"/>
          <p:cNvPicPr>
            <a:picLocks noChangeAspect="1" noChangeArrowheads="1"/>
          </p:cNvPicPr>
          <p:nvPr/>
        </p:nvPicPr>
        <p:blipFill>
          <a:blip r:embed="rId3">
            <a:extLst>
              <a:ext uri="{28A0092B-C50C-407E-A947-70E740481C1C}">
                <a14:useLocalDpi xmlns:a14="http://schemas.microsoft.com/office/drawing/2010/main" val="0"/>
              </a:ext>
            </a:extLst>
          </a:blip>
          <a:srcRect l="3497" r="56056"/>
          <a:stretch>
            <a:fillRect/>
          </a:stretch>
        </p:blipFill>
        <p:spPr bwMode="auto">
          <a:xfrm>
            <a:off x="7926389" y="309563"/>
            <a:ext cx="2378075"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087" descr="电子双缝1"/>
          <p:cNvPicPr>
            <a:picLocks noChangeAspect="1" noChangeArrowheads="1"/>
          </p:cNvPicPr>
          <p:nvPr/>
        </p:nvPicPr>
        <p:blipFill>
          <a:blip r:embed="rId3">
            <a:extLst>
              <a:ext uri="{28A0092B-C50C-407E-A947-70E740481C1C}">
                <a14:useLocalDpi xmlns:a14="http://schemas.microsoft.com/office/drawing/2010/main" val="0"/>
              </a:ext>
            </a:extLst>
          </a:blip>
          <a:srcRect l="62125" t="14035" r="5142" b="16118"/>
          <a:stretch>
            <a:fillRect/>
          </a:stretch>
        </p:blipFill>
        <p:spPr bwMode="auto">
          <a:xfrm>
            <a:off x="7894638" y="2506664"/>
            <a:ext cx="2451100" cy="12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Object 2088"/>
          <p:cNvGraphicFramePr>
            <a:graphicFrameLocks noChangeAspect="1"/>
          </p:cNvGraphicFramePr>
          <p:nvPr/>
        </p:nvGraphicFramePr>
        <p:xfrm>
          <a:off x="7874000" y="4448176"/>
          <a:ext cx="2482850" cy="1235075"/>
        </p:xfrm>
        <a:graphic>
          <a:graphicData uri="http://schemas.openxmlformats.org/presentationml/2006/ole">
            <mc:AlternateContent xmlns:mc="http://schemas.openxmlformats.org/markup-compatibility/2006">
              <mc:Choice xmlns:v="urn:schemas-microsoft-com:vml" Requires="v">
                <p:oleObj spid="_x0000_s32903" name="Photo Editor 照片" r:id="rId4" imgW="4505954" imgH="2295238" progId="MSPhotoEd.3">
                  <p:embed/>
                </p:oleObj>
              </mc:Choice>
              <mc:Fallback>
                <p:oleObj name="Photo Editor 照片" r:id="rId4" imgW="4505954" imgH="2295238" progId="MSPhotoEd.3">
                  <p:embed/>
                  <p:pic>
                    <p:nvPicPr>
                      <p:cNvPr id="0" name="Object 208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4000" y="4448176"/>
                        <a:ext cx="2482850" cy="1235075"/>
                      </a:xfrm>
                      <a:prstGeom prst="rect">
                        <a:avLst/>
                      </a:prstGeom>
                      <a:noFill/>
                      <a:ln>
                        <a:noFill/>
                      </a:ln>
                      <a:effectLst/>
                      <a:extLst>
                        <a:ext uri="{909E8E84-426E-40DD-AFC4-6F175D3DCCD1}">
                          <a14:hiddenFill xmlns:a14="http://schemas.microsoft.com/office/drawing/2010/main">
                            <a:solidFill>
                              <a:srgbClr val="80808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ectangle 2089"/>
          <p:cNvSpPr>
            <a:spLocks noChangeArrowheads="1"/>
          </p:cNvSpPr>
          <p:nvPr/>
        </p:nvSpPr>
        <p:spPr bwMode="auto">
          <a:xfrm>
            <a:off x="8191501" y="3783014"/>
            <a:ext cx="1979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Times New Roman" panose="02020603050405020304" pitchFamily="18" charset="0"/>
              </a:rPr>
              <a:t>数百个电子</a:t>
            </a:r>
          </a:p>
        </p:txBody>
      </p:sp>
      <p:sp>
        <p:nvSpPr>
          <p:cNvPr id="11" name="Rectangle 2090"/>
          <p:cNvSpPr>
            <a:spLocks noChangeArrowheads="1"/>
          </p:cNvSpPr>
          <p:nvPr/>
        </p:nvSpPr>
        <p:spPr bwMode="auto">
          <a:xfrm>
            <a:off x="8116889" y="1866901"/>
            <a:ext cx="23383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Times New Roman" panose="02020603050405020304" pitchFamily="18" charset="0"/>
              </a:rPr>
              <a:t>少数几个电子</a:t>
            </a:r>
          </a:p>
        </p:txBody>
      </p:sp>
      <p:sp>
        <p:nvSpPr>
          <p:cNvPr id="12" name="Rectangle 2091"/>
          <p:cNvSpPr>
            <a:spLocks noChangeArrowheads="1"/>
          </p:cNvSpPr>
          <p:nvPr/>
        </p:nvSpPr>
        <p:spPr bwMode="auto">
          <a:xfrm>
            <a:off x="8104188" y="5845176"/>
            <a:ext cx="19796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Times New Roman" panose="02020603050405020304" pitchFamily="18" charset="0"/>
              </a:rPr>
              <a:t>数万个电子</a:t>
            </a:r>
          </a:p>
        </p:txBody>
      </p:sp>
      <p:sp>
        <p:nvSpPr>
          <p:cNvPr id="13" name="Rectangle 2092"/>
          <p:cNvSpPr>
            <a:spLocks noChangeArrowheads="1"/>
          </p:cNvSpPr>
          <p:nvPr/>
        </p:nvSpPr>
        <p:spPr bwMode="auto">
          <a:xfrm>
            <a:off x="1524001" y="6334126"/>
            <a:ext cx="5972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Times New Roman" panose="02020603050405020304" pitchFamily="18" charset="0"/>
              </a:rPr>
              <a:t>德布洛意波（物质波）也称为</a:t>
            </a:r>
            <a:r>
              <a:rPr lang="zh-CN" altLang="en-US" sz="2800" b="1">
                <a:solidFill>
                  <a:schemeClr val="accent2"/>
                </a:solidFill>
                <a:latin typeface="Times New Roman" panose="02020603050405020304" pitchFamily="18" charset="0"/>
              </a:rPr>
              <a:t>概率波</a:t>
            </a:r>
            <a:r>
              <a:rPr lang="zh-CN" altLang="en-US" sz="2800" b="1">
                <a:latin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wipe(left)">
                                      <p:cBhvr>
                                        <p:cTn id="27" dur="500"/>
                                        <p:tgtEl>
                                          <p:spTgt spid="11">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wipe(left)">
                                      <p:cBhvr>
                                        <p:cTn id="42" dur="500"/>
                                        <p:tgtEl>
                                          <p:spTgt spid="10">
                                            <p:txEl>
                                              <p:pRg st="0" end="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
                                            <p:txEl>
                                              <p:pRg st="0" end="0"/>
                                            </p:txEl>
                                          </p:spTgt>
                                        </p:tgtEl>
                                        <p:attrNameLst>
                                          <p:attrName>style.visibility</p:attrName>
                                        </p:attrNameLst>
                                      </p:cBhvr>
                                      <p:to>
                                        <p:strVal val="visible"/>
                                      </p:to>
                                    </p:set>
                                    <p:animEffect transition="in" filter="wipe(left)">
                                      <p:cBhvr>
                                        <p:cTn id="52" dur="500"/>
                                        <p:tgtEl>
                                          <p:spTgt spid="12">
                                            <p:txEl>
                                              <p:pRg st="0" end="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left)">
                                      <p:cBhvr>
                                        <p:cTn id="57" dur="500"/>
                                        <p:tgtEl>
                                          <p:spTgt spid="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left)">
                                      <p:cBhvr>
                                        <p:cTn id="6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autoUpdateAnimBg="0"/>
      <p:bldP spid="5" grpId="0" autoUpdateAnimBg="0"/>
      <p:bldP spid="6" grpId="0" autoUpdateAnimBg="0"/>
      <p:bldP spid="10" grpId="0" build="p" autoUpdateAnimBg="0"/>
      <p:bldP spid="11" grpId="0" build="p" autoUpdateAnimBg="0"/>
      <p:bldP spid="12" grpId="0" build="p" autoUpdateAnimBg="0"/>
      <p:bldP spid="13"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978026" y="442914"/>
            <a:ext cx="6964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FF0000"/>
                </a:solidFill>
                <a:latin typeface="Calibri" panose="020F0502020204030204" pitchFamily="34" charset="0"/>
              </a:rPr>
              <a:t> </a:t>
            </a:r>
            <a:r>
              <a:rPr lang="en-US" altLang="zh-CN" sz="2800" b="1">
                <a:solidFill>
                  <a:srgbClr val="FF0000"/>
                </a:solidFill>
                <a:latin typeface="Times New Roman" panose="02020603050405020304" pitchFamily="18" charset="0"/>
              </a:rPr>
              <a:t>2. </a:t>
            </a:r>
            <a:r>
              <a:rPr lang="zh-CN" altLang="en-US" sz="2800" b="1">
                <a:solidFill>
                  <a:srgbClr val="FF0000"/>
                </a:solidFill>
                <a:latin typeface="Times New Roman" panose="02020603050405020304" pitchFamily="18" charset="0"/>
              </a:rPr>
              <a:t>如何</a:t>
            </a:r>
            <a:r>
              <a:rPr lang="zh-CN" altLang="en-US" sz="2800" b="1">
                <a:solidFill>
                  <a:srgbClr val="FF0000"/>
                </a:solidFill>
                <a:latin typeface="Calibri" panose="020F0502020204030204" pitchFamily="34" charset="0"/>
              </a:rPr>
              <a:t>理解微观粒子的波粒二象性</a:t>
            </a:r>
          </a:p>
        </p:txBody>
      </p:sp>
      <p:sp>
        <p:nvSpPr>
          <p:cNvPr id="3" name="Text Box 3"/>
          <p:cNvSpPr txBox="1">
            <a:spLocks noChangeArrowheads="1"/>
          </p:cNvSpPr>
          <p:nvPr/>
        </p:nvSpPr>
        <p:spPr bwMode="auto">
          <a:xfrm>
            <a:off x="2314575" y="1074739"/>
            <a:ext cx="2159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70C0"/>
                </a:solidFill>
                <a:latin typeface="Times New Roman" panose="02020603050405020304" pitchFamily="18" charset="0"/>
              </a:rPr>
              <a:t>（</a:t>
            </a:r>
            <a:r>
              <a:rPr lang="en-US" altLang="zh-CN" sz="2800" b="1" dirty="0">
                <a:solidFill>
                  <a:srgbClr val="0070C0"/>
                </a:solidFill>
                <a:latin typeface="Times New Roman" panose="02020603050405020304" pitchFamily="18" charset="0"/>
              </a:rPr>
              <a:t>1</a:t>
            </a:r>
            <a:r>
              <a:rPr lang="zh-CN" altLang="en-US" sz="2800" b="1" dirty="0">
                <a:solidFill>
                  <a:srgbClr val="0070C0"/>
                </a:solidFill>
                <a:latin typeface="Times New Roman" panose="02020603050405020304" pitchFamily="18" charset="0"/>
              </a:rPr>
              <a:t>）</a:t>
            </a:r>
            <a:r>
              <a:rPr lang="zh-CN" altLang="en-US" sz="2800" b="1" dirty="0">
                <a:solidFill>
                  <a:srgbClr val="0070C0"/>
                </a:solidFill>
                <a:latin typeface="Calibri" panose="020F0502020204030204" pitchFamily="34" charset="0"/>
              </a:rPr>
              <a:t>粒子性</a:t>
            </a:r>
          </a:p>
        </p:txBody>
      </p:sp>
      <p:sp>
        <p:nvSpPr>
          <p:cNvPr id="4" name="Text Box 4"/>
          <p:cNvSpPr txBox="1">
            <a:spLocks noChangeArrowheads="1"/>
          </p:cNvSpPr>
          <p:nvPr/>
        </p:nvSpPr>
        <p:spPr bwMode="auto">
          <a:xfrm>
            <a:off x="3103563" y="1558925"/>
            <a:ext cx="72072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800" b="1" dirty="0">
                <a:solidFill>
                  <a:srgbClr val="7030A0"/>
                </a:solidFill>
                <a:latin typeface="Calibri" panose="020F0502020204030204" pitchFamily="34" charset="0"/>
              </a:rPr>
              <a:t>指它与物质相互作用的 </a:t>
            </a:r>
            <a:r>
              <a:rPr lang="zh-CN" altLang="en-US" sz="2800" b="1" dirty="0">
                <a:solidFill>
                  <a:srgbClr val="7030A0"/>
                </a:solidFill>
                <a:latin typeface="Times New Roman" panose="02020603050405020304" pitchFamily="18" charset="0"/>
              </a:rPr>
              <a:t>“</a:t>
            </a:r>
            <a:r>
              <a:rPr lang="zh-CN" altLang="en-US" sz="2800" b="1" dirty="0">
                <a:solidFill>
                  <a:srgbClr val="7030A0"/>
                </a:solidFill>
                <a:latin typeface="Calibri" panose="020F0502020204030204" pitchFamily="34" charset="0"/>
              </a:rPr>
              <a:t>整体性</a:t>
            </a:r>
            <a:r>
              <a:rPr lang="zh-CN" altLang="en-US" sz="2800" b="1" dirty="0">
                <a:solidFill>
                  <a:srgbClr val="7030A0"/>
                </a:solidFill>
                <a:latin typeface="Times New Roman" panose="02020603050405020304" pitchFamily="18" charset="0"/>
              </a:rPr>
              <a:t>”</a:t>
            </a:r>
            <a:r>
              <a:rPr lang="zh-CN" altLang="en-US" sz="2800" b="1" dirty="0">
                <a:solidFill>
                  <a:srgbClr val="7030A0"/>
                </a:solidFill>
                <a:latin typeface="Calibri" panose="020F0502020204030204" pitchFamily="34" charset="0"/>
              </a:rPr>
              <a:t>。但不是经典的粒子，因为微观粒子没有确定的轨道。</a:t>
            </a:r>
          </a:p>
        </p:txBody>
      </p:sp>
      <p:sp>
        <p:nvSpPr>
          <p:cNvPr id="5" name="Text Box 7"/>
          <p:cNvSpPr txBox="1">
            <a:spLocks noChangeArrowheads="1"/>
          </p:cNvSpPr>
          <p:nvPr/>
        </p:nvSpPr>
        <p:spPr bwMode="auto">
          <a:xfrm>
            <a:off x="2503488" y="2576514"/>
            <a:ext cx="3048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2800" b="1">
                <a:solidFill>
                  <a:srgbClr val="C00000"/>
                </a:solidFill>
                <a:latin typeface="Times New Roman" panose="02020603050405020304" pitchFamily="18" charset="0"/>
              </a:rPr>
              <a:t>(2)</a:t>
            </a:r>
            <a:r>
              <a:rPr lang="en-US" altLang="zh-CN" sz="2800" b="1">
                <a:solidFill>
                  <a:srgbClr val="C00000"/>
                </a:solidFill>
                <a:latin typeface="Calibri" panose="020F0502020204030204" pitchFamily="34" charset="0"/>
              </a:rPr>
              <a:t> </a:t>
            </a:r>
            <a:r>
              <a:rPr lang="zh-CN" altLang="en-US" sz="2800" b="1">
                <a:solidFill>
                  <a:srgbClr val="C00000"/>
                </a:solidFill>
                <a:latin typeface="Calibri" panose="020F0502020204030204" pitchFamily="34" charset="0"/>
              </a:rPr>
              <a:t>波动性</a:t>
            </a:r>
          </a:p>
        </p:txBody>
      </p:sp>
      <p:sp>
        <p:nvSpPr>
          <p:cNvPr id="6" name="Text Box 8"/>
          <p:cNvSpPr txBox="1">
            <a:spLocks noChangeArrowheads="1"/>
          </p:cNvSpPr>
          <p:nvPr/>
        </p:nvSpPr>
        <p:spPr bwMode="auto">
          <a:xfrm>
            <a:off x="2900363" y="3132138"/>
            <a:ext cx="6883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2800" b="1" dirty="0">
                <a:latin typeface="Times New Roman" panose="02020603050405020304" pitchFamily="18" charset="0"/>
              </a:rPr>
              <a:t>“</a:t>
            </a:r>
            <a:r>
              <a:rPr lang="zh-CN" altLang="en-US" sz="2800" b="1" dirty="0">
                <a:latin typeface="Calibri" panose="020F0502020204030204" pitchFamily="34" charset="0"/>
              </a:rPr>
              <a:t>弥散性</a:t>
            </a:r>
            <a:r>
              <a:rPr lang="zh-CN" altLang="en-US" sz="2800" b="1" dirty="0">
                <a:latin typeface="Times New Roman" panose="02020603050405020304" pitchFamily="18" charset="0"/>
              </a:rPr>
              <a:t>”</a:t>
            </a:r>
            <a:r>
              <a:rPr lang="zh-CN" altLang="en-US" sz="2800" b="1" dirty="0">
                <a:latin typeface="Calibri" panose="020F0502020204030204" pitchFamily="34" charset="0"/>
              </a:rPr>
              <a:t>、</a:t>
            </a:r>
            <a:r>
              <a:rPr lang="zh-CN" altLang="en-US" sz="2800" b="1" dirty="0">
                <a:latin typeface="Times New Roman" panose="02020603050405020304" pitchFamily="18" charset="0"/>
              </a:rPr>
              <a:t>“</a:t>
            </a:r>
            <a:r>
              <a:rPr lang="zh-CN" altLang="en-US" sz="2800" b="1" dirty="0">
                <a:latin typeface="Calibri" panose="020F0502020204030204" pitchFamily="34" charset="0"/>
              </a:rPr>
              <a:t>可叠加性</a:t>
            </a:r>
            <a:r>
              <a:rPr lang="zh-CN" altLang="en-US" sz="2800" b="1" dirty="0">
                <a:latin typeface="Times New Roman" panose="02020603050405020304" pitchFamily="18" charset="0"/>
              </a:rPr>
              <a:t>”</a:t>
            </a:r>
            <a:r>
              <a:rPr lang="zh-CN" altLang="en-US" sz="2800" b="1" dirty="0">
                <a:latin typeface="Calibri" panose="020F0502020204030204" pitchFamily="34" charset="0"/>
              </a:rPr>
              <a:t>、</a:t>
            </a:r>
            <a:r>
              <a:rPr lang="zh-CN" altLang="en-US" sz="2800" b="1" dirty="0">
                <a:latin typeface="Times New Roman" panose="02020603050405020304" pitchFamily="18" charset="0"/>
              </a:rPr>
              <a:t>“</a:t>
            </a:r>
            <a:r>
              <a:rPr lang="zh-CN" altLang="en-US" sz="2800" b="1" dirty="0">
                <a:latin typeface="Calibri" panose="020F0502020204030204" pitchFamily="34" charset="0"/>
              </a:rPr>
              <a:t>干涉</a:t>
            </a:r>
            <a:r>
              <a:rPr lang="zh-CN" altLang="en-US" sz="2800" b="1" dirty="0">
                <a:latin typeface="Times New Roman" panose="02020603050405020304" pitchFamily="18" charset="0"/>
              </a:rPr>
              <a:t>”</a:t>
            </a:r>
            <a:r>
              <a:rPr lang="zh-CN" altLang="en-US" sz="2800" b="1" dirty="0">
                <a:latin typeface="Calibri" panose="020F0502020204030204" pitchFamily="34" charset="0"/>
              </a:rPr>
              <a:t>、</a:t>
            </a:r>
            <a:r>
              <a:rPr lang="zh-CN" altLang="en-US" sz="2800" b="1" dirty="0">
                <a:latin typeface="Times New Roman" panose="02020603050405020304" pitchFamily="18" charset="0"/>
              </a:rPr>
              <a:t>“</a:t>
            </a:r>
            <a:r>
              <a:rPr lang="zh-CN" altLang="en-US" sz="2800" b="1" dirty="0">
                <a:latin typeface="Calibri" panose="020F0502020204030204" pitchFamily="34" charset="0"/>
              </a:rPr>
              <a:t>衍射</a:t>
            </a:r>
            <a:r>
              <a:rPr lang="zh-CN" altLang="en-US" sz="2800" b="1" dirty="0">
                <a:latin typeface="Times New Roman" panose="02020603050405020304" pitchFamily="18" charset="0"/>
              </a:rPr>
              <a:t>”</a:t>
            </a:r>
            <a:r>
              <a:rPr lang="zh-CN" altLang="en-US" sz="2800" b="1" dirty="0">
                <a:latin typeface="Calibri" panose="020F0502020204030204" pitchFamily="34" charset="0"/>
              </a:rPr>
              <a:t>。不   是经典的波，并不对应某真实物理量的波动。</a:t>
            </a:r>
          </a:p>
        </p:txBody>
      </p:sp>
      <p:sp>
        <p:nvSpPr>
          <p:cNvPr id="7" name="Text Box 10"/>
          <p:cNvSpPr txBox="1">
            <a:spLocks noChangeArrowheads="1"/>
          </p:cNvSpPr>
          <p:nvPr/>
        </p:nvSpPr>
        <p:spPr bwMode="auto">
          <a:xfrm>
            <a:off x="2524125" y="4572000"/>
            <a:ext cx="764698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7850" indent="-5778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2800" b="1" dirty="0">
                <a:solidFill>
                  <a:srgbClr val="0000FF"/>
                </a:solidFill>
                <a:latin typeface="Times New Roman" panose="02020603050405020304" pitchFamily="18" charset="0"/>
              </a:rPr>
              <a:t>(3)  </a:t>
            </a:r>
            <a:r>
              <a:rPr lang="zh-CN" altLang="en-US" sz="2800" b="1" dirty="0">
                <a:solidFill>
                  <a:srgbClr val="0000FF"/>
                </a:solidFill>
                <a:latin typeface="Calibri" panose="020F0502020204030204" pitchFamily="34" charset="0"/>
              </a:rPr>
              <a:t>在一些情况下，实物粒子突出显示出其粒子特性；而在另一些情况下，则突出显示出波动特性</a:t>
            </a:r>
            <a:r>
              <a:rPr lang="en-US" altLang="zh-CN" sz="2800" b="1" dirty="0">
                <a:solidFill>
                  <a:srgbClr val="0000FF"/>
                </a:solidFill>
                <a:latin typeface="Times New Roman" panose="02020603050405020304" pitchFamily="18" charset="0"/>
              </a:rPr>
              <a:t>—</a:t>
            </a:r>
            <a:r>
              <a:rPr lang="zh-CN" altLang="en-US" sz="2800" b="1" dirty="0">
                <a:solidFill>
                  <a:srgbClr val="0000FF"/>
                </a:solidFill>
                <a:latin typeface="Calibri" panose="020F0502020204030204" pitchFamily="34" charset="0"/>
              </a:rPr>
              <a:t>即波粒二象性。</a:t>
            </a:r>
          </a:p>
        </p:txBody>
      </p:sp>
      <p:sp>
        <p:nvSpPr>
          <p:cNvPr id="8" name="Text Box 11"/>
          <p:cNvSpPr txBox="1">
            <a:spLocks noChangeArrowheads="1"/>
          </p:cNvSpPr>
          <p:nvPr/>
        </p:nvSpPr>
        <p:spPr bwMode="auto">
          <a:xfrm>
            <a:off x="2301876" y="6024564"/>
            <a:ext cx="8366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2800" b="1" dirty="0">
                <a:solidFill>
                  <a:srgbClr val="009900"/>
                </a:solidFill>
                <a:latin typeface="Times New Roman" panose="02020603050405020304" pitchFamily="18" charset="0"/>
              </a:rPr>
              <a:t>“</a:t>
            </a:r>
            <a:r>
              <a:rPr lang="zh-CN" altLang="en-US" sz="2800" b="1" dirty="0">
                <a:solidFill>
                  <a:srgbClr val="009900"/>
                </a:solidFill>
                <a:latin typeface="Calibri" panose="020F0502020204030204" pitchFamily="34" charset="0"/>
              </a:rPr>
              <a:t>波动性</a:t>
            </a:r>
            <a:r>
              <a:rPr lang="zh-CN" altLang="en-US" sz="2800" b="1" dirty="0">
                <a:solidFill>
                  <a:srgbClr val="009900"/>
                </a:solidFill>
                <a:latin typeface="Times New Roman" panose="02020603050405020304" pitchFamily="18" charset="0"/>
              </a:rPr>
              <a:t>”</a:t>
            </a:r>
            <a:r>
              <a:rPr lang="zh-CN" altLang="en-US" sz="2800" b="1" dirty="0">
                <a:solidFill>
                  <a:srgbClr val="009900"/>
                </a:solidFill>
                <a:latin typeface="Calibri" panose="020F0502020204030204" pitchFamily="34" charset="0"/>
              </a:rPr>
              <a:t>与</a:t>
            </a:r>
            <a:r>
              <a:rPr lang="zh-CN" altLang="en-US" sz="2800" b="1" dirty="0">
                <a:solidFill>
                  <a:srgbClr val="009900"/>
                </a:solidFill>
                <a:latin typeface="Times New Roman" panose="02020603050405020304" pitchFamily="18" charset="0"/>
              </a:rPr>
              <a:t>“</a:t>
            </a:r>
            <a:r>
              <a:rPr lang="zh-CN" altLang="en-US" sz="2800" b="1" dirty="0">
                <a:solidFill>
                  <a:srgbClr val="009900"/>
                </a:solidFill>
                <a:latin typeface="Calibri" panose="020F0502020204030204" pitchFamily="34" charset="0"/>
              </a:rPr>
              <a:t>粒子性</a:t>
            </a:r>
            <a:r>
              <a:rPr lang="zh-CN" altLang="en-US" sz="2800" b="1" dirty="0">
                <a:solidFill>
                  <a:srgbClr val="009900"/>
                </a:solidFill>
                <a:latin typeface="Times New Roman" panose="02020603050405020304" pitchFamily="18" charset="0"/>
              </a:rPr>
              <a:t>”</a:t>
            </a:r>
            <a:r>
              <a:rPr lang="zh-CN" altLang="en-US" sz="2800" b="1" dirty="0">
                <a:solidFill>
                  <a:srgbClr val="009900"/>
                </a:solidFill>
                <a:latin typeface="Calibri" panose="020F0502020204030204" pitchFamily="34" charset="0"/>
              </a:rPr>
              <a:t>的联系</a:t>
            </a:r>
            <a:r>
              <a:rPr lang="en-US" altLang="zh-CN" sz="2800" b="1" dirty="0">
                <a:solidFill>
                  <a:srgbClr val="009900"/>
                </a:solidFill>
                <a:latin typeface="Times New Roman" panose="02020603050405020304" pitchFamily="18" charset="0"/>
              </a:rPr>
              <a:t>——</a:t>
            </a:r>
            <a:r>
              <a:rPr lang="zh-CN" altLang="en-US" sz="2800" b="1" dirty="0">
                <a:solidFill>
                  <a:srgbClr val="009900"/>
                </a:solidFill>
                <a:latin typeface="Calibri" panose="020F0502020204030204" pitchFamily="34" charset="0"/>
              </a:rPr>
              <a:t>玻恩统计解释。</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heel(1)">
                                      <p:cBhvr>
                                        <p:cTn id="23" dur="2000"/>
                                        <p:tgtEl>
                                          <p:spTgt spid="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fltVal val="0"/>
                                          </p:val>
                                        </p:tav>
                                        <p:tav tm="100000">
                                          <p:val>
                                            <p:strVal val="#ppt_w"/>
                                          </p:val>
                                        </p:tav>
                                      </p:tavLst>
                                    </p:anim>
                                    <p:anim calcmode="lin" valueType="num">
                                      <p:cBhvr>
                                        <p:cTn id="35" dur="500" fill="hold"/>
                                        <p:tgtEl>
                                          <p:spTgt spid="7"/>
                                        </p:tgtEl>
                                        <p:attrNameLst>
                                          <p:attrName>ppt_h</p:attrName>
                                        </p:attrNameLst>
                                      </p:cBhvr>
                                      <p:tavLst>
                                        <p:tav tm="0">
                                          <p:val>
                                            <p:fltVal val="0"/>
                                          </p:val>
                                        </p:tav>
                                        <p:tav tm="100000">
                                          <p:val>
                                            <p:strVal val="#ppt_h"/>
                                          </p:val>
                                        </p:tav>
                                      </p:tavLst>
                                    </p:anim>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p:cTn id="41" dur="1000" fill="hold"/>
                                        <p:tgtEl>
                                          <p:spTgt spid="8"/>
                                        </p:tgtEl>
                                        <p:attrNameLst>
                                          <p:attrName>ppt_w</p:attrName>
                                        </p:attrNameLst>
                                      </p:cBhvr>
                                      <p:tavLst>
                                        <p:tav tm="0">
                                          <p:val>
                                            <p:fltVal val="0"/>
                                          </p:val>
                                        </p:tav>
                                        <p:tav tm="100000">
                                          <p:val>
                                            <p:strVal val="#ppt_w"/>
                                          </p:val>
                                        </p:tav>
                                      </p:tavLst>
                                    </p:anim>
                                    <p:anim calcmode="lin" valueType="num">
                                      <p:cBhvr>
                                        <p:cTn id="42" dur="1000" fill="hold"/>
                                        <p:tgtEl>
                                          <p:spTgt spid="8"/>
                                        </p:tgtEl>
                                        <p:attrNameLst>
                                          <p:attrName>ppt_h</p:attrName>
                                        </p:attrNameLst>
                                      </p:cBhvr>
                                      <p:tavLst>
                                        <p:tav tm="0">
                                          <p:val>
                                            <p:fltVal val="0"/>
                                          </p:val>
                                        </p:tav>
                                        <p:tav tm="100000">
                                          <p:val>
                                            <p:strVal val="#ppt_h"/>
                                          </p:val>
                                        </p:tav>
                                      </p:tavLst>
                                    </p:anim>
                                    <p:anim calcmode="lin" valueType="num">
                                      <p:cBhvr>
                                        <p:cTn id="43" dur="1000" fill="hold"/>
                                        <p:tgtEl>
                                          <p:spTgt spid="8"/>
                                        </p:tgtEl>
                                        <p:attrNameLst>
                                          <p:attrName>style.rotation</p:attrName>
                                        </p:attrNameLst>
                                      </p:cBhvr>
                                      <p:tavLst>
                                        <p:tav tm="0">
                                          <p:val>
                                            <p:fltVal val="90"/>
                                          </p:val>
                                        </p:tav>
                                        <p:tav tm="100000">
                                          <p:val>
                                            <p:fltVal val="0"/>
                                          </p:val>
                                        </p:tav>
                                      </p:tavLst>
                                    </p:anim>
                                    <p:animEffect transition="in" filter="fade">
                                      <p:cBhvr>
                                        <p:cTn id="4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p:bldP spid="4" grpId="0"/>
      <p:bldP spid="5" grpId="0"/>
      <p:bldP spid="6"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a:grpSpLocks/>
          </p:cNvGrpSpPr>
          <p:nvPr/>
        </p:nvGrpSpPr>
        <p:grpSpPr bwMode="auto">
          <a:xfrm>
            <a:off x="3274325" y="1685024"/>
            <a:ext cx="6477000" cy="4819650"/>
            <a:chOff x="1152" y="384"/>
            <a:chExt cx="4080" cy="3036"/>
          </a:xfrm>
        </p:grpSpPr>
        <p:grpSp>
          <p:nvGrpSpPr>
            <p:cNvPr id="3" name="Group 11"/>
            <p:cNvGrpSpPr>
              <a:grpSpLocks/>
            </p:cNvGrpSpPr>
            <p:nvPr/>
          </p:nvGrpSpPr>
          <p:grpSpPr bwMode="auto">
            <a:xfrm>
              <a:off x="1488" y="816"/>
              <a:ext cx="624" cy="2400"/>
              <a:chOff x="1488" y="816"/>
              <a:chExt cx="624" cy="2400"/>
            </a:xfrm>
          </p:grpSpPr>
          <p:sp>
            <p:nvSpPr>
              <p:cNvPr id="18" name="Rectangle 12" descr="浅色横线"/>
              <p:cNvSpPr>
                <a:spLocks noChangeArrowheads="1"/>
              </p:cNvSpPr>
              <p:nvPr/>
            </p:nvSpPr>
            <p:spPr bwMode="auto">
              <a:xfrm>
                <a:off x="1968" y="816"/>
                <a:ext cx="144" cy="1920"/>
              </a:xfrm>
              <a:prstGeom prst="rect">
                <a:avLst/>
              </a:prstGeom>
              <a:pattFill prst="ltHorz">
                <a:fgClr>
                  <a:schemeClr val="accent1"/>
                </a:fgClr>
                <a:bgClr>
                  <a:srgbClr val="FFFF00"/>
                </a:bgClr>
              </a:patt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9" name="Rectangle 13" descr="浅色横线"/>
              <p:cNvSpPr>
                <a:spLocks noChangeArrowheads="1"/>
              </p:cNvSpPr>
              <p:nvPr/>
            </p:nvSpPr>
            <p:spPr bwMode="auto">
              <a:xfrm>
                <a:off x="1872" y="912"/>
                <a:ext cx="144" cy="1920"/>
              </a:xfrm>
              <a:prstGeom prst="rect">
                <a:avLst/>
              </a:prstGeom>
              <a:pattFill prst="ltHorz">
                <a:fgClr>
                  <a:schemeClr val="accent1"/>
                </a:fgClr>
                <a:bgClr>
                  <a:srgbClr val="FFFF00"/>
                </a:bgClr>
              </a:patt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0" name="Rectangle 14" descr="浅色横线"/>
              <p:cNvSpPr>
                <a:spLocks noChangeArrowheads="1"/>
              </p:cNvSpPr>
              <p:nvPr/>
            </p:nvSpPr>
            <p:spPr bwMode="auto">
              <a:xfrm>
                <a:off x="1776" y="1008"/>
                <a:ext cx="144" cy="1920"/>
              </a:xfrm>
              <a:prstGeom prst="rect">
                <a:avLst/>
              </a:prstGeom>
              <a:pattFill prst="ltHorz">
                <a:fgClr>
                  <a:schemeClr val="accent1"/>
                </a:fgClr>
                <a:bgClr>
                  <a:srgbClr val="FFFF00"/>
                </a:bgClr>
              </a:patt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1" name="Rectangle 15" descr="浅色横线"/>
              <p:cNvSpPr>
                <a:spLocks noChangeArrowheads="1"/>
              </p:cNvSpPr>
              <p:nvPr/>
            </p:nvSpPr>
            <p:spPr bwMode="auto">
              <a:xfrm>
                <a:off x="1680" y="1104"/>
                <a:ext cx="144" cy="1920"/>
              </a:xfrm>
              <a:prstGeom prst="rect">
                <a:avLst/>
              </a:prstGeom>
              <a:pattFill prst="ltHorz">
                <a:fgClr>
                  <a:schemeClr val="accent1"/>
                </a:fgClr>
                <a:bgClr>
                  <a:srgbClr val="FFFF00"/>
                </a:bgClr>
              </a:patt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2" name="Rectangle 16" descr="浅色横线"/>
              <p:cNvSpPr>
                <a:spLocks noChangeArrowheads="1"/>
              </p:cNvSpPr>
              <p:nvPr/>
            </p:nvSpPr>
            <p:spPr bwMode="auto">
              <a:xfrm>
                <a:off x="1584" y="1200"/>
                <a:ext cx="144" cy="1920"/>
              </a:xfrm>
              <a:prstGeom prst="rect">
                <a:avLst/>
              </a:prstGeom>
              <a:pattFill prst="ltHorz">
                <a:fgClr>
                  <a:schemeClr val="accent1"/>
                </a:fgClr>
                <a:bgClr>
                  <a:srgbClr val="FFFF00"/>
                </a:bgClr>
              </a:patt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23" name="Rectangle 17" descr="浅色横线"/>
              <p:cNvSpPr>
                <a:spLocks noChangeArrowheads="1"/>
              </p:cNvSpPr>
              <p:nvPr/>
            </p:nvSpPr>
            <p:spPr bwMode="auto">
              <a:xfrm>
                <a:off x="1488" y="1296"/>
                <a:ext cx="144" cy="1920"/>
              </a:xfrm>
              <a:prstGeom prst="rect">
                <a:avLst/>
              </a:prstGeom>
              <a:pattFill prst="ltHorz">
                <a:fgClr>
                  <a:schemeClr val="accent1"/>
                </a:fgClr>
                <a:bgClr>
                  <a:srgbClr val="FFFF00"/>
                </a:bgClr>
              </a:patt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sp>
          <p:nvSpPr>
            <p:cNvPr id="4" name="Oval 18"/>
            <p:cNvSpPr>
              <a:spLocks noChangeArrowheads="1"/>
            </p:cNvSpPr>
            <p:nvPr/>
          </p:nvSpPr>
          <p:spPr bwMode="auto">
            <a:xfrm>
              <a:off x="1788" y="1692"/>
              <a:ext cx="264" cy="516"/>
            </a:xfrm>
            <a:prstGeom prst="ellipse">
              <a:avLst/>
            </a:prstGeom>
            <a:solidFill>
              <a:schemeClr val="bg1"/>
            </a:solidFill>
            <a:ln w="9525">
              <a:solidFill>
                <a:srgbClr val="00CC66"/>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 name="AutoShape 19"/>
            <p:cNvSpPr>
              <a:spLocks noChangeArrowheads="1"/>
            </p:cNvSpPr>
            <p:nvPr/>
          </p:nvSpPr>
          <p:spPr bwMode="auto">
            <a:xfrm>
              <a:off x="2448" y="384"/>
              <a:ext cx="384" cy="288"/>
            </a:xfrm>
            <a:prstGeom prst="wedgeRoundRectCallout">
              <a:avLst>
                <a:gd name="adj1" fmla="val -194532"/>
                <a:gd name="adj2" fmla="val 442361"/>
                <a:gd name="adj3" fmla="val 16667"/>
              </a:avLst>
            </a:prstGeom>
            <a:solidFill>
              <a:srgbClr val="FFFF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a:t>圆孔</a:t>
              </a:r>
            </a:p>
          </p:txBody>
        </p:sp>
        <p:sp>
          <p:nvSpPr>
            <p:cNvPr id="6" name="Oval 20"/>
            <p:cNvSpPr>
              <a:spLocks noChangeArrowheads="1"/>
            </p:cNvSpPr>
            <p:nvPr/>
          </p:nvSpPr>
          <p:spPr bwMode="auto">
            <a:xfrm>
              <a:off x="2736" y="720"/>
              <a:ext cx="420" cy="2352"/>
            </a:xfrm>
            <a:prstGeom prst="ellipse">
              <a:avLst/>
            </a:prstGeom>
            <a:gradFill rotWithShape="0">
              <a:gsLst>
                <a:gs pos="0">
                  <a:srgbClr val="A5EDC9"/>
                </a:gs>
                <a:gs pos="50000">
                  <a:srgbClr val="00CC66"/>
                </a:gs>
                <a:gs pos="100000">
                  <a:srgbClr val="A5EDC9"/>
                </a:gs>
              </a:gsLst>
              <a:lin ang="0" scaled="1"/>
            </a:gradFill>
            <a:ln>
              <a:noFill/>
            </a:ln>
            <a:effectLst>
              <a:prstShdw prst="shdw17" dist="17961" dir="2700000">
                <a:srgbClr val="007A3D"/>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7" name="Group 21"/>
            <p:cNvGrpSpPr>
              <a:grpSpLocks/>
            </p:cNvGrpSpPr>
            <p:nvPr/>
          </p:nvGrpSpPr>
          <p:grpSpPr bwMode="auto">
            <a:xfrm>
              <a:off x="3912" y="636"/>
              <a:ext cx="576" cy="2784"/>
              <a:chOff x="4080" y="768"/>
              <a:chExt cx="576" cy="2784"/>
            </a:xfrm>
          </p:grpSpPr>
          <p:sp>
            <p:nvSpPr>
              <p:cNvPr id="11" name="Rectangle 22"/>
              <p:cNvSpPr>
                <a:spLocks noChangeArrowheads="1"/>
              </p:cNvSpPr>
              <p:nvPr/>
            </p:nvSpPr>
            <p:spPr bwMode="auto">
              <a:xfrm>
                <a:off x="4080" y="768"/>
                <a:ext cx="96" cy="2304"/>
              </a:xfrm>
              <a:prstGeom prst="rect">
                <a:avLst/>
              </a:prstGeom>
              <a:solidFill>
                <a:schemeClr val="hlink"/>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2" name="Rectangle 23"/>
              <p:cNvSpPr>
                <a:spLocks noChangeArrowheads="1"/>
              </p:cNvSpPr>
              <p:nvPr/>
            </p:nvSpPr>
            <p:spPr bwMode="auto">
              <a:xfrm>
                <a:off x="4176" y="864"/>
                <a:ext cx="96" cy="2304"/>
              </a:xfrm>
              <a:prstGeom prst="rect">
                <a:avLst/>
              </a:prstGeom>
              <a:solidFill>
                <a:schemeClr val="hlink"/>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3" name="Rectangle 24"/>
              <p:cNvSpPr>
                <a:spLocks noChangeArrowheads="1"/>
              </p:cNvSpPr>
              <p:nvPr/>
            </p:nvSpPr>
            <p:spPr bwMode="auto">
              <a:xfrm>
                <a:off x="4272" y="960"/>
                <a:ext cx="96" cy="2304"/>
              </a:xfrm>
              <a:prstGeom prst="rect">
                <a:avLst/>
              </a:prstGeom>
              <a:solidFill>
                <a:schemeClr val="hlink"/>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4" name="Rectangle 25"/>
              <p:cNvSpPr>
                <a:spLocks noChangeArrowheads="1"/>
              </p:cNvSpPr>
              <p:nvPr/>
            </p:nvSpPr>
            <p:spPr bwMode="auto">
              <a:xfrm>
                <a:off x="4320" y="1008"/>
                <a:ext cx="96" cy="2304"/>
              </a:xfrm>
              <a:prstGeom prst="rect">
                <a:avLst/>
              </a:prstGeom>
              <a:solidFill>
                <a:schemeClr val="hlink"/>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5" name="Rectangle 26"/>
              <p:cNvSpPr>
                <a:spLocks noChangeArrowheads="1"/>
              </p:cNvSpPr>
              <p:nvPr/>
            </p:nvSpPr>
            <p:spPr bwMode="auto">
              <a:xfrm>
                <a:off x="4416" y="1104"/>
                <a:ext cx="96" cy="2304"/>
              </a:xfrm>
              <a:prstGeom prst="rect">
                <a:avLst/>
              </a:prstGeom>
              <a:solidFill>
                <a:schemeClr val="hlink"/>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6" name="Rectangle 27"/>
              <p:cNvSpPr>
                <a:spLocks noChangeArrowheads="1"/>
              </p:cNvSpPr>
              <p:nvPr/>
            </p:nvSpPr>
            <p:spPr bwMode="auto">
              <a:xfrm>
                <a:off x="4488" y="1188"/>
                <a:ext cx="96" cy="2304"/>
              </a:xfrm>
              <a:prstGeom prst="rect">
                <a:avLst/>
              </a:prstGeom>
              <a:solidFill>
                <a:schemeClr val="hlink"/>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7" name="Rectangle 28"/>
              <p:cNvSpPr>
                <a:spLocks noChangeArrowheads="1"/>
              </p:cNvSpPr>
              <p:nvPr/>
            </p:nvSpPr>
            <p:spPr bwMode="auto">
              <a:xfrm>
                <a:off x="4560" y="1248"/>
                <a:ext cx="96" cy="2304"/>
              </a:xfrm>
              <a:prstGeom prst="rect">
                <a:avLst/>
              </a:prstGeom>
              <a:solidFill>
                <a:schemeClr val="hlink"/>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sp>
          <p:nvSpPr>
            <p:cNvPr id="8" name="Text Box 29"/>
            <p:cNvSpPr txBox="1">
              <a:spLocks noChangeArrowheads="1"/>
            </p:cNvSpPr>
            <p:nvPr/>
          </p:nvSpPr>
          <p:spPr bwMode="auto">
            <a:xfrm>
              <a:off x="4176" y="576"/>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dirty="0"/>
                <a:t>幕</a:t>
              </a:r>
            </a:p>
          </p:txBody>
        </p:sp>
        <p:sp>
          <p:nvSpPr>
            <p:cNvPr id="9" name="Text Box 30"/>
            <p:cNvSpPr txBox="1">
              <a:spLocks noChangeArrowheads="1"/>
            </p:cNvSpPr>
            <p:nvPr/>
          </p:nvSpPr>
          <p:spPr bwMode="auto">
            <a:xfrm>
              <a:off x="1152" y="816"/>
              <a:ext cx="86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a:t>装置</a:t>
              </a:r>
            </a:p>
          </p:txBody>
        </p:sp>
        <p:sp>
          <p:nvSpPr>
            <p:cNvPr id="10" name="Line 31"/>
            <p:cNvSpPr>
              <a:spLocks noChangeShapeType="1"/>
            </p:cNvSpPr>
            <p:nvPr/>
          </p:nvSpPr>
          <p:spPr bwMode="auto">
            <a:xfrm>
              <a:off x="1920" y="1968"/>
              <a:ext cx="331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 name="Group 32"/>
          <p:cNvGrpSpPr>
            <a:grpSpLocks/>
          </p:cNvGrpSpPr>
          <p:nvPr/>
        </p:nvGrpSpPr>
        <p:grpSpPr bwMode="auto">
          <a:xfrm>
            <a:off x="2512325" y="2808976"/>
            <a:ext cx="1371600" cy="1909763"/>
            <a:chOff x="672" y="1200"/>
            <a:chExt cx="864" cy="1203"/>
          </a:xfrm>
        </p:grpSpPr>
        <p:sp>
          <p:nvSpPr>
            <p:cNvPr id="25" name="Line 33"/>
            <p:cNvSpPr>
              <a:spLocks noChangeShapeType="1"/>
            </p:cNvSpPr>
            <p:nvPr/>
          </p:nvSpPr>
          <p:spPr bwMode="auto">
            <a:xfrm>
              <a:off x="816" y="2064"/>
              <a:ext cx="528"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34"/>
            <p:cNvSpPr>
              <a:spLocks noChangeShapeType="1"/>
            </p:cNvSpPr>
            <p:nvPr/>
          </p:nvSpPr>
          <p:spPr bwMode="auto">
            <a:xfrm>
              <a:off x="816" y="1728"/>
              <a:ext cx="528"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35"/>
            <p:cNvSpPr>
              <a:spLocks noChangeShapeType="1"/>
            </p:cNvSpPr>
            <p:nvPr/>
          </p:nvSpPr>
          <p:spPr bwMode="auto">
            <a:xfrm>
              <a:off x="801" y="2403"/>
              <a:ext cx="528"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Text Box 36"/>
            <p:cNvSpPr txBox="1">
              <a:spLocks noChangeArrowheads="1"/>
            </p:cNvSpPr>
            <p:nvPr/>
          </p:nvSpPr>
          <p:spPr bwMode="auto">
            <a:xfrm>
              <a:off x="672" y="1200"/>
              <a:ext cx="86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i="0">
                  <a:solidFill>
                    <a:srgbClr val="FF3300"/>
                  </a:solidFill>
                </a:rPr>
                <a:t>单色光垂直入射</a:t>
              </a:r>
            </a:p>
          </p:txBody>
        </p:sp>
      </p:grpSp>
      <p:grpSp>
        <p:nvGrpSpPr>
          <p:cNvPr id="29" name="Group 46"/>
          <p:cNvGrpSpPr>
            <a:grpSpLocks/>
          </p:cNvGrpSpPr>
          <p:nvPr/>
        </p:nvGrpSpPr>
        <p:grpSpPr bwMode="auto">
          <a:xfrm>
            <a:off x="4488765" y="3790049"/>
            <a:ext cx="523875" cy="763588"/>
            <a:chOff x="1902" y="1728"/>
            <a:chExt cx="330" cy="481"/>
          </a:xfrm>
        </p:grpSpPr>
        <p:sp>
          <p:nvSpPr>
            <p:cNvPr id="30" name="Oval 47"/>
            <p:cNvSpPr>
              <a:spLocks noChangeArrowheads="1"/>
            </p:cNvSpPr>
            <p:nvPr/>
          </p:nvSpPr>
          <p:spPr bwMode="auto">
            <a:xfrm>
              <a:off x="1905" y="1938"/>
              <a:ext cx="48" cy="48"/>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1" name="Oval 48"/>
            <p:cNvSpPr>
              <a:spLocks noChangeArrowheads="1"/>
            </p:cNvSpPr>
            <p:nvPr/>
          </p:nvSpPr>
          <p:spPr bwMode="auto">
            <a:xfrm>
              <a:off x="1905" y="1767"/>
              <a:ext cx="48" cy="48"/>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2" name="Oval 49"/>
            <p:cNvSpPr>
              <a:spLocks noChangeArrowheads="1"/>
            </p:cNvSpPr>
            <p:nvPr/>
          </p:nvSpPr>
          <p:spPr bwMode="auto">
            <a:xfrm>
              <a:off x="1902" y="2109"/>
              <a:ext cx="48" cy="48"/>
            </a:xfrm>
            <a:prstGeom prst="ellipse">
              <a:avLst/>
            </a:prstGeom>
            <a:solidFill>
              <a:srgbClr val="FF3300"/>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3" name="Line 50"/>
            <p:cNvSpPr>
              <a:spLocks noChangeShapeType="1"/>
            </p:cNvSpPr>
            <p:nvPr/>
          </p:nvSpPr>
          <p:spPr bwMode="auto">
            <a:xfrm flipV="1">
              <a:off x="1950" y="2136"/>
              <a:ext cx="273"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51"/>
            <p:cNvSpPr>
              <a:spLocks noChangeShapeType="1"/>
            </p:cNvSpPr>
            <p:nvPr/>
          </p:nvSpPr>
          <p:spPr bwMode="auto">
            <a:xfrm flipV="1">
              <a:off x="1956" y="1968"/>
              <a:ext cx="273"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52"/>
            <p:cNvSpPr>
              <a:spLocks noChangeShapeType="1"/>
            </p:cNvSpPr>
            <p:nvPr/>
          </p:nvSpPr>
          <p:spPr bwMode="auto">
            <a:xfrm flipV="1">
              <a:off x="1959" y="1797"/>
              <a:ext cx="273"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53"/>
            <p:cNvSpPr>
              <a:spLocks noChangeShapeType="1"/>
            </p:cNvSpPr>
            <p:nvPr/>
          </p:nvSpPr>
          <p:spPr bwMode="auto">
            <a:xfrm rot="20017295" flipV="1">
              <a:off x="1920" y="1728"/>
              <a:ext cx="273" cy="1"/>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54"/>
            <p:cNvSpPr>
              <a:spLocks noChangeShapeType="1"/>
            </p:cNvSpPr>
            <p:nvPr/>
          </p:nvSpPr>
          <p:spPr bwMode="auto">
            <a:xfrm rot="20017295" flipV="1">
              <a:off x="1935" y="1893"/>
              <a:ext cx="273" cy="1"/>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55"/>
            <p:cNvSpPr>
              <a:spLocks noChangeShapeType="1"/>
            </p:cNvSpPr>
            <p:nvPr/>
          </p:nvSpPr>
          <p:spPr bwMode="auto">
            <a:xfrm rot="20017295" flipV="1">
              <a:off x="1920" y="2064"/>
              <a:ext cx="273" cy="1"/>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56"/>
            <p:cNvSpPr>
              <a:spLocks noChangeShapeType="1"/>
            </p:cNvSpPr>
            <p:nvPr/>
          </p:nvSpPr>
          <p:spPr bwMode="auto">
            <a:xfrm rot="1740337" flipV="1">
              <a:off x="1923" y="1866"/>
              <a:ext cx="273" cy="1"/>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57"/>
            <p:cNvSpPr>
              <a:spLocks noChangeShapeType="1"/>
            </p:cNvSpPr>
            <p:nvPr/>
          </p:nvSpPr>
          <p:spPr bwMode="auto">
            <a:xfrm rot="1740337" flipV="1">
              <a:off x="1932" y="2043"/>
              <a:ext cx="273" cy="1"/>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58"/>
            <p:cNvSpPr>
              <a:spLocks noChangeShapeType="1"/>
            </p:cNvSpPr>
            <p:nvPr/>
          </p:nvSpPr>
          <p:spPr bwMode="auto">
            <a:xfrm rot="1740337" flipV="1">
              <a:off x="1920" y="2208"/>
              <a:ext cx="273" cy="1"/>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2" name="Group 66"/>
          <p:cNvGrpSpPr>
            <a:grpSpLocks/>
          </p:cNvGrpSpPr>
          <p:nvPr/>
        </p:nvGrpSpPr>
        <p:grpSpPr bwMode="auto">
          <a:xfrm>
            <a:off x="6060390" y="2975662"/>
            <a:ext cx="4191001" cy="3414712"/>
            <a:chOff x="2907" y="1197"/>
            <a:chExt cx="2640" cy="2151"/>
          </a:xfrm>
        </p:grpSpPr>
        <p:sp>
          <p:nvSpPr>
            <p:cNvPr id="43" name="Freeform 60"/>
            <p:cNvSpPr>
              <a:spLocks/>
            </p:cNvSpPr>
            <p:nvPr/>
          </p:nvSpPr>
          <p:spPr bwMode="auto">
            <a:xfrm>
              <a:off x="4515" y="1710"/>
              <a:ext cx="632" cy="498"/>
            </a:xfrm>
            <a:custGeom>
              <a:avLst/>
              <a:gdLst>
                <a:gd name="T0" fmla="*/ 0 w 632"/>
                <a:gd name="T1" fmla="*/ 0 h 498"/>
                <a:gd name="T2" fmla="*/ 234 w 632"/>
                <a:gd name="T3" fmla="*/ 147 h 498"/>
                <a:gd name="T4" fmla="*/ 630 w 632"/>
                <a:gd name="T5" fmla="*/ 252 h 498"/>
                <a:gd name="T6" fmla="*/ 219 w 632"/>
                <a:gd name="T7" fmla="*/ 360 h 498"/>
                <a:gd name="T8" fmla="*/ 4 w 632"/>
                <a:gd name="T9" fmla="*/ 498 h 498"/>
                <a:gd name="T10" fmla="*/ 0 60000 65536"/>
                <a:gd name="T11" fmla="*/ 0 60000 65536"/>
                <a:gd name="T12" fmla="*/ 0 60000 65536"/>
                <a:gd name="T13" fmla="*/ 0 60000 65536"/>
                <a:gd name="T14" fmla="*/ 0 60000 65536"/>
                <a:gd name="T15" fmla="*/ 0 w 632"/>
                <a:gd name="T16" fmla="*/ 0 h 498"/>
                <a:gd name="T17" fmla="*/ 632 w 632"/>
                <a:gd name="T18" fmla="*/ 498 h 498"/>
              </a:gdLst>
              <a:ahLst/>
              <a:cxnLst>
                <a:cxn ang="T10">
                  <a:pos x="T0" y="T1"/>
                </a:cxn>
                <a:cxn ang="T11">
                  <a:pos x="T2" y="T3"/>
                </a:cxn>
                <a:cxn ang="T12">
                  <a:pos x="T4" y="T5"/>
                </a:cxn>
                <a:cxn ang="T13">
                  <a:pos x="T6" y="T7"/>
                </a:cxn>
                <a:cxn ang="T14">
                  <a:pos x="T8" y="T9"/>
                </a:cxn>
              </a:cxnLst>
              <a:rect l="T15" t="T16" r="T17" b="T18"/>
              <a:pathLst>
                <a:path w="632" h="498">
                  <a:moveTo>
                    <a:pt x="0" y="0"/>
                  </a:moveTo>
                  <a:cubicBezTo>
                    <a:pt x="39" y="24"/>
                    <a:pt x="129" y="105"/>
                    <a:pt x="234" y="147"/>
                  </a:cubicBezTo>
                  <a:cubicBezTo>
                    <a:pt x="339" y="189"/>
                    <a:pt x="632" y="217"/>
                    <a:pt x="630" y="252"/>
                  </a:cubicBezTo>
                  <a:cubicBezTo>
                    <a:pt x="628" y="287"/>
                    <a:pt x="323" y="319"/>
                    <a:pt x="219" y="360"/>
                  </a:cubicBezTo>
                  <a:cubicBezTo>
                    <a:pt x="115" y="401"/>
                    <a:pt x="49" y="469"/>
                    <a:pt x="4" y="498"/>
                  </a:cubicBezTo>
                </a:path>
              </a:pathLst>
            </a:custGeom>
            <a:solidFill>
              <a:srgbClr val="FF3300"/>
            </a:solidFill>
            <a:ln w="9525">
              <a:solidFill>
                <a:srgbClr val="FF3300"/>
              </a:solidFill>
              <a:round/>
              <a:headEnd/>
              <a:tailEnd/>
            </a:ln>
          </p:spPr>
          <p:txBody>
            <a:bodyPr wrap="none" anchor="ctr"/>
            <a:lstStyle/>
            <a:p>
              <a:endParaRPr lang="zh-CN" altLang="en-US"/>
            </a:p>
          </p:txBody>
        </p:sp>
        <p:sp>
          <p:nvSpPr>
            <p:cNvPr id="44" name="Freeform 61"/>
            <p:cNvSpPr>
              <a:spLocks/>
            </p:cNvSpPr>
            <p:nvPr/>
          </p:nvSpPr>
          <p:spPr bwMode="auto">
            <a:xfrm>
              <a:off x="4518" y="1398"/>
              <a:ext cx="65" cy="309"/>
            </a:xfrm>
            <a:custGeom>
              <a:avLst/>
              <a:gdLst>
                <a:gd name="T0" fmla="*/ 0 w 65"/>
                <a:gd name="T1" fmla="*/ 309 h 309"/>
                <a:gd name="T2" fmla="*/ 63 w 65"/>
                <a:gd name="T3" fmla="*/ 228 h 309"/>
                <a:gd name="T4" fmla="*/ 12 w 65"/>
                <a:gd name="T5" fmla="*/ 141 h 309"/>
                <a:gd name="T6" fmla="*/ 33 w 65"/>
                <a:gd name="T7" fmla="*/ 72 h 309"/>
                <a:gd name="T8" fmla="*/ 3 w 65"/>
                <a:gd name="T9" fmla="*/ 0 h 309"/>
                <a:gd name="T10" fmla="*/ 0 60000 65536"/>
                <a:gd name="T11" fmla="*/ 0 60000 65536"/>
                <a:gd name="T12" fmla="*/ 0 60000 65536"/>
                <a:gd name="T13" fmla="*/ 0 60000 65536"/>
                <a:gd name="T14" fmla="*/ 0 60000 65536"/>
                <a:gd name="T15" fmla="*/ 0 w 65"/>
                <a:gd name="T16" fmla="*/ 0 h 309"/>
                <a:gd name="T17" fmla="*/ 65 w 65"/>
                <a:gd name="T18" fmla="*/ 309 h 309"/>
              </a:gdLst>
              <a:ahLst/>
              <a:cxnLst>
                <a:cxn ang="T10">
                  <a:pos x="T0" y="T1"/>
                </a:cxn>
                <a:cxn ang="T11">
                  <a:pos x="T2" y="T3"/>
                </a:cxn>
                <a:cxn ang="T12">
                  <a:pos x="T4" y="T5"/>
                </a:cxn>
                <a:cxn ang="T13">
                  <a:pos x="T6" y="T7"/>
                </a:cxn>
                <a:cxn ang="T14">
                  <a:pos x="T8" y="T9"/>
                </a:cxn>
              </a:cxnLst>
              <a:rect l="T15" t="T16" r="T17" b="T18"/>
              <a:pathLst>
                <a:path w="65" h="309">
                  <a:moveTo>
                    <a:pt x="0" y="309"/>
                  </a:moveTo>
                  <a:cubicBezTo>
                    <a:pt x="10" y="296"/>
                    <a:pt x="61" y="256"/>
                    <a:pt x="63" y="228"/>
                  </a:cubicBezTo>
                  <a:cubicBezTo>
                    <a:pt x="65" y="200"/>
                    <a:pt x="17" y="167"/>
                    <a:pt x="12" y="141"/>
                  </a:cubicBezTo>
                  <a:cubicBezTo>
                    <a:pt x="7" y="115"/>
                    <a:pt x="34" y="95"/>
                    <a:pt x="33" y="72"/>
                  </a:cubicBezTo>
                  <a:cubicBezTo>
                    <a:pt x="32" y="49"/>
                    <a:pt x="9" y="15"/>
                    <a:pt x="3" y="0"/>
                  </a:cubicBezTo>
                </a:path>
              </a:pathLst>
            </a:custGeom>
            <a:solidFill>
              <a:srgbClr val="FF3300"/>
            </a:solidFill>
            <a:ln w="9525">
              <a:solidFill>
                <a:srgbClr val="FF3300"/>
              </a:solidFill>
              <a:round/>
              <a:headEnd/>
              <a:tailEnd/>
            </a:ln>
          </p:spPr>
          <p:txBody>
            <a:bodyPr wrap="none" anchor="ctr"/>
            <a:lstStyle/>
            <a:p>
              <a:endParaRPr lang="zh-CN" altLang="en-US"/>
            </a:p>
          </p:txBody>
        </p:sp>
        <p:sp>
          <p:nvSpPr>
            <p:cNvPr id="45" name="Freeform 62"/>
            <p:cNvSpPr>
              <a:spLocks/>
            </p:cNvSpPr>
            <p:nvPr/>
          </p:nvSpPr>
          <p:spPr bwMode="auto">
            <a:xfrm>
              <a:off x="4509" y="2196"/>
              <a:ext cx="79" cy="303"/>
            </a:xfrm>
            <a:custGeom>
              <a:avLst/>
              <a:gdLst>
                <a:gd name="T0" fmla="*/ 5 w 79"/>
                <a:gd name="T1" fmla="*/ 0 h 303"/>
                <a:gd name="T2" fmla="*/ 78 w 79"/>
                <a:gd name="T3" fmla="*/ 126 h 303"/>
                <a:gd name="T4" fmla="*/ 9 w 79"/>
                <a:gd name="T5" fmla="*/ 168 h 303"/>
                <a:gd name="T6" fmla="*/ 39 w 79"/>
                <a:gd name="T7" fmla="*/ 267 h 303"/>
                <a:gd name="T8" fmla="*/ 0 w 79"/>
                <a:gd name="T9" fmla="*/ 303 h 303"/>
                <a:gd name="T10" fmla="*/ 0 60000 65536"/>
                <a:gd name="T11" fmla="*/ 0 60000 65536"/>
                <a:gd name="T12" fmla="*/ 0 60000 65536"/>
                <a:gd name="T13" fmla="*/ 0 60000 65536"/>
                <a:gd name="T14" fmla="*/ 0 60000 65536"/>
                <a:gd name="T15" fmla="*/ 0 w 79"/>
                <a:gd name="T16" fmla="*/ 0 h 303"/>
                <a:gd name="T17" fmla="*/ 79 w 79"/>
                <a:gd name="T18" fmla="*/ 303 h 303"/>
              </a:gdLst>
              <a:ahLst/>
              <a:cxnLst>
                <a:cxn ang="T10">
                  <a:pos x="T0" y="T1"/>
                </a:cxn>
                <a:cxn ang="T11">
                  <a:pos x="T2" y="T3"/>
                </a:cxn>
                <a:cxn ang="T12">
                  <a:pos x="T4" y="T5"/>
                </a:cxn>
                <a:cxn ang="T13">
                  <a:pos x="T6" y="T7"/>
                </a:cxn>
                <a:cxn ang="T14">
                  <a:pos x="T8" y="T9"/>
                </a:cxn>
              </a:cxnLst>
              <a:rect l="T15" t="T16" r="T17" b="T18"/>
              <a:pathLst>
                <a:path w="79" h="303">
                  <a:moveTo>
                    <a:pt x="5" y="0"/>
                  </a:moveTo>
                  <a:cubicBezTo>
                    <a:pt x="17" y="21"/>
                    <a:pt x="77" y="98"/>
                    <a:pt x="78" y="126"/>
                  </a:cubicBezTo>
                  <a:cubicBezTo>
                    <a:pt x="79" y="154"/>
                    <a:pt x="15" y="145"/>
                    <a:pt x="9" y="168"/>
                  </a:cubicBezTo>
                  <a:cubicBezTo>
                    <a:pt x="3" y="191"/>
                    <a:pt x="40" y="245"/>
                    <a:pt x="39" y="267"/>
                  </a:cubicBezTo>
                  <a:cubicBezTo>
                    <a:pt x="38" y="289"/>
                    <a:pt x="8" y="296"/>
                    <a:pt x="0" y="303"/>
                  </a:cubicBezTo>
                </a:path>
              </a:pathLst>
            </a:custGeom>
            <a:solidFill>
              <a:srgbClr val="FF3300"/>
            </a:solidFill>
            <a:ln w="9525">
              <a:solidFill>
                <a:srgbClr val="FF3300"/>
              </a:solidFill>
              <a:round/>
              <a:headEnd/>
              <a:tailEnd/>
            </a:ln>
          </p:spPr>
          <p:txBody>
            <a:bodyPr wrap="none" anchor="ctr"/>
            <a:lstStyle/>
            <a:p>
              <a:endParaRPr lang="zh-CN" altLang="en-US"/>
            </a:p>
          </p:txBody>
        </p:sp>
        <p:sp>
          <p:nvSpPr>
            <p:cNvPr id="46" name="AutoShape 63"/>
            <p:cNvSpPr>
              <a:spLocks noChangeArrowheads="1"/>
            </p:cNvSpPr>
            <p:nvPr/>
          </p:nvSpPr>
          <p:spPr bwMode="auto">
            <a:xfrm>
              <a:off x="4875" y="1197"/>
              <a:ext cx="672" cy="240"/>
            </a:xfrm>
            <a:prstGeom prst="wedgeRoundRectCallout">
              <a:avLst>
                <a:gd name="adj1" fmla="val -70981"/>
                <a:gd name="adj2" fmla="val 220000"/>
                <a:gd name="adj3" fmla="val 16667"/>
              </a:avLst>
            </a:prstGeom>
            <a:solidFill>
              <a:srgbClr val="FFFF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a:solidFill>
                    <a:srgbClr val="FF3300"/>
                  </a:solidFill>
                </a:rPr>
                <a:t>光强分布</a:t>
              </a:r>
              <a:endParaRPr lang="zh-CN" altLang="en-US" i="0"/>
            </a:p>
          </p:txBody>
        </p:sp>
        <p:sp>
          <p:nvSpPr>
            <p:cNvPr id="47" name="AutoShape 64"/>
            <p:cNvSpPr>
              <a:spLocks noChangeArrowheads="1"/>
            </p:cNvSpPr>
            <p:nvPr/>
          </p:nvSpPr>
          <p:spPr bwMode="auto">
            <a:xfrm>
              <a:off x="2907" y="2976"/>
              <a:ext cx="1077" cy="372"/>
            </a:xfrm>
            <a:prstGeom prst="wedgeEllipseCallout">
              <a:avLst>
                <a:gd name="adj1" fmla="val 51218"/>
                <a:gd name="adj2" fmla="val -301449"/>
              </a:avLst>
            </a:prstGeom>
            <a:solidFill>
              <a:srgbClr val="FFFF00"/>
            </a:solidFill>
            <a:ln w="9525">
              <a:solidFill>
                <a:srgbClr val="FF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2000" i="0" dirty="0">
                  <a:solidFill>
                    <a:srgbClr val="FF3300"/>
                  </a:solidFill>
                </a:rPr>
                <a:t>圆形衍射条纹</a:t>
              </a:r>
            </a:p>
          </p:txBody>
        </p:sp>
        <p:grpSp>
          <p:nvGrpSpPr>
            <p:cNvPr id="48" name="Group 65"/>
            <p:cNvGrpSpPr>
              <a:grpSpLocks/>
            </p:cNvGrpSpPr>
            <p:nvPr/>
          </p:nvGrpSpPr>
          <p:grpSpPr bwMode="auto">
            <a:xfrm>
              <a:off x="3816" y="1392"/>
              <a:ext cx="651" cy="1131"/>
              <a:chOff x="1416" y="3156"/>
              <a:chExt cx="651" cy="1131"/>
            </a:xfrm>
          </p:grpSpPr>
          <p:sp>
            <p:nvSpPr>
              <p:cNvPr id="49" name="Oval 45"/>
              <p:cNvSpPr>
                <a:spLocks noChangeArrowheads="1"/>
              </p:cNvSpPr>
              <p:nvPr/>
            </p:nvSpPr>
            <p:spPr bwMode="auto">
              <a:xfrm>
                <a:off x="1416" y="3156"/>
                <a:ext cx="651" cy="1131"/>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0" name="Oval 43"/>
              <p:cNvSpPr>
                <a:spLocks noChangeArrowheads="1"/>
              </p:cNvSpPr>
              <p:nvPr/>
            </p:nvSpPr>
            <p:spPr bwMode="auto">
              <a:xfrm>
                <a:off x="1452" y="3264"/>
                <a:ext cx="552" cy="918"/>
              </a:xfrm>
              <a:prstGeom prst="ellipse">
                <a:avLst/>
              </a:prstGeom>
              <a:solidFill>
                <a:schemeClr val="tx2"/>
              </a:solidFill>
              <a:ln w="9525">
                <a:solidFill>
                  <a:srgbClr val="FF33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1" name="Oval 44"/>
              <p:cNvSpPr>
                <a:spLocks noChangeArrowheads="1"/>
              </p:cNvSpPr>
              <p:nvPr/>
            </p:nvSpPr>
            <p:spPr bwMode="auto">
              <a:xfrm>
                <a:off x="1500" y="3360"/>
                <a:ext cx="477" cy="729"/>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2" name="Oval 42"/>
              <p:cNvSpPr>
                <a:spLocks noChangeArrowheads="1"/>
              </p:cNvSpPr>
              <p:nvPr/>
            </p:nvSpPr>
            <p:spPr bwMode="auto">
              <a:xfrm>
                <a:off x="1548" y="3429"/>
                <a:ext cx="372" cy="564"/>
              </a:xfrm>
              <a:prstGeom prst="ellipse">
                <a:avLst/>
              </a:prstGeom>
              <a:gradFill rotWithShape="0">
                <a:gsLst>
                  <a:gs pos="0">
                    <a:srgbClr val="FF3300"/>
                  </a:gs>
                  <a:gs pos="100000">
                    <a:schemeClr val="tx2"/>
                  </a:gs>
                </a:gsLst>
                <a:path path="shape">
                  <a:fillToRect l="50000" t="50000" r="50000" b="50000"/>
                </a:path>
              </a:gradFill>
              <a:ln w="9525">
                <a:solidFill>
                  <a:schemeClr val="tx2"/>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sp>
        <p:nvSpPr>
          <p:cNvPr id="53" name="矩形 3"/>
          <p:cNvSpPr>
            <a:spLocks noChangeArrowheads="1"/>
          </p:cNvSpPr>
          <p:nvPr/>
        </p:nvSpPr>
        <p:spPr bwMode="auto">
          <a:xfrm>
            <a:off x="3032126" y="727075"/>
            <a:ext cx="6778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dirty="0">
                <a:solidFill>
                  <a:srgbClr val="FF0000"/>
                </a:solidFill>
                <a:latin typeface="Calibri" panose="020F0502020204030204" pitchFamily="34" charset="0"/>
              </a:rPr>
              <a:t>1. </a:t>
            </a:r>
            <a:r>
              <a:rPr lang="zh-CN" altLang="en-US" sz="3200" b="1" dirty="0">
                <a:solidFill>
                  <a:srgbClr val="FF0000"/>
                </a:solidFill>
                <a:latin typeface="Calibri" panose="020F0502020204030204" pitchFamily="34" charset="0"/>
              </a:rPr>
              <a:t>爱因斯坦对光波的量子统计解释</a:t>
            </a:r>
          </a:p>
        </p:txBody>
      </p:sp>
      <p:sp>
        <p:nvSpPr>
          <p:cNvPr id="55" name="矩形 54"/>
          <p:cNvSpPr/>
          <p:nvPr/>
        </p:nvSpPr>
        <p:spPr>
          <a:xfrm>
            <a:off x="2083701" y="203888"/>
            <a:ext cx="3857625" cy="523875"/>
          </a:xfrm>
          <a:prstGeom prst="rect">
            <a:avLst/>
          </a:prstGeom>
        </p:spPr>
        <p:txBody>
          <a:bodyPr>
            <a:spAutoFit/>
          </a:bodyPr>
          <a:lstStyle/>
          <a:p>
            <a:pPr fontAlgn="auto">
              <a:spcBef>
                <a:spcPts val="0"/>
              </a:spcBef>
              <a:spcAft>
                <a:spcPts val="0"/>
              </a:spcAft>
              <a:defRPr/>
            </a:pPr>
            <a:r>
              <a:rPr lang="zh-CN" altLang="en-US" sz="2800" b="1" kern="0" dirty="0">
                <a:solidFill>
                  <a:srgbClr val="3333CC"/>
                </a:solidFill>
                <a:effectLst>
                  <a:outerShdw blurRad="38100" dist="38100" dir="2700000" algn="tl">
                    <a:srgbClr val="C0C0C0"/>
                  </a:outerShdw>
                </a:effectLst>
                <a:latin typeface="Century Schoolbook" pitchFamily="18" charset="0"/>
                <a:ea typeface="楷体_GB2312" pitchFamily="1" charset="-122"/>
              </a:rPr>
              <a:t>二、波函数的物理意义</a:t>
            </a:r>
            <a:endParaRPr lang="zh-CN" altLang="en-US" sz="2800" b="1" kern="0" dirty="0">
              <a:solidFill>
                <a:sysClr val="windowText" lastClr="000000"/>
              </a:solidFill>
              <a:latin typeface="+mn-lt"/>
              <a:ea typeface="+mn-ea"/>
            </a:endParaRPr>
          </a:p>
        </p:txBody>
      </p:sp>
    </p:spTree>
    <p:extLst>
      <p:ext uri="{BB962C8B-B14F-4D97-AF65-F5344CB8AC3E}">
        <p14:creationId xmlns:p14="http://schemas.microsoft.com/office/powerpoint/2010/main" val="138941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100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par>
                          <p:cTn id="12" fill="hold">
                            <p:stCondLst>
                              <p:cond delay="2000"/>
                            </p:stCondLst>
                            <p:childTnLst>
                              <p:par>
                                <p:cTn id="13" presetID="22" presetClass="entr" presetSubtype="8" fill="hold" nodeType="afterEffect">
                                  <p:stCondLst>
                                    <p:cond delay="100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
          <p:cNvSpPr txBox="1">
            <a:spLocks noChangeArrowheads="1"/>
          </p:cNvSpPr>
          <p:nvPr/>
        </p:nvSpPr>
        <p:spPr bwMode="auto">
          <a:xfrm>
            <a:off x="2024064" y="428625"/>
            <a:ext cx="4302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FF0000"/>
                </a:solidFill>
                <a:latin typeface="Times New Roman" panose="02020603050405020304" pitchFamily="18" charset="0"/>
              </a:rPr>
              <a:t>3. </a:t>
            </a:r>
            <a:r>
              <a:rPr lang="zh-CN" altLang="en-US" sz="3200" b="1">
                <a:solidFill>
                  <a:srgbClr val="FF0000"/>
                </a:solidFill>
                <a:latin typeface="Calibri" panose="020F0502020204030204" pitchFamily="34" charset="0"/>
              </a:rPr>
              <a:t>关于量子力学的争论</a:t>
            </a:r>
          </a:p>
        </p:txBody>
      </p:sp>
      <p:sp>
        <p:nvSpPr>
          <p:cNvPr id="3" name="Text Box 11"/>
          <p:cNvSpPr txBox="1">
            <a:spLocks noChangeArrowheads="1"/>
          </p:cNvSpPr>
          <p:nvPr/>
        </p:nvSpPr>
        <p:spPr bwMode="auto">
          <a:xfrm>
            <a:off x="2303463" y="1195388"/>
            <a:ext cx="780415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buFontTx/>
              <a:buChar char="•"/>
            </a:pPr>
            <a:r>
              <a:rPr lang="en-US" altLang="zh-CN" sz="2800" b="1" dirty="0">
                <a:latin typeface="Calibri" panose="020F0502020204030204" pitchFamily="34" charset="0"/>
              </a:rPr>
              <a:t>  </a:t>
            </a:r>
            <a:r>
              <a:rPr lang="zh-CN" altLang="en-US" sz="2800" b="1" dirty="0">
                <a:solidFill>
                  <a:srgbClr val="009900"/>
                </a:solidFill>
                <a:latin typeface="Calibri" panose="020F0502020204030204" pitchFamily="34" charset="0"/>
              </a:rPr>
              <a:t>以玻耳为首，包括</a:t>
            </a:r>
            <a:r>
              <a:rPr lang="zh-CN" altLang="en-GB" sz="2800" b="1" dirty="0">
                <a:solidFill>
                  <a:srgbClr val="009900"/>
                </a:solidFill>
                <a:latin typeface="Calibri" panose="020F0502020204030204" pitchFamily="34" charset="0"/>
              </a:rPr>
              <a:t>海森堡、狄拉克、玻恩</a:t>
            </a:r>
            <a:r>
              <a:rPr lang="zh-CN" altLang="en-US" sz="2800" b="1" dirty="0">
                <a:solidFill>
                  <a:srgbClr val="009900"/>
                </a:solidFill>
                <a:latin typeface="Calibri" panose="020F0502020204030204" pitchFamily="34" charset="0"/>
              </a:rPr>
              <a:t>的哥本哈根学派：宇宙中事物偶然性是根本的，必然性是偶然性的平均表现。 </a:t>
            </a:r>
          </a:p>
        </p:txBody>
      </p:sp>
      <p:sp>
        <p:nvSpPr>
          <p:cNvPr id="4" name="Text Box 15"/>
          <p:cNvSpPr txBox="1">
            <a:spLocks noChangeArrowheads="1"/>
          </p:cNvSpPr>
          <p:nvPr/>
        </p:nvSpPr>
        <p:spPr bwMode="auto">
          <a:xfrm>
            <a:off x="2306638" y="2786064"/>
            <a:ext cx="4819650"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buFontTx/>
              <a:buChar char="•"/>
            </a:pPr>
            <a:r>
              <a:rPr lang="en-US" altLang="zh-CN" sz="2800" b="1" dirty="0">
                <a:solidFill>
                  <a:srgbClr val="7030A0"/>
                </a:solidFill>
                <a:latin typeface="Calibri" panose="020F0502020204030204" pitchFamily="34" charset="0"/>
              </a:rPr>
              <a:t>  </a:t>
            </a:r>
            <a:r>
              <a:rPr lang="zh-CN" altLang="en-US" sz="2800" b="1" dirty="0">
                <a:solidFill>
                  <a:srgbClr val="0000FF"/>
                </a:solidFill>
                <a:latin typeface="Calibri" panose="020F0502020204030204" pitchFamily="34" charset="0"/>
              </a:rPr>
              <a:t>以爱因斯坦为首，包括薛定谔、德布罗意学派：自然规律根本上是决定论的。</a:t>
            </a:r>
            <a:r>
              <a:rPr lang="zh-CN" altLang="en-US" sz="2800" b="1" dirty="0">
                <a:solidFill>
                  <a:srgbClr val="0000FF"/>
                </a:solidFill>
                <a:latin typeface="Times New Roman" panose="02020603050405020304" pitchFamily="18" charset="0"/>
              </a:rPr>
              <a:t>“</a:t>
            </a:r>
            <a:r>
              <a:rPr lang="zh-CN" altLang="en-US" sz="2800" b="1" dirty="0">
                <a:solidFill>
                  <a:srgbClr val="0000FF"/>
                </a:solidFill>
                <a:latin typeface="Calibri" panose="020F0502020204030204" pitchFamily="34" charset="0"/>
              </a:rPr>
              <a:t>上帝肯定不是用掷骰子来决定电子应如何运动的！</a:t>
            </a:r>
            <a:r>
              <a:rPr lang="zh-CN" altLang="en-US" sz="2800" b="1" dirty="0">
                <a:solidFill>
                  <a:srgbClr val="0000FF"/>
                </a:solidFill>
                <a:latin typeface="Times New Roman" panose="02020603050405020304" pitchFamily="18" charset="0"/>
              </a:rPr>
              <a:t>”</a:t>
            </a:r>
            <a:endParaRPr lang="zh-CN" altLang="en-US" sz="2800" b="1" dirty="0">
              <a:solidFill>
                <a:srgbClr val="0000FF"/>
              </a:solidFill>
              <a:latin typeface="Calibri" panose="020F0502020204030204" pitchFamily="34" charset="0"/>
            </a:endParaRPr>
          </a:p>
          <a:p>
            <a:pPr algn="just" eaLnBrk="1" hangingPunct="1">
              <a:spcBef>
                <a:spcPct val="50000"/>
              </a:spcBef>
            </a:pPr>
            <a:r>
              <a:rPr lang="zh-CN" altLang="en-US" sz="2800" b="1" dirty="0">
                <a:solidFill>
                  <a:srgbClr val="7030A0"/>
                </a:solidFill>
                <a:latin typeface="Calibri" panose="020F0502020204030204" pitchFamily="34" charset="0"/>
              </a:rPr>
              <a:t> </a:t>
            </a:r>
            <a:r>
              <a:rPr lang="zh-CN" altLang="en-US" sz="2800" b="1" dirty="0">
                <a:solidFill>
                  <a:srgbClr val="7030A0"/>
                </a:solidFill>
                <a:latin typeface="Times New Roman" panose="02020603050405020304" pitchFamily="18" charset="0"/>
              </a:rPr>
              <a:t>“</a:t>
            </a:r>
            <a:r>
              <a:rPr lang="en-US" altLang="zh-CN" sz="2800" b="1" dirty="0">
                <a:solidFill>
                  <a:srgbClr val="C00000"/>
                </a:solidFill>
                <a:latin typeface="Times New Roman" panose="02020603050405020304" pitchFamily="18" charset="0"/>
              </a:rPr>
              <a:t>God does not play dice</a:t>
            </a:r>
            <a:r>
              <a:rPr lang="en-US" altLang="zh-CN" sz="2800" b="1" dirty="0">
                <a:solidFill>
                  <a:srgbClr val="7030A0"/>
                </a:solidFill>
                <a:latin typeface="Times New Roman" panose="02020603050405020304" pitchFamily="18" charset="0"/>
              </a:rPr>
              <a:t>”</a:t>
            </a:r>
          </a:p>
        </p:txBody>
      </p:sp>
      <p:pic>
        <p:nvPicPr>
          <p:cNvPr id="5" name="Picture 28" descr="PE02966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58076" y="2371725"/>
            <a:ext cx="2670175" cy="346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circle(in)">
                                      <p:cBhvr>
                                        <p:cTn id="18" dur="2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 descr="200884131550725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771525"/>
            <a:ext cx="9448800" cy="813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2222500" y="3600450"/>
            <a:ext cx="78819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616075" indent="-16160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FF0000"/>
                </a:solidFill>
                <a:latin typeface="Times New Roman" panose="02020603050405020304" pitchFamily="18" charset="0"/>
              </a:rPr>
              <a:t>Einstein:    </a:t>
            </a:r>
            <a:r>
              <a:rPr lang="zh-CN" altLang="en-US" sz="2800" b="1" dirty="0">
                <a:solidFill>
                  <a:srgbClr val="009900"/>
                </a:solidFill>
                <a:latin typeface="Times New Roman" panose="02020603050405020304" pitchFamily="18" charset="0"/>
              </a:rPr>
              <a:t>不相信单个电子的运动是不确定的，可以设计更精确的实验仪器解决。</a:t>
            </a:r>
          </a:p>
        </p:txBody>
      </p:sp>
      <p:sp>
        <p:nvSpPr>
          <p:cNvPr id="3" name="Text Box 4"/>
          <p:cNvSpPr txBox="1">
            <a:spLocks noChangeArrowheads="1"/>
          </p:cNvSpPr>
          <p:nvPr/>
        </p:nvSpPr>
        <p:spPr bwMode="auto">
          <a:xfrm>
            <a:off x="2263776" y="4624389"/>
            <a:ext cx="840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39825" indent="-113982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800" b="1" dirty="0">
                <a:latin typeface="Times New Roman" panose="02020603050405020304" pitchFamily="18" charset="0"/>
              </a:rPr>
              <a:t>Bohr:</a:t>
            </a:r>
            <a:r>
              <a:rPr lang="en-US" altLang="zh-CN" sz="2800" b="1" dirty="0">
                <a:solidFill>
                  <a:srgbClr val="DF4FC0"/>
                </a:solidFill>
                <a:latin typeface="Times New Roman" panose="02020603050405020304" pitchFamily="18" charset="0"/>
              </a:rPr>
              <a:t>         </a:t>
            </a:r>
            <a:r>
              <a:rPr lang="zh-CN" altLang="en-US" sz="2800" b="1" dirty="0">
                <a:solidFill>
                  <a:srgbClr val="0000FF"/>
                </a:solidFill>
                <a:latin typeface="Times New Roman" panose="02020603050405020304" pitchFamily="18" charset="0"/>
              </a:rPr>
              <a:t>所有粒子的不确定性是原则的、本性的。</a:t>
            </a:r>
          </a:p>
        </p:txBody>
      </p:sp>
      <p:sp>
        <p:nvSpPr>
          <p:cNvPr id="4" name="Text Box 5"/>
          <p:cNvSpPr txBox="1">
            <a:spLocks noChangeArrowheads="1"/>
          </p:cNvSpPr>
          <p:nvPr/>
        </p:nvSpPr>
        <p:spPr bwMode="auto">
          <a:xfrm>
            <a:off x="2254250" y="5373689"/>
            <a:ext cx="7881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616075" indent="-16160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FF0000"/>
                </a:solidFill>
                <a:latin typeface="Times New Roman" panose="02020603050405020304" pitchFamily="18" charset="0"/>
              </a:rPr>
              <a:t>Einstein:   </a:t>
            </a:r>
            <a:r>
              <a:rPr lang="zh-CN" altLang="en-US" sz="2800" b="1" dirty="0">
                <a:solidFill>
                  <a:srgbClr val="009900"/>
                </a:solidFill>
                <a:latin typeface="Times New Roman" panose="02020603050405020304" pitchFamily="18" charset="0"/>
              </a:rPr>
              <a:t>我不相信上帝会玩骰子（色子）。</a:t>
            </a:r>
          </a:p>
        </p:txBody>
      </p:sp>
      <p:sp>
        <p:nvSpPr>
          <p:cNvPr id="5" name="Text Box 6"/>
          <p:cNvSpPr txBox="1">
            <a:spLocks noChangeArrowheads="1"/>
          </p:cNvSpPr>
          <p:nvPr/>
        </p:nvSpPr>
        <p:spPr bwMode="auto">
          <a:xfrm>
            <a:off x="2257425" y="6080126"/>
            <a:ext cx="5473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39825" indent="-113982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800" b="1" dirty="0">
                <a:latin typeface="Times New Roman" panose="02020603050405020304" pitchFamily="18" charset="0"/>
              </a:rPr>
              <a:t>Bohr:        </a:t>
            </a:r>
            <a:r>
              <a:rPr lang="zh-CN" altLang="en-US" sz="2800" b="1" dirty="0">
                <a:solidFill>
                  <a:srgbClr val="0000FF"/>
                </a:solidFill>
                <a:latin typeface="Times New Roman" panose="02020603050405020304" pitchFamily="18" charset="0"/>
              </a:rPr>
              <a:t>不要指挥上帝去做什么。</a:t>
            </a:r>
          </a:p>
        </p:txBody>
      </p:sp>
      <p:sp>
        <p:nvSpPr>
          <p:cNvPr id="6" name="Text Box 7"/>
          <p:cNvSpPr txBox="1">
            <a:spLocks noChangeArrowheads="1"/>
          </p:cNvSpPr>
          <p:nvPr/>
        </p:nvSpPr>
        <p:spPr bwMode="auto">
          <a:xfrm>
            <a:off x="2197101" y="400051"/>
            <a:ext cx="63166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chemeClr val="accent2"/>
                </a:solidFill>
                <a:latin typeface="Times New Roman" panose="02020603050405020304" pitchFamily="18" charset="0"/>
              </a:rPr>
              <a:t>Einstein-Bohr </a:t>
            </a:r>
            <a:r>
              <a:rPr lang="zh-CN" altLang="en-US" sz="2800" b="1">
                <a:solidFill>
                  <a:schemeClr val="accent2"/>
                </a:solidFill>
                <a:latin typeface="Times New Roman" panose="02020603050405020304" pitchFamily="18" charset="0"/>
              </a:rPr>
              <a:t>争论（</a:t>
            </a:r>
            <a:r>
              <a:rPr lang="en-US" altLang="zh-CN" sz="2800" b="1">
                <a:solidFill>
                  <a:schemeClr val="accent2"/>
                </a:solidFill>
                <a:latin typeface="Times New Roman" panose="02020603050405020304" pitchFamily="18" charset="0"/>
              </a:rPr>
              <a:t>1927-1955</a:t>
            </a:r>
            <a:r>
              <a:rPr lang="zh-CN" altLang="en-US" sz="2800" b="1">
                <a:solidFill>
                  <a:schemeClr val="accent2"/>
                </a:solidFill>
                <a:latin typeface="Times New Roman" panose="02020603050405020304" pitchFamily="18" charset="0"/>
              </a:rPr>
              <a:t>）</a:t>
            </a:r>
          </a:p>
        </p:txBody>
      </p:sp>
      <p:sp>
        <p:nvSpPr>
          <p:cNvPr id="7" name="Text Box 8"/>
          <p:cNvSpPr txBox="1">
            <a:spLocks noChangeArrowheads="1"/>
          </p:cNvSpPr>
          <p:nvPr/>
        </p:nvSpPr>
        <p:spPr bwMode="auto">
          <a:xfrm>
            <a:off x="2178050" y="1544639"/>
            <a:ext cx="827563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616075" indent="-16160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FF0000"/>
                </a:solidFill>
                <a:latin typeface="Times New Roman" panose="02020603050405020304" pitchFamily="18" charset="0"/>
              </a:rPr>
              <a:t>Einstein:    </a:t>
            </a:r>
            <a:r>
              <a:rPr lang="zh-CN" altLang="en-US" sz="2800" b="1" dirty="0">
                <a:solidFill>
                  <a:srgbClr val="9900CC"/>
                </a:solidFill>
                <a:latin typeface="Times New Roman" panose="02020603050405020304" pitchFamily="18" charset="0"/>
              </a:rPr>
              <a:t>按照电子的衍射，某一电子落在何处与前一个电子落在何处有关，这是不可能的。</a:t>
            </a:r>
          </a:p>
        </p:txBody>
      </p:sp>
      <p:sp>
        <p:nvSpPr>
          <p:cNvPr id="8" name="Text Box 9"/>
          <p:cNvSpPr txBox="1">
            <a:spLocks noChangeArrowheads="1"/>
          </p:cNvSpPr>
          <p:nvPr/>
        </p:nvSpPr>
        <p:spPr bwMode="auto">
          <a:xfrm>
            <a:off x="2205039" y="2546350"/>
            <a:ext cx="788193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530350" indent="-15303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800" b="1" dirty="0">
                <a:latin typeface="Times New Roman" panose="02020603050405020304" pitchFamily="18" charset="0"/>
              </a:rPr>
              <a:t>Bohr:</a:t>
            </a:r>
            <a:r>
              <a:rPr lang="en-US" altLang="zh-CN" sz="2800" b="1" dirty="0">
                <a:solidFill>
                  <a:srgbClr val="DF4FC0"/>
                </a:solidFill>
                <a:latin typeface="Times New Roman" panose="02020603050405020304" pitchFamily="18" charset="0"/>
              </a:rPr>
              <a:t>    </a:t>
            </a:r>
            <a:r>
              <a:rPr lang="zh-CN" altLang="en-US" sz="2800" b="1" dirty="0">
                <a:solidFill>
                  <a:srgbClr val="0000FF"/>
                </a:solidFill>
                <a:latin typeface="Times New Roman" panose="02020603050405020304" pitchFamily="18" charset="0"/>
              </a:rPr>
              <a:t>不是前后电子之间相互影响，而是单个电         子的运动具有不确定性。</a:t>
            </a:r>
          </a:p>
        </p:txBody>
      </p:sp>
      <p:sp>
        <p:nvSpPr>
          <p:cNvPr id="9" name="Rectangle 10"/>
          <p:cNvSpPr>
            <a:spLocks noChangeArrowheads="1"/>
          </p:cNvSpPr>
          <p:nvPr/>
        </p:nvSpPr>
        <p:spPr bwMode="auto">
          <a:xfrm>
            <a:off x="2220914" y="922339"/>
            <a:ext cx="4054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9900"/>
                </a:solidFill>
                <a:latin typeface="Times New Roman" panose="02020603050405020304" pitchFamily="18" charset="0"/>
              </a:rPr>
              <a:t>在</a:t>
            </a:r>
            <a:r>
              <a:rPr lang="en-US" altLang="zh-CN" sz="2800" b="1" dirty="0">
                <a:solidFill>
                  <a:srgbClr val="009900"/>
                </a:solidFill>
                <a:latin typeface="Times New Roman" panose="02020603050405020304" pitchFamily="18" charset="0"/>
              </a:rPr>
              <a:t>1927</a:t>
            </a:r>
            <a:r>
              <a:rPr lang="zh-CN" altLang="en-US" sz="2800" b="1" dirty="0">
                <a:solidFill>
                  <a:srgbClr val="009900"/>
                </a:solidFill>
                <a:latin typeface="Times New Roman" panose="02020603050405020304" pitchFamily="18" charset="0"/>
              </a:rPr>
              <a:t>年</a:t>
            </a:r>
            <a:r>
              <a:rPr lang="en-US" altLang="zh-CN" sz="2800" b="1" dirty="0" err="1">
                <a:solidFill>
                  <a:srgbClr val="009900"/>
                </a:solidFill>
                <a:latin typeface="Times New Roman" panose="02020603050405020304" pitchFamily="18" charset="0"/>
              </a:rPr>
              <a:t>Solvey</a:t>
            </a:r>
            <a:r>
              <a:rPr lang="zh-CN" altLang="en-US" sz="2800" b="1" dirty="0">
                <a:solidFill>
                  <a:srgbClr val="009900"/>
                </a:solidFill>
                <a:latin typeface="Times New Roman" panose="02020603050405020304" pitchFamily="18" charset="0"/>
              </a:rPr>
              <a:t>会议上：</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wipe(left)">
                                      <p:cBhvr>
                                        <p:cTn id="12" dur="500"/>
                                        <p:tgtEl>
                                          <p:spTgt spid="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autoUpdateAnimBg="0"/>
      <p:bldP spid="5" grpId="0" autoUpdateAnimBg="0"/>
      <p:bldP spid="6" grpId="0" autoUpdateAnimBg="0"/>
      <p:bldP spid="7" grpId="0" autoUpdateAnimBg="0"/>
      <p:bldP spid="8" grpId="0" autoUpdateAnimBg="0"/>
      <p:bldP spid="9"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2057400" y="304800"/>
            <a:ext cx="8382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Char char="•"/>
            </a:pPr>
            <a:r>
              <a:rPr lang="zh-CN" altLang="en-US" sz="3200" b="1">
                <a:solidFill>
                  <a:srgbClr val="0000FF"/>
                </a:solidFill>
                <a:latin typeface="Times New Roman" panose="02020603050405020304" pitchFamily="18" charset="0"/>
                <a:ea typeface="黑体" panose="02010609060101010101" pitchFamily="49" charset="-122"/>
              </a:rPr>
              <a:t>波函数统计诠释涉及对世界本质的认识观念</a:t>
            </a:r>
          </a:p>
        </p:txBody>
      </p:sp>
      <p:sp>
        <p:nvSpPr>
          <p:cNvPr id="3" name="Text Box 3"/>
          <p:cNvSpPr txBox="1">
            <a:spLocks noChangeArrowheads="1"/>
          </p:cNvSpPr>
          <p:nvPr/>
        </p:nvSpPr>
        <p:spPr bwMode="auto">
          <a:xfrm>
            <a:off x="2514600" y="1066800"/>
            <a:ext cx="6400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1">
                <a:solidFill>
                  <a:srgbClr val="800000"/>
                </a:solidFill>
                <a:latin typeface="Times New Roman" panose="02020603050405020304" pitchFamily="18" charset="0"/>
                <a:ea typeface="黑体" panose="02010609060101010101" pitchFamily="49" charset="-122"/>
              </a:rPr>
              <a:t>哥本哈根学派</a:t>
            </a:r>
            <a:r>
              <a:rPr lang="en-US" altLang="zh-CN" sz="3200" b="1">
                <a:solidFill>
                  <a:srgbClr val="800000"/>
                </a:solidFill>
                <a:latin typeface="Times New Roman" panose="02020603050405020304" pitchFamily="18" charset="0"/>
                <a:ea typeface="黑体" panose="02010609060101010101" pitchFamily="49" charset="-122"/>
              </a:rPr>
              <a:t>--</a:t>
            </a:r>
            <a:r>
              <a:rPr lang="zh-CN" altLang="en-US" sz="3200" b="1">
                <a:solidFill>
                  <a:srgbClr val="800000"/>
                </a:solidFill>
                <a:latin typeface="Times New Roman" panose="02020603050405020304" pitchFamily="18" charset="0"/>
                <a:ea typeface="黑体" panose="02010609060101010101" pitchFamily="49" charset="-122"/>
              </a:rPr>
              <a:t>爱因斯坦  著名</a:t>
            </a:r>
            <a:r>
              <a:rPr lang="zh-CN" altLang="en-US" sz="3200" b="1">
                <a:solidFill>
                  <a:srgbClr val="0000FF"/>
                </a:solidFill>
                <a:latin typeface="Times New Roman" panose="02020603050405020304" pitchFamily="18" charset="0"/>
                <a:ea typeface="黑体" panose="02010609060101010101" pitchFamily="49" charset="-122"/>
              </a:rPr>
              <a:t>论战</a:t>
            </a:r>
          </a:p>
        </p:txBody>
      </p:sp>
      <p:sp>
        <p:nvSpPr>
          <p:cNvPr id="4" name="Text Box 4"/>
          <p:cNvSpPr txBox="1">
            <a:spLocks noChangeArrowheads="1"/>
          </p:cNvSpPr>
          <p:nvPr/>
        </p:nvSpPr>
        <p:spPr bwMode="auto">
          <a:xfrm>
            <a:off x="5334000" y="4267201"/>
            <a:ext cx="51054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srgbClr val="0000FF"/>
                </a:solidFill>
                <a:latin typeface="Times New Roman" panose="02020603050405020304" pitchFamily="18" charset="0"/>
              </a:rPr>
              <a:t>量子力学背后隐藏着还没有被揭示的更基本的规律，这个规律对量子力学有新的解释。</a:t>
            </a:r>
            <a:r>
              <a:rPr lang="zh-CN" altLang="en-US" sz="3200" b="1">
                <a:latin typeface="Times New Roman" panose="02020603050405020304" pitchFamily="18" charset="0"/>
              </a:rPr>
              <a:t>上帝不会掷骰子</a:t>
            </a:r>
            <a:endParaRPr lang="zh-CN" altLang="en-US" sz="3200" b="1">
              <a:solidFill>
                <a:srgbClr val="0000FF"/>
              </a:solidFill>
              <a:latin typeface="Times New Roman" panose="02020603050405020304" pitchFamily="18" charset="0"/>
            </a:endParaRPr>
          </a:p>
        </p:txBody>
      </p:sp>
      <p:sp>
        <p:nvSpPr>
          <p:cNvPr id="5" name="Line 5"/>
          <p:cNvSpPr>
            <a:spLocks noChangeShapeType="1"/>
          </p:cNvSpPr>
          <p:nvPr/>
        </p:nvSpPr>
        <p:spPr bwMode="auto">
          <a:xfrm>
            <a:off x="3733800" y="3124200"/>
            <a:ext cx="0" cy="838200"/>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Text Box 6"/>
          <p:cNvSpPr txBox="1">
            <a:spLocks noChangeArrowheads="1"/>
          </p:cNvSpPr>
          <p:nvPr/>
        </p:nvSpPr>
        <p:spPr bwMode="auto">
          <a:xfrm>
            <a:off x="2133600" y="4267200"/>
            <a:ext cx="28194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srgbClr val="FF3300"/>
                </a:solidFill>
                <a:latin typeface="Times New Roman" panose="02020603050405020304" pitchFamily="18" charset="0"/>
              </a:rPr>
              <a:t>波函数的概率解释是自然界的终极实质</a:t>
            </a:r>
          </a:p>
        </p:txBody>
      </p:sp>
      <p:sp>
        <p:nvSpPr>
          <p:cNvPr id="7" name="Text Box 7"/>
          <p:cNvSpPr txBox="1">
            <a:spLocks noChangeArrowheads="1"/>
          </p:cNvSpPr>
          <p:nvPr/>
        </p:nvSpPr>
        <p:spPr bwMode="auto">
          <a:xfrm>
            <a:off x="2362200" y="1752600"/>
            <a:ext cx="3124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latin typeface="Times New Roman" panose="02020603050405020304" pitchFamily="18" charset="0"/>
              </a:rPr>
              <a:t>玻尔、波恩、海森伯、费曼等</a:t>
            </a:r>
          </a:p>
        </p:txBody>
      </p:sp>
      <p:sp>
        <p:nvSpPr>
          <p:cNvPr id="8" name="Text Box 8"/>
          <p:cNvSpPr txBox="1">
            <a:spLocks noChangeArrowheads="1"/>
          </p:cNvSpPr>
          <p:nvPr/>
        </p:nvSpPr>
        <p:spPr bwMode="auto">
          <a:xfrm>
            <a:off x="6096000" y="1828800"/>
            <a:ext cx="2667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latin typeface="Times New Roman" panose="02020603050405020304" pitchFamily="18" charset="0"/>
              </a:rPr>
              <a:t>还有狄拉克、德布罗意等</a:t>
            </a:r>
          </a:p>
        </p:txBody>
      </p:sp>
      <p:sp>
        <p:nvSpPr>
          <p:cNvPr id="9" name="Line 9"/>
          <p:cNvSpPr>
            <a:spLocks noChangeShapeType="1"/>
          </p:cNvSpPr>
          <p:nvPr/>
        </p:nvSpPr>
        <p:spPr bwMode="auto">
          <a:xfrm>
            <a:off x="7620000" y="3048000"/>
            <a:ext cx="0" cy="1066800"/>
          </a:xfrm>
          <a:prstGeom prst="line">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500"/>
                                        <p:tgtEl>
                                          <p:spTgt spid="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nimBg="1"/>
      <p:bldP spid="6" grpId="0" autoUpdateAnimBg="0"/>
      <p:bldP spid="7" grpId="0" autoUpdateAnimBg="0"/>
      <p:bldP spid="8" grpId="0" autoUpdateAnimBg="0"/>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1991544" y="471716"/>
            <a:ext cx="8695506"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FF"/>
                </a:solidFill>
                <a:latin typeface="Calibri" panose="020F0502020204030204" pitchFamily="34" charset="0"/>
              </a:rPr>
              <a:t>1993</a:t>
            </a:r>
            <a:r>
              <a:rPr lang="zh-CN" altLang="en-US" sz="2800" b="1" dirty="0">
                <a:solidFill>
                  <a:srgbClr val="0000FF"/>
                </a:solidFill>
                <a:latin typeface="Calibri" panose="020F0502020204030204" pitchFamily="34" charset="0"/>
              </a:rPr>
              <a:t>年以前，实验中测量到的基本上是能级和跃迁概率，而波函数及其概率诠释一直停留在理论概念上，未曾受到实际的观测。</a:t>
            </a:r>
            <a:r>
              <a:rPr lang="en-US" altLang="zh-CN" sz="2800" b="1" dirty="0">
                <a:solidFill>
                  <a:srgbClr val="0000FF"/>
                </a:solidFill>
                <a:latin typeface="Calibri" panose="020F0502020204030204" pitchFamily="34" charset="0"/>
              </a:rPr>
              <a:t>1993</a:t>
            </a:r>
            <a:r>
              <a:rPr lang="zh-CN" altLang="en-US" sz="2800" b="1" dirty="0">
                <a:solidFill>
                  <a:srgbClr val="0000FF"/>
                </a:solidFill>
                <a:latin typeface="Calibri" panose="020F0502020204030204" pitchFamily="34" charset="0"/>
              </a:rPr>
              <a:t>年， </a:t>
            </a:r>
            <a:r>
              <a:rPr lang="en-US" altLang="zh-CN" sz="2800" b="1" dirty="0">
                <a:solidFill>
                  <a:srgbClr val="0000FF"/>
                </a:solidFill>
                <a:latin typeface="Calibri" panose="020F0502020204030204" pitchFamily="34" charset="0"/>
              </a:rPr>
              <a:t>M</a:t>
            </a:r>
            <a:r>
              <a:rPr lang="zh-CN" altLang="en-US" sz="2800" b="1" dirty="0">
                <a:solidFill>
                  <a:srgbClr val="0000FF"/>
                </a:solidFill>
                <a:latin typeface="Calibri" panose="020F0502020204030204" pitchFamily="34" charset="0"/>
              </a:rPr>
              <a:t>．</a:t>
            </a:r>
            <a:r>
              <a:rPr lang="en-US" altLang="zh-CN" sz="2800" b="1" dirty="0">
                <a:solidFill>
                  <a:srgbClr val="0000FF"/>
                </a:solidFill>
                <a:latin typeface="Calibri" panose="020F0502020204030204" pitchFamily="34" charset="0"/>
              </a:rPr>
              <a:t>F</a:t>
            </a:r>
            <a:r>
              <a:rPr lang="zh-CN" altLang="en-US" sz="2800" b="1" dirty="0">
                <a:solidFill>
                  <a:srgbClr val="0000FF"/>
                </a:solidFill>
                <a:latin typeface="Calibri" panose="020F0502020204030204" pitchFamily="34" charset="0"/>
              </a:rPr>
              <a:t>．</a:t>
            </a:r>
            <a:r>
              <a:rPr lang="en-US" altLang="zh-CN" sz="2800" b="1" dirty="0" err="1">
                <a:solidFill>
                  <a:srgbClr val="0000FF"/>
                </a:solidFill>
                <a:latin typeface="Calibri" panose="020F0502020204030204" pitchFamily="34" charset="0"/>
              </a:rPr>
              <a:t>Crommie</a:t>
            </a:r>
            <a:r>
              <a:rPr lang="zh-CN" altLang="en-US" sz="2800" b="1" dirty="0">
                <a:solidFill>
                  <a:srgbClr val="0000FF"/>
                </a:solidFill>
                <a:latin typeface="Calibri" panose="020F0502020204030204" pitchFamily="34" charset="0"/>
              </a:rPr>
              <a:t>等人用扫描隧穿显微镜</a:t>
            </a:r>
            <a:r>
              <a:rPr lang="en-US" altLang="zh-CN" sz="2800" b="1" dirty="0">
                <a:solidFill>
                  <a:srgbClr val="0000FF"/>
                </a:solidFill>
                <a:latin typeface="Calibri" panose="020F0502020204030204" pitchFamily="34" charset="0"/>
              </a:rPr>
              <a:t>(STM)</a:t>
            </a:r>
            <a:r>
              <a:rPr lang="zh-CN" altLang="en-US" sz="2800" b="1" dirty="0">
                <a:solidFill>
                  <a:srgbClr val="0000FF"/>
                </a:solidFill>
                <a:latin typeface="Calibri" panose="020F0502020204030204" pitchFamily="34" charset="0"/>
              </a:rPr>
              <a:t>所做的量子围栏工作第一次成功测量到了波函数模方，从而相当于间接测量出了波函数。 </a:t>
            </a:r>
          </a:p>
        </p:txBody>
      </p:sp>
      <p:sp>
        <p:nvSpPr>
          <p:cNvPr id="3" name="Rectangle 9"/>
          <p:cNvSpPr>
            <a:spLocks noChangeArrowheads="1"/>
          </p:cNvSpPr>
          <p:nvPr/>
        </p:nvSpPr>
        <p:spPr bwMode="auto">
          <a:xfrm>
            <a:off x="1766889" y="3089276"/>
            <a:ext cx="8650287"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9900"/>
                </a:solidFill>
                <a:latin typeface="Calibri" panose="020F0502020204030204" pitchFamily="34" charset="0"/>
              </a:rPr>
              <a:t>温度</a:t>
            </a:r>
            <a:r>
              <a:rPr lang="en-US" altLang="zh-CN" sz="2800" b="1" dirty="0">
                <a:solidFill>
                  <a:srgbClr val="009900"/>
                </a:solidFill>
                <a:latin typeface="Calibri" panose="020F0502020204030204" pitchFamily="34" charset="0"/>
              </a:rPr>
              <a:t>4K</a:t>
            </a:r>
            <a:r>
              <a:rPr lang="zh-CN" altLang="en-US" sz="2800" b="1" dirty="0">
                <a:solidFill>
                  <a:srgbClr val="009900"/>
                </a:solidFill>
                <a:latin typeface="Calibri" panose="020F0502020204030204" pitchFamily="34" charset="0"/>
              </a:rPr>
              <a:t>，超高真空，在清洁的单晶</a:t>
            </a:r>
            <a:r>
              <a:rPr lang="en-US" altLang="zh-CN" sz="2800" b="1" dirty="0">
                <a:solidFill>
                  <a:srgbClr val="009900"/>
                </a:solidFill>
                <a:latin typeface="Calibri" panose="020F0502020204030204" pitchFamily="34" charset="0"/>
              </a:rPr>
              <a:t>Cu(111)</a:t>
            </a:r>
            <a:r>
              <a:rPr lang="zh-CN" altLang="en-US" sz="2800" b="1" dirty="0">
                <a:solidFill>
                  <a:srgbClr val="009900"/>
                </a:solidFill>
                <a:latin typeface="Calibri" panose="020F0502020204030204" pitchFamily="34" charset="0"/>
              </a:rPr>
              <a:t>表面上蒸镀一层</a:t>
            </a:r>
            <a:r>
              <a:rPr lang="en-US" altLang="zh-CN" sz="2800" b="1" dirty="0">
                <a:solidFill>
                  <a:srgbClr val="009900"/>
                </a:solidFill>
                <a:latin typeface="Calibri" panose="020F0502020204030204" pitchFamily="34" charset="0"/>
              </a:rPr>
              <a:t>Fe</a:t>
            </a:r>
            <a:r>
              <a:rPr lang="zh-CN" altLang="en-US" sz="2800" b="1" dirty="0">
                <a:solidFill>
                  <a:srgbClr val="009900"/>
                </a:solidFill>
                <a:latin typeface="Calibri" panose="020F0502020204030204" pitchFamily="34" charset="0"/>
              </a:rPr>
              <a:t>原子，然后用</a:t>
            </a:r>
            <a:r>
              <a:rPr lang="en-US" altLang="zh-CN" sz="2800" b="1" dirty="0">
                <a:solidFill>
                  <a:srgbClr val="009900"/>
                </a:solidFill>
                <a:latin typeface="Calibri" panose="020F0502020204030204" pitchFamily="34" charset="0"/>
              </a:rPr>
              <a:t>STM</a:t>
            </a:r>
            <a:r>
              <a:rPr lang="zh-CN" altLang="en-US" sz="2800" b="1" dirty="0">
                <a:solidFill>
                  <a:srgbClr val="009900"/>
                </a:solidFill>
                <a:latin typeface="Calibri" panose="020F0502020204030204" pitchFamily="34" charset="0"/>
              </a:rPr>
              <a:t>针尖操纵，让</a:t>
            </a:r>
            <a:r>
              <a:rPr lang="en-US" altLang="zh-CN" sz="2800" b="1" dirty="0">
                <a:solidFill>
                  <a:srgbClr val="009900"/>
                </a:solidFill>
                <a:latin typeface="Calibri" panose="020F0502020204030204" pitchFamily="34" charset="0"/>
              </a:rPr>
              <a:t>48</a:t>
            </a:r>
            <a:r>
              <a:rPr lang="zh-CN" altLang="en-US" sz="2800" b="1" dirty="0">
                <a:solidFill>
                  <a:srgbClr val="009900"/>
                </a:solidFill>
                <a:latin typeface="Calibri" panose="020F0502020204030204" pitchFamily="34" charset="0"/>
              </a:rPr>
              <a:t>个铁原子围成一个平均半径为</a:t>
            </a:r>
            <a:r>
              <a:rPr lang="en-US" altLang="zh-CN" sz="2800" b="1" dirty="0">
                <a:solidFill>
                  <a:srgbClr val="009900"/>
                </a:solidFill>
                <a:latin typeface="Calibri" panose="020F0502020204030204" pitchFamily="34" charset="0"/>
              </a:rPr>
              <a:t>71.3</a:t>
            </a:r>
            <a:r>
              <a:rPr lang="en-US" altLang="zh-CN" sz="2800" b="1" dirty="0">
                <a:solidFill>
                  <a:srgbClr val="009900"/>
                </a:solidFill>
                <a:latin typeface="Calibri" panose="020F0502020204030204" pitchFamily="34" charset="0"/>
                <a:cs typeface="Times New Roman" panose="02020603050405020304" pitchFamily="18" charset="0"/>
              </a:rPr>
              <a:t>Å</a:t>
            </a:r>
            <a:r>
              <a:rPr lang="zh-CN" altLang="en-US" sz="2800" b="1" dirty="0">
                <a:solidFill>
                  <a:srgbClr val="009900"/>
                </a:solidFill>
                <a:latin typeface="Calibri" panose="020F0502020204030204" pitchFamily="34" charset="0"/>
              </a:rPr>
              <a:t>的圆圈。表面电子在铁原子上强烈反射，被禁锢在这个量子围栏</a:t>
            </a:r>
            <a:r>
              <a:rPr lang="en-US" altLang="zh-CN" sz="2800" b="1" dirty="0">
                <a:solidFill>
                  <a:srgbClr val="009900"/>
                </a:solidFill>
                <a:latin typeface="Calibri" panose="020F0502020204030204" pitchFamily="34" charset="0"/>
              </a:rPr>
              <a:t>(quantum corral)</a:t>
            </a:r>
            <a:r>
              <a:rPr lang="zh-CN" altLang="en-US" sz="2800" b="1" dirty="0">
                <a:solidFill>
                  <a:srgbClr val="009900"/>
                </a:solidFill>
                <a:latin typeface="Calibri" panose="020F0502020204030204" pitchFamily="34" charset="0"/>
              </a:rPr>
              <a:t>中。</a:t>
            </a:r>
            <a:r>
              <a:rPr lang="en-US" altLang="zh-CN" sz="2800" b="1" dirty="0">
                <a:solidFill>
                  <a:srgbClr val="009900"/>
                </a:solidFill>
                <a:latin typeface="Calibri" panose="020F0502020204030204" pitchFamily="34" charset="0"/>
              </a:rPr>
              <a:t>STM</a:t>
            </a:r>
            <a:r>
              <a:rPr lang="zh-CN" altLang="en-US" sz="2800" b="1" dirty="0">
                <a:solidFill>
                  <a:srgbClr val="009900"/>
                </a:solidFill>
                <a:latin typeface="Calibri" panose="020F0502020204030204" pitchFamily="34" charset="0"/>
              </a:rPr>
              <a:t>针尖与样品间的隧穿电流正比于样品该处的电子局域表面态密度，这实际上就是该处电子波函数的模方。于是用恒电流模式就可将电子波函数的模方描绘出来。 </a:t>
            </a:r>
          </a:p>
        </p:txBody>
      </p:sp>
      <p:sp>
        <p:nvSpPr>
          <p:cNvPr id="4" name="Text Box 10"/>
          <p:cNvSpPr txBox="1">
            <a:spLocks noChangeAspect="1" noChangeArrowheads="1"/>
          </p:cNvSpPr>
          <p:nvPr/>
        </p:nvSpPr>
        <p:spPr bwMode="auto">
          <a:xfrm>
            <a:off x="2135561" y="1"/>
            <a:ext cx="66008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FF0000"/>
                </a:solidFill>
                <a:latin typeface="Calibri" panose="020F0502020204030204" pitchFamily="34" charset="0"/>
              </a:rPr>
              <a:t>波函数模方的实验测量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iterate type="wd">
                                    <p:tmPct val="100000"/>
                                  </p:iterate>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WOCRTEMP_ROC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951" y="981075"/>
            <a:ext cx="8982075"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ChangeAspect="1" noChangeArrowheads="1"/>
          </p:cNvSpPr>
          <p:nvPr/>
        </p:nvSpPr>
        <p:spPr bwMode="auto">
          <a:xfrm>
            <a:off x="3143251" y="188913"/>
            <a:ext cx="660082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800">
                <a:solidFill>
                  <a:schemeClr val="accent2"/>
                </a:solidFill>
                <a:latin typeface="Calibri" panose="020F0502020204030204" pitchFamily="34" charset="0"/>
                <a:ea typeface="隶书" panose="02010509060101010101" pitchFamily="49" charset="-122"/>
              </a:rPr>
              <a:t>波函数模方的实验测量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2"/>
          <p:cNvSpPr txBox="1">
            <a:spLocks noChangeAspect="1" noChangeArrowheads="1"/>
          </p:cNvSpPr>
          <p:nvPr/>
        </p:nvSpPr>
        <p:spPr bwMode="auto">
          <a:xfrm>
            <a:off x="3143251" y="188913"/>
            <a:ext cx="6600825" cy="823912"/>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4800" kern="0">
                <a:solidFill>
                  <a:srgbClr val="3333CC"/>
                </a:solidFill>
                <a:latin typeface="+mn-lt"/>
                <a:ea typeface="隶书" pitchFamily="49" charset="-122"/>
              </a:rPr>
              <a:t>波函数模方的实验测量</a:t>
            </a:r>
          </a:p>
        </p:txBody>
      </p:sp>
      <p:pic>
        <p:nvPicPr>
          <p:cNvPr id="11" name="Picture 3" descr="Stadium Corr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908051"/>
            <a:ext cx="7348538"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0" descr="1954-Born"/>
          <p:cNvPicPr>
            <a:picLocks noChangeAspect="1" noChangeArrowheads="1"/>
          </p:cNvPicPr>
          <p:nvPr/>
        </p:nvPicPr>
        <p:blipFill>
          <a:blip r:embed="rId4">
            <a:extLst>
              <a:ext uri="{28A0092B-C50C-407E-A947-70E740481C1C}">
                <a14:useLocalDpi xmlns:a14="http://schemas.microsoft.com/office/drawing/2010/main" val="0"/>
              </a:ext>
            </a:extLst>
          </a:blip>
          <a:srcRect b="11707"/>
          <a:stretch>
            <a:fillRect/>
          </a:stretch>
        </p:blipFill>
        <p:spPr bwMode="auto">
          <a:xfrm>
            <a:off x="8131176" y="2949575"/>
            <a:ext cx="2143125" cy="322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2"/>
          <p:cNvSpPr txBox="1">
            <a:spLocks noChangeArrowheads="1"/>
          </p:cNvSpPr>
          <p:nvPr/>
        </p:nvSpPr>
        <p:spPr bwMode="auto">
          <a:xfrm>
            <a:off x="2574925" y="1"/>
            <a:ext cx="5715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FF0000"/>
                </a:solidFill>
                <a:latin typeface="Symbol" panose="05050102010706020507" pitchFamily="18" charset="2"/>
              </a:rPr>
              <a:t>波函数的统计解释    </a:t>
            </a:r>
            <a:r>
              <a:rPr lang="zh-CN" altLang="en-US" sz="2800" b="1">
                <a:solidFill>
                  <a:srgbClr val="0000FF"/>
                </a:solidFill>
                <a:latin typeface="Symbol" panose="05050102010706020507" pitchFamily="18" charset="2"/>
              </a:rPr>
              <a:t>总结</a:t>
            </a:r>
          </a:p>
        </p:txBody>
      </p:sp>
      <p:sp>
        <p:nvSpPr>
          <p:cNvPr id="4" name="Rectangle 6"/>
          <p:cNvSpPr>
            <a:spLocks noChangeArrowheads="1"/>
          </p:cNvSpPr>
          <p:nvPr/>
        </p:nvSpPr>
        <p:spPr bwMode="auto">
          <a:xfrm>
            <a:off x="2227263" y="2868613"/>
            <a:ext cx="5815012"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800" b="1" dirty="0">
                <a:solidFill>
                  <a:srgbClr val="0000FF"/>
                </a:solidFill>
                <a:latin typeface="Calibri" panose="020F0502020204030204" pitchFamily="34" charset="0"/>
              </a:rPr>
              <a:t>玻恩</a:t>
            </a:r>
            <a:r>
              <a:rPr lang="en-US" altLang="zh-CN" sz="2800" b="1" dirty="0">
                <a:solidFill>
                  <a:srgbClr val="0000FF"/>
                </a:solidFill>
                <a:latin typeface="Calibri" panose="020F0502020204030204" pitchFamily="34" charset="0"/>
              </a:rPr>
              <a:t>(</a:t>
            </a:r>
            <a:r>
              <a:rPr lang="en-US" altLang="zh-CN" sz="2800" b="1" dirty="0">
                <a:solidFill>
                  <a:srgbClr val="0000FF"/>
                </a:solidFill>
                <a:latin typeface="Times New Roman" panose="02020603050405020304" pitchFamily="18" charset="0"/>
              </a:rPr>
              <a:t>M</a:t>
            </a:r>
            <a:r>
              <a:rPr lang="zh-CN" altLang="en-US" sz="2800" b="1" dirty="0">
                <a:solidFill>
                  <a:srgbClr val="0000FF"/>
                </a:solidFill>
                <a:latin typeface="Times New Roman" panose="02020603050405020304" pitchFamily="18" charset="0"/>
              </a:rPr>
              <a:t>．</a:t>
            </a:r>
            <a:r>
              <a:rPr lang="en-US" altLang="zh-CN" sz="2800" b="1" dirty="0">
                <a:solidFill>
                  <a:srgbClr val="0000FF"/>
                </a:solidFill>
                <a:latin typeface="Times New Roman" panose="02020603050405020304" pitchFamily="18" charset="0"/>
              </a:rPr>
              <a:t>Born</a:t>
            </a:r>
            <a:r>
              <a:rPr lang="zh-CN" altLang="en-US" sz="2800" b="1" dirty="0">
                <a:solidFill>
                  <a:srgbClr val="0000FF"/>
                </a:solidFill>
                <a:latin typeface="Times New Roman" panose="02020603050405020304" pitchFamily="18" charset="0"/>
              </a:rPr>
              <a:t>，</a:t>
            </a:r>
            <a:r>
              <a:rPr lang="en-US" altLang="zh-CN" sz="2800" b="1" dirty="0">
                <a:solidFill>
                  <a:srgbClr val="0000FF"/>
                </a:solidFill>
                <a:latin typeface="Times New Roman" panose="02020603050405020304" pitchFamily="18" charset="0"/>
              </a:rPr>
              <a:t>1882</a:t>
            </a:r>
            <a:r>
              <a:rPr lang="zh-CN" altLang="en-US" sz="2800" b="1" dirty="0">
                <a:solidFill>
                  <a:srgbClr val="0000FF"/>
                </a:solidFill>
                <a:latin typeface="Times New Roman" panose="02020603050405020304" pitchFamily="18" charset="0"/>
              </a:rPr>
              <a:t>－</a:t>
            </a:r>
            <a:r>
              <a:rPr lang="en-US" altLang="zh-CN" sz="2800" b="1" dirty="0">
                <a:solidFill>
                  <a:srgbClr val="0000FF"/>
                </a:solidFill>
                <a:latin typeface="Times New Roman" panose="02020603050405020304" pitchFamily="18" charset="0"/>
              </a:rPr>
              <a:t>1970)</a:t>
            </a:r>
            <a:r>
              <a:rPr lang="zh-CN" altLang="en-US" sz="2800" b="1" dirty="0">
                <a:solidFill>
                  <a:srgbClr val="0000FF"/>
                </a:solidFill>
                <a:latin typeface="Calibri" panose="020F0502020204030204" pitchFamily="34" charset="0"/>
              </a:rPr>
              <a:t>在这个观念的启发下，马上将其推广到</a:t>
            </a:r>
            <a:r>
              <a:rPr lang="en-US" altLang="zh-CN" sz="2800" b="1" i="1" dirty="0">
                <a:solidFill>
                  <a:srgbClr val="FF2F2F"/>
                </a:solidFill>
                <a:latin typeface="Times New Roman" panose="02020603050405020304" pitchFamily="18" charset="0"/>
              </a:rPr>
              <a:t>Ψ</a:t>
            </a:r>
            <a:r>
              <a:rPr lang="zh-CN" altLang="en-US" sz="2800" b="1" dirty="0">
                <a:solidFill>
                  <a:srgbClr val="0000FF"/>
                </a:solidFill>
                <a:latin typeface="Calibri" panose="020F0502020204030204" pitchFamily="34" charset="0"/>
              </a:rPr>
              <a:t>函数上：</a:t>
            </a:r>
            <a:r>
              <a:rPr lang="en-US" altLang="zh-CN" sz="2800" b="1" i="1" dirty="0">
                <a:solidFill>
                  <a:srgbClr val="FF2F2F"/>
                </a:solidFill>
                <a:latin typeface="Times New Roman" panose="02020603050405020304" pitchFamily="18" charset="0"/>
              </a:rPr>
              <a:t>|Ψ|</a:t>
            </a:r>
            <a:r>
              <a:rPr lang="en-US" altLang="zh-CN" sz="2800" b="1" i="1" baseline="30000" dirty="0">
                <a:solidFill>
                  <a:srgbClr val="FF2F2F"/>
                </a:solidFill>
                <a:latin typeface="Times New Roman" panose="02020603050405020304" pitchFamily="18" charset="0"/>
              </a:rPr>
              <a:t>2</a:t>
            </a:r>
            <a:r>
              <a:rPr lang="zh-CN" altLang="en-US" sz="2800" b="1" dirty="0">
                <a:solidFill>
                  <a:srgbClr val="0000FF"/>
                </a:solidFill>
                <a:latin typeface="Calibri" panose="020F0502020204030204" pitchFamily="34" charset="0"/>
              </a:rPr>
              <a:t>必须是电子（或其它粒子）的</a:t>
            </a:r>
            <a:r>
              <a:rPr lang="zh-CN" altLang="en-US" sz="2800" b="1" kern="0" dirty="0">
                <a:solidFill>
                  <a:srgbClr val="FF0000"/>
                </a:solidFill>
                <a:latin typeface="Times New Roman" pitchFamily="18" charset="0"/>
                <a:ea typeface="楷体_GB2312" pitchFamily="49" charset="-122"/>
              </a:rPr>
              <a:t>概</a:t>
            </a:r>
            <a:r>
              <a:rPr lang="zh-CN" altLang="zh-CN" sz="2800" b="1" kern="0" dirty="0">
                <a:solidFill>
                  <a:srgbClr val="FF0000"/>
                </a:solidFill>
                <a:latin typeface="Times New Roman" pitchFamily="18" charset="0"/>
                <a:ea typeface="楷体_GB2312" pitchFamily="49" charset="-122"/>
              </a:rPr>
              <a:t>率</a:t>
            </a:r>
            <a:r>
              <a:rPr lang="zh-CN" altLang="en-US" sz="2800" b="1" dirty="0">
                <a:solidFill>
                  <a:srgbClr val="0000FF"/>
                </a:solidFill>
                <a:latin typeface="Calibri" panose="020F0502020204030204" pitchFamily="34" charset="0"/>
              </a:rPr>
              <a:t>密度</a:t>
            </a:r>
            <a:r>
              <a:rPr lang="zh-CN" altLang="en-US" sz="2800" b="1" dirty="0">
                <a:solidFill>
                  <a:srgbClr val="0000FF"/>
                </a:solidFill>
                <a:latin typeface="Times New Roman" panose="02020603050405020304" pitchFamily="18" charset="0"/>
              </a:rPr>
              <a:t>”</a:t>
            </a:r>
            <a:r>
              <a:rPr lang="zh-CN" altLang="en-US" sz="2800" b="1" baseline="30000" dirty="0">
                <a:solidFill>
                  <a:srgbClr val="0000FF"/>
                </a:solidFill>
                <a:latin typeface="Times New Roman" panose="02020603050405020304" pitchFamily="18" charset="0"/>
              </a:rPr>
              <a:t> </a:t>
            </a:r>
            <a:r>
              <a:rPr lang="zh-CN" altLang="en-US" sz="2800" b="1" dirty="0">
                <a:solidFill>
                  <a:srgbClr val="0000FF"/>
                </a:solidFill>
                <a:latin typeface="Calibri" panose="020F0502020204030204" pitchFamily="34" charset="0"/>
              </a:rPr>
              <a:t>。</a:t>
            </a:r>
          </a:p>
        </p:txBody>
      </p:sp>
      <p:sp>
        <p:nvSpPr>
          <p:cNvPr id="41989" name="Text Box 28"/>
          <p:cNvSpPr txBox="1">
            <a:spLocks noChangeArrowheads="1"/>
          </p:cNvSpPr>
          <p:nvPr/>
        </p:nvSpPr>
        <p:spPr bwMode="auto">
          <a:xfrm>
            <a:off x="1590676" y="6267451"/>
            <a:ext cx="1312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sm" len="lg"/>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v"/>
            </a:pPr>
            <a:r>
              <a:rPr lang="en-US" altLang="zh-CN" sz="2800" b="1">
                <a:solidFill>
                  <a:schemeClr val="accent2"/>
                </a:solidFill>
                <a:latin typeface="Times New Roman" panose="02020603050405020304" pitchFamily="18" charset="0"/>
              </a:rPr>
              <a:t> </a:t>
            </a:r>
            <a:r>
              <a:rPr lang="zh-CN" altLang="en-US" sz="2800" b="1">
                <a:solidFill>
                  <a:schemeClr val="bg1"/>
                </a:solidFill>
                <a:latin typeface="Times New Roman" panose="02020603050405020304" pitchFamily="18" charset="0"/>
              </a:rPr>
              <a:t>备注</a:t>
            </a:r>
          </a:p>
        </p:txBody>
      </p:sp>
      <p:sp>
        <p:nvSpPr>
          <p:cNvPr id="41990" name="Rectangle 21"/>
          <p:cNvSpPr>
            <a:spLocks noChangeArrowheads="1"/>
          </p:cNvSpPr>
          <p:nvPr/>
        </p:nvSpPr>
        <p:spPr bwMode="auto">
          <a:xfrm>
            <a:off x="2238376" y="6334126"/>
            <a:ext cx="5211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Times New Roman" panose="02020603050405020304" pitchFamily="18" charset="0"/>
              </a:rPr>
              <a:t>1954</a:t>
            </a:r>
            <a:r>
              <a:rPr lang="zh-CN" altLang="en-US" sz="2800" b="1">
                <a:latin typeface="Times New Roman" panose="02020603050405020304" pitchFamily="18" charset="0"/>
              </a:rPr>
              <a:t>年，</a:t>
            </a:r>
            <a:r>
              <a:rPr lang="zh-CN" altLang="en-US" sz="2800" b="1">
                <a:latin typeface="Calibri" panose="020F0502020204030204" pitchFamily="34" charset="0"/>
              </a:rPr>
              <a:t>玻恩获诺贝尔物理奖。</a:t>
            </a:r>
          </a:p>
        </p:txBody>
      </p:sp>
      <p:grpSp>
        <p:nvGrpSpPr>
          <p:cNvPr id="5" name="Group 31"/>
          <p:cNvGrpSpPr>
            <a:grpSpLocks/>
          </p:cNvGrpSpPr>
          <p:nvPr/>
        </p:nvGrpSpPr>
        <p:grpSpPr bwMode="auto">
          <a:xfrm>
            <a:off x="2166938" y="4572000"/>
            <a:ext cx="5410200" cy="1816100"/>
            <a:chOff x="457" y="2922"/>
            <a:chExt cx="3408" cy="1144"/>
          </a:xfrm>
        </p:grpSpPr>
        <p:sp>
          <p:nvSpPr>
            <p:cNvPr id="41995" name="Text Box 15"/>
            <p:cNvSpPr txBox="1">
              <a:spLocks noChangeArrowheads="1"/>
            </p:cNvSpPr>
            <p:nvPr/>
          </p:nvSpPr>
          <p:spPr bwMode="auto">
            <a:xfrm>
              <a:off x="457" y="2922"/>
              <a:ext cx="3408"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Symbol" panose="05050102010706020507" pitchFamily="18" charset="2"/>
                <a:buNone/>
              </a:pPr>
              <a:r>
                <a:rPr lang="en-US" altLang="zh-CN" sz="2800" b="1" i="1" dirty="0">
                  <a:solidFill>
                    <a:schemeClr val="accent2"/>
                  </a:solidFill>
                  <a:latin typeface="Calibri" panose="020F0502020204030204" pitchFamily="34" charset="0"/>
                  <a:sym typeface="Symbol" panose="05050102010706020507" pitchFamily="18" charset="2"/>
                </a:rPr>
                <a:t></a:t>
              </a:r>
              <a:r>
                <a:rPr lang="zh-CN" altLang="en-US" sz="2800" b="1" dirty="0">
                  <a:solidFill>
                    <a:schemeClr val="accent2"/>
                  </a:solidFill>
                  <a:latin typeface="Calibri" panose="020F0502020204030204" pitchFamily="34" charset="0"/>
                  <a:sym typeface="Symbol" panose="05050102010706020507" pitchFamily="18" charset="2"/>
                </a:rPr>
                <a:t>（ </a:t>
              </a:r>
              <a:r>
                <a:rPr lang="zh-CN" altLang="en-US" sz="2800" b="1" i="1" dirty="0">
                  <a:solidFill>
                    <a:schemeClr val="accent2"/>
                  </a:solidFill>
                  <a:latin typeface="Calibri" panose="020F0502020204030204" pitchFamily="34" charset="0"/>
                  <a:sym typeface="Symbol" panose="05050102010706020507" pitchFamily="18" charset="2"/>
                </a:rPr>
                <a:t> </a:t>
              </a:r>
              <a:r>
                <a:rPr lang="en-US" altLang="zh-CN" sz="2800" b="1" dirty="0">
                  <a:solidFill>
                    <a:schemeClr val="accent2"/>
                  </a:solidFill>
                  <a:latin typeface="Calibri" panose="020F0502020204030204" pitchFamily="34" charset="0"/>
                  <a:sym typeface="Symbol" panose="05050102010706020507" pitchFamily="18" charset="2"/>
                </a:rPr>
                <a:t>,</a:t>
              </a:r>
              <a:r>
                <a:rPr lang="en-US" altLang="zh-CN" sz="2800" b="1" i="1" dirty="0">
                  <a:solidFill>
                    <a:schemeClr val="accent2"/>
                  </a:solidFill>
                  <a:latin typeface="Calibri" panose="020F0502020204030204" pitchFamily="34" charset="0"/>
                  <a:sym typeface="Symbol" panose="05050102010706020507" pitchFamily="18" charset="2"/>
                </a:rPr>
                <a:t>t</a:t>
              </a:r>
              <a:r>
                <a:rPr lang="zh-CN" altLang="en-US" sz="2800" b="1" dirty="0">
                  <a:solidFill>
                    <a:schemeClr val="accent2"/>
                  </a:solidFill>
                  <a:latin typeface="Calibri" panose="020F0502020204030204" pitchFamily="34" charset="0"/>
                  <a:sym typeface="Symbol" panose="05050102010706020507" pitchFamily="18" charset="2"/>
                </a:rPr>
                <a:t>）</a:t>
              </a:r>
              <a:r>
                <a:rPr lang="zh-CN" altLang="en-US" sz="2800" b="1" dirty="0">
                  <a:solidFill>
                    <a:schemeClr val="accent2"/>
                  </a:solidFill>
                  <a:latin typeface="Calibri" panose="020F0502020204030204" pitchFamily="34" charset="0"/>
                </a:rPr>
                <a:t>的物理意义在于：</a:t>
              </a:r>
            </a:p>
            <a:p>
              <a:pPr algn="just" eaLnBrk="1" hangingPunct="1">
                <a:buFont typeface="Symbol" panose="05050102010706020507" pitchFamily="18" charset="2"/>
                <a:buNone/>
              </a:pPr>
              <a:r>
                <a:rPr lang="zh-CN" altLang="en-US" sz="2800" b="1" dirty="0">
                  <a:solidFill>
                    <a:schemeClr val="accent2"/>
                  </a:solidFill>
                  <a:latin typeface="Calibri" panose="020F0502020204030204" pitchFamily="34" charset="0"/>
                </a:rPr>
                <a:t>波函数的模的平方           代表时刻 </a:t>
              </a:r>
              <a:r>
                <a:rPr lang="en-US" altLang="zh-CN" sz="2800" b="1" i="1" dirty="0">
                  <a:latin typeface="Times New Roman" panose="02020603050405020304" pitchFamily="18" charset="0"/>
                </a:rPr>
                <a:t>t</a:t>
              </a:r>
              <a:r>
                <a:rPr lang="zh-CN" altLang="en-US" sz="2800" b="1" dirty="0">
                  <a:solidFill>
                    <a:schemeClr val="accent2"/>
                  </a:solidFill>
                  <a:latin typeface="Calibri" panose="020F0502020204030204" pitchFamily="34" charset="0"/>
                </a:rPr>
                <a:t>、在空间   点处，单位体积元中微观粒子出现的概率。</a:t>
              </a:r>
            </a:p>
          </p:txBody>
        </p:sp>
        <p:graphicFrame>
          <p:nvGraphicFramePr>
            <p:cNvPr id="41996" name="Object 29"/>
            <p:cNvGraphicFramePr>
              <a:graphicFrameLocks noChangeAspect="1"/>
            </p:cNvGraphicFramePr>
            <p:nvPr/>
          </p:nvGraphicFramePr>
          <p:xfrm>
            <a:off x="1543" y="3457"/>
            <a:ext cx="239" cy="287"/>
          </p:xfrm>
          <a:graphic>
            <a:graphicData uri="http://schemas.openxmlformats.org/presentationml/2006/ole">
              <mc:AlternateContent xmlns:mc="http://schemas.openxmlformats.org/markup-compatibility/2006">
                <mc:Choice xmlns:v="urn:schemas-microsoft-com:vml" Requires="v">
                  <p:oleObj spid="_x0000_s42361" name="公式" r:id="rId5" imgW="126780" imgH="164814" progId="Equation.3">
                    <p:embed/>
                  </p:oleObj>
                </mc:Choice>
                <mc:Fallback>
                  <p:oleObj name="公式" r:id="rId5" imgW="126780" imgH="164814" progId="Equation.3">
                    <p:embed/>
                    <p:pic>
                      <p:nvPicPr>
                        <p:cNvPr id="0"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3" y="3457"/>
                          <a:ext cx="23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97" name="Object 30"/>
            <p:cNvGraphicFramePr>
              <a:graphicFrameLocks noChangeAspect="1"/>
            </p:cNvGraphicFramePr>
            <p:nvPr/>
          </p:nvGraphicFramePr>
          <p:xfrm>
            <a:off x="914" y="2925"/>
            <a:ext cx="239" cy="287"/>
          </p:xfrm>
          <a:graphic>
            <a:graphicData uri="http://schemas.openxmlformats.org/presentationml/2006/ole">
              <mc:AlternateContent xmlns:mc="http://schemas.openxmlformats.org/markup-compatibility/2006">
                <mc:Choice xmlns:v="urn:schemas-microsoft-com:vml" Requires="v">
                  <p:oleObj spid="_x0000_s42362" name="公式" r:id="rId7" imgW="126780" imgH="164814" progId="Equation.3">
                    <p:embed/>
                  </p:oleObj>
                </mc:Choice>
                <mc:Fallback>
                  <p:oleObj name="公式" r:id="rId7" imgW="126780" imgH="164814" progId="Equation.3">
                    <p:embed/>
                    <p:pic>
                      <p:nvPicPr>
                        <p:cNvPr id="0" name="Object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 y="2925"/>
                          <a:ext cx="23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41992" name="Object 32"/>
          <p:cNvGraphicFramePr>
            <a:graphicFrameLocks noChangeAspect="1"/>
          </p:cNvGraphicFramePr>
          <p:nvPr/>
        </p:nvGraphicFramePr>
        <p:xfrm>
          <a:off x="5167313" y="4929189"/>
          <a:ext cx="882650" cy="542925"/>
        </p:xfrm>
        <a:graphic>
          <a:graphicData uri="http://schemas.openxmlformats.org/presentationml/2006/ole">
            <mc:AlternateContent xmlns:mc="http://schemas.openxmlformats.org/markup-compatibility/2006">
              <mc:Choice xmlns:v="urn:schemas-microsoft-com:vml" Requires="v">
                <p:oleObj spid="_x0000_s42363" name="公式" r:id="rId9" imgW="545863" imgH="279279" progId="Equation.3">
                  <p:embed/>
                </p:oleObj>
              </mc:Choice>
              <mc:Fallback>
                <p:oleObj name="公式" r:id="rId9" imgW="545863" imgH="279279" progId="Equation.3">
                  <p:embed/>
                  <p:pic>
                    <p:nvPicPr>
                      <p:cNvPr id="0" name="Object 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67313" y="4929189"/>
                        <a:ext cx="88265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93" name="矩形 11"/>
          <p:cNvSpPr>
            <a:spLocks noChangeArrowheads="1"/>
          </p:cNvSpPr>
          <p:nvPr/>
        </p:nvSpPr>
        <p:spPr bwMode="auto">
          <a:xfrm>
            <a:off x="1736726" y="1866900"/>
            <a:ext cx="86264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800" b="1" dirty="0">
                <a:latin typeface="Calibri" panose="020F0502020204030204" pitchFamily="34" charset="0"/>
              </a:rPr>
              <a:t>爱因斯坦为了解释光粒子（光量子或光子）和波的二象性，把</a:t>
            </a:r>
            <a:r>
              <a:rPr lang="zh-CN" altLang="en-US" sz="2800" b="1" dirty="0">
                <a:solidFill>
                  <a:srgbClr val="C00000"/>
                </a:solidFill>
                <a:latin typeface="Calibri" panose="020F0502020204030204" pitchFamily="34" charset="0"/>
              </a:rPr>
              <a:t>光波的强度解释为光子出现的</a:t>
            </a:r>
            <a:r>
              <a:rPr lang="zh-CN" altLang="en-US" sz="2800" b="1" kern="0" dirty="0">
                <a:solidFill>
                  <a:srgbClr val="FF0000"/>
                </a:solidFill>
                <a:latin typeface="Times New Roman" pitchFamily="18" charset="0"/>
                <a:ea typeface="楷体_GB2312" pitchFamily="49" charset="-122"/>
              </a:rPr>
              <a:t>概</a:t>
            </a:r>
            <a:r>
              <a:rPr lang="zh-CN" altLang="zh-CN" sz="2800" b="1" kern="0" dirty="0">
                <a:solidFill>
                  <a:srgbClr val="FF0000"/>
                </a:solidFill>
                <a:latin typeface="Times New Roman" pitchFamily="18" charset="0"/>
                <a:ea typeface="楷体_GB2312" pitchFamily="49" charset="-122"/>
              </a:rPr>
              <a:t>率</a:t>
            </a:r>
            <a:r>
              <a:rPr lang="zh-CN" altLang="en-US" sz="2800" b="1" dirty="0">
                <a:solidFill>
                  <a:srgbClr val="C00000"/>
                </a:solidFill>
                <a:latin typeface="Calibri" panose="020F0502020204030204" pitchFamily="34" charset="0"/>
              </a:rPr>
              <a:t>密度</a:t>
            </a:r>
            <a:r>
              <a:rPr lang="zh-CN" altLang="en-US" sz="2800" b="1" dirty="0">
                <a:latin typeface="Calibri" panose="020F0502020204030204" pitchFamily="34" charset="0"/>
              </a:rPr>
              <a:t>。</a:t>
            </a:r>
            <a:endParaRPr lang="zh-CN" altLang="en-US" sz="2800" b="1" dirty="0">
              <a:latin typeface="Times New Roman" panose="02020603050405020304" pitchFamily="18" charset="0"/>
            </a:endParaRPr>
          </a:p>
        </p:txBody>
      </p:sp>
      <p:sp>
        <p:nvSpPr>
          <p:cNvPr id="41994" name="矩形 12"/>
          <p:cNvSpPr>
            <a:spLocks noChangeArrowheads="1"/>
          </p:cNvSpPr>
          <p:nvPr/>
        </p:nvSpPr>
        <p:spPr bwMode="auto">
          <a:xfrm>
            <a:off x="1812925" y="554038"/>
            <a:ext cx="8305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800" b="1">
                <a:solidFill>
                  <a:srgbClr val="009900"/>
                </a:solidFill>
                <a:latin typeface="Calibri" panose="020F0502020204030204" pitchFamily="34" charset="0"/>
              </a:rPr>
              <a:t>对应粒子波动性的波函数做为一个重要的新概念登上量子力学舞台后，其本身的物理意义却模糊不清，使许多物理学家感到迷惑不解而大伤脑筋。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1994"/>
                                        </p:tgtEl>
                                        <p:attrNameLst>
                                          <p:attrName>style.visibility</p:attrName>
                                        </p:attrNameLst>
                                      </p:cBhvr>
                                      <p:to>
                                        <p:strVal val="visible"/>
                                      </p:to>
                                    </p:set>
                                    <p:anim calcmode="lin" valueType="num">
                                      <p:cBhvr additive="base">
                                        <p:cTn id="13" dur="500" fill="hold"/>
                                        <p:tgtEl>
                                          <p:spTgt spid="41994"/>
                                        </p:tgtEl>
                                        <p:attrNameLst>
                                          <p:attrName>ppt_x</p:attrName>
                                        </p:attrNameLst>
                                      </p:cBhvr>
                                      <p:tavLst>
                                        <p:tav tm="0">
                                          <p:val>
                                            <p:strVal val="#ppt_x"/>
                                          </p:val>
                                        </p:tav>
                                        <p:tav tm="100000">
                                          <p:val>
                                            <p:strVal val="#ppt_x"/>
                                          </p:val>
                                        </p:tav>
                                      </p:tavLst>
                                    </p:anim>
                                    <p:anim calcmode="lin" valueType="num">
                                      <p:cBhvr additive="base">
                                        <p:cTn id="14" dur="500" fill="hold"/>
                                        <p:tgtEl>
                                          <p:spTgt spid="4199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1993"/>
                                        </p:tgtEl>
                                        <p:attrNameLst>
                                          <p:attrName>style.visibility</p:attrName>
                                        </p:attrNameLst>
                                      </p:cBhvr>
                                      <p:to>
                                        <p:strVal val="visible"/>
                                      </p:to>
                                    </p:set>
                                    <p:animEffect transition="in" filter="fade">
                                      <p:cBhvr>
                                        <p:cTn id="19" dur="1000"/>
                                        <p:tgtEl>
                                          <p:spTgt spid="41993"/>
                                        </p:tgtEl>
                                      </p:cBhvr>
                                    </p:animEffect>
                                    <p:anim calcmode="lin" valueType="num">
                                      <p:cBhvr>
                                        <p:cTn id="20" dur="1000" fill="hold"/>
                                        <p:tgtEl>
                                          <p:spTgt spid="41993"/>
                                        </p:tgtEl>
                                        <p:attrNameLst>
                                          <p:attrName>ppt_x</p:attrName>
                                        </p:attrNameLst>
                                      </p:cBhvr>
                                      <p:tavLst>
                                        <p:tav tm="0">
                                          <p:val>
                                            <p:strVal val="#ppt_x"/>
                                          </p:val>
                                        </p:tav>
                                        <p:tav tm="100000">
                                          <p:val>
                                            <p:strVal val="#ppt_x"/>
                                          </p:val>
                                        </p:tav>
                                      </p:tavLst>
                                    </p:anim>
                                    <p:anim calcmode="lin" valueType="num">
                                      <p:cBhvr>
                                        <p:cTn id="21" dur="1000" fill="hold"/>
                                        <p:tgtEl>
                                          <p:spTgt spid="41993"/>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00"/>
                                        <p:tgtEl>
                                          <p:spTgt spid="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1992"/>
                                        </p:tgtEl>
                                        <p:attrNameLst>
                                          <p:attrName>style.visibility</p:attrName>
                                        </p:attrNameLst>
                                      </p:cBhvr>
                                      <p:to>
                                        <p:strVal val="visible"/>
                                      </p:to>
                                    </p:set>
                                    <p:anim calcmode="lin" valueType="num">
                                      <p:cBhvr additive="base">
                                        <p:cTn id="35" dur="500" fill="hold"/>
                                        <p:tgtEl>
                                          <p:spTgt spid="41992"/>
                                        </p:tgtEl>
                                        <p:attrNameLst>
                                          <p:attrName>ppt_x</p:attrName>
                                        </p:attrNameLst>
                                      </p:cBhvr>
                                      <p:tavLst>
                                        <p:tav tm="0">
                                          <p:val>
                                            <p:strVal val="#ppt_x"/>
                                          </p:val>
                                        </p:tav>
                                        <p:tav tm="100000">
                                          <p:val>
                                            <p:strVal val="#ppt_x"/>
                                          </p:val>
                                        </p:tav>
                                      </p:tavLst>
                                    </p:anim>
                                    <p:anim calcmode="lin" valueType="num">
                                      <p:cBhvr additive="base">
                                        <p:cTn id="36" dur="500" fill="hold"/>
                                        <p:tgtEl>
                                          <p:spTgt spid="419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41993" grpId="0"/>
      <p:bldP spid="4199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170280" y="349535"/>
            <a:ext cx="803017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1" dirty="0">
                <a:solidFill>
                  <a:srgbClr val="FF0000"/>
                </a:solidFill>
                <a:latin typeface="Times New Roman" panose="02020603050405020304" pitchFamily="18" charset="0"/>
              </a:rPr>
              <a:t>波函数及其统计解释</a:t>
            </a:r>
            <a:r>
              <a:rPr lang="zh-CN" altLang="en-US" sz="3600" b="1" dirty="0">
                <a:solidFill>
                  <a:srgbClr val="FF0000"/>
                </a:solidFill>
                <a:latin typeface="Times New Roman" panose="02020603050405020304" pitchFamily="18" charset="0"/>
              </a:rPr>
              <a:t>  </a:t>
            </a:r>
            <a:r>
              <a:rPr lang="en-US" altLang="zh-CN" sz="2400" b="1" dirty="0">
                <a:solidFill>
                  <a:srgbClr val="FF0000"/>
                </a:solidFill>
                <a:latin typeface="Times New Roman" panose="02020603050405020304" pitchFamily="18" charset="0"/>
              </a:rPr>
              <a:t>(</a:t>
            </a:r>
            <a:r>
              <a:rPr lang="zh-CN" altLang="en-US" sz="2400" b="1" dirty="0">
                <a:solidFill>
                  <a:srgbClr val="FF0000"/>
                </a:solidFill>
                <a:latin typeface="Times New Roman" panose="02020603050405020304" pitchFamily="18" charset="0"/>
              </a:rPr>
              <a:t>量子力学基本原理之一）</a:t>
            </a:r>
          </a:p>
        </p:txBody>
      </p:sp>
      <p:sp>
        <p:nvSpPr>
          <p:cNvPr id="3" name="Text Box 3"/>
          <p:cNvSpPr txBox="1">
            <a:spLocks noChangeArrowheads="1"/>
          </p:cNvSpPr>
          <p:nvPr/>
        </p:nvSpPr>
        <p:spPr bwMode="auto">
          <a:xfrm>
            <a:off x="2279576" y="1182203"/>
            <a:ext cx="691276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dirty="0">
                <a:solidFill>
                  <a:schemeClr val="tx2"/>
                </a:solidFill>
                <a:latin typeface="Times New Roman" panose="02020603050405020304" pitchFamily="18" charset="0"/>
              </a:rPr>
              <a:t>1.</a:t>
            </a:r>
            <a:r>
              <a:rPr lang="zh-CN" altLang="en-US" sz="3200" b="1" dirty="0">
                <a:solidFill>
                  <a:srgbClr val="9900CC"/>
                </a:solidFill>
                <a:latin typeface="Times New Roman" panose="02020603050405020304" pitchFamily="18" charset="0"/>
              </a:rPr>
              <a:t>波函数的物理意义  </a:t>
            </a:r>
            <a:r>
              <a:rPr lang="en-US" altLang="zh-CN" sz="3200" b="1" dirty="0">
                <a:solidFill>
                  <a:srgbClr val="9900CC"/>
                </a:solidFill>
                <a:latin typeface="Times New Roman" panose="02020603050405020304" pitchFamily="18" charset="0"/>
              </a:rPr>
              <a:t>(</a:t>
            </a:r>
            <a:r>
              <a:rPr lang="zh-CN" altLang="en-US" sz="2800" b="1" dirty="0">
                <a:solidFill>
                  <a:srgbClr val="9900CC"/>
                </a:solidFill>
                <a:latin typeface="Times New Roman" panose="02020603050405020304" pitchFamily="18" charset="0"/>
              </a:rPr>
              <a:t>玻恩统计诠释</a:t>
            </a:r>
            <a:r>
              <a:rPr lang="en-US" altLang="zh-CN" sz="2800" b="1" dirty="0">
                <a:solidFill>
                  <a:srgbClr val="9900CC"/>
                </a:solidFill>
                <a:latin typeface="Times New Roman" panose="02020603050405020304" pitchFamily="18" charset="0"/>
              </a:rPr>
              <a:t>)</a:t>
            </a:r>
          </a:p>
        </p:txBody>
      </p:sp>
      <p:grpSp>
        <p:nvGrpSpPr>
          <p:cNvPr id="43025" name="Group 6"/>
          <p:cNvGrpSpPr>
            <a:grpSpLocks/>
          </p:cNvGrpSpPr>
          <p:nvPr/>
        </p:nvGrpSpPr>
        <p:grpSpPr bwMode="auto">
          <a:xfrm>
            <a:off x="1854322" y="2668589"/>
            <a:ext cx="8610600" cy="1658937"/>
            <a:chOff x="343" y="1700"/>
            <a:chExt cx="5876" cy="1045"/>
          </a:xfrm>
        </p:grpSpPr>
        <p:sp>
          <p:nvSpPr>
            <p:cNvPr id="43026" name="Text Box 7"/>
            <p:cNvSpPr txBox="1">
              <a:spLocks noChangeArrowheads="1"/>
            </p:cNvSpPr>
            <p:nvPr/>
          </p:nvSpPr>
          <p:spPr bwMode="auto">
            <a:xfrm>
              <a:off x="343" y="1700"/>
              <a:ext cx="5876" cy="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400" b="1" dirty="0">
                  <a:solidFill>
                    <a:srgbClr val="009900"/>
                  </a:solidFill>
                  <a:latin typeface="Times New Roman" panose="02020603050405020304" pitchFamily="18" charset="0"/>
                </a:rPr>
                <a:t>波函数                     本身没有直接的物理意义。它并不像经典波那样代表什么实在的物理量的波动，而其模方</a:t>
              </a:r>
            </a:p>
          </p:txBody>
        </p:sp>
        <p:graphicFrame>
          <p:nvGraphicFramePr>
            <p:cNvPr id="43027" name="Object 8"/>
            <p:cNvGraphicFramePr>
              <a:graphicFrameLocks noChangeAspect="1"/>
            </p:cNvGraphicFramePr>
            <p:nvPr>
              <p:extLst>
                <p:ext uri="{D42A27DB-BD31-4B8C-83A1-F6EECF244321}">
                  <p14:modId xmlns:p14="http://schemas.microsoft.com/office/powerpoint/2010/main" val="4151025068"/>
                </p:ext>
              </p:extLst>
            </p:nvPr>
          </p:nvGraphicFramePr>
          <p:xfrm>
            <a:off x="1859" y="2227"/>
            <a:ext cx="2787" cy="518"/>
          </p:xfrm>
          <a:graphic>
            <a:graphicData uri="http://schemas.openxmlformats.org/presentationml/2006/ole">
              <mc:AlternateContent xmlns:mc="http://schemas.openxmlformats.org/markup-compatibility/2006">
                <mc:Choice xmlns:v="urn:schemas-microsoft-com:vml" Requires="v">
                  <p:oleObj spid="_x0000_s43875" name="公式" r:id="rId3" imgW="1536480" imgH="279360" progId="Equation.3">
                    <p:embed/>
                  </p:oleObj>
                </mc:Choice>
                <mc:Fallback>
                  <p:oleObj name="公式" r:id="rId3" imgW="1536480" imgH="279360" progId="Equation.3">
                    <p:embed/>
                    <p:pic>
                      <p:nvPicPr>
                        <p:cNvPr id="0" name="Object 8"/>
                        <p:cNvPicPr>
                          <a:picLocks noChangeAspect="1" noChangeArrowheads="1"/>
                        </p:cNvPicPr>
                        <p:nvPr/>
                      </p:nvPicPr>
                      <p:blipFill>
                        <a:blip r:embed="rId4"/>
                        <a:srcRect/>
                        <a:stretch>
                          <a:fillRect/>
                        </a:stretch>
                      </p:blipFill>
                      <p:spPr bwMode="auto">
                        <a:xfrm>
                          <a:off x="1859" y="2227"/>
                          <a:ext cx="2787" cy="5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9"/>
          <p:cNvGrpSpPr>
            <a:grpSpLocks/>
          </p:cNvGrpSpPr>
          <p:nvPr/>
        </p:nvGrpSpPr>
        <p:grpSpPr bwMode="auto">
          <a:xfrm>
            <a:off x="1919288" y="4141789"/>
            <a:ext cx="8424862" cy="1901825"/>
            <a:chOff x="516" y="2640"/>
            <a:chExt cx="5532" cy="1198"/>
          </a:xfrm>
        </p:grpSpPr>
        <p:graphicFrame>
          <p:nvGraphicFramePr>
            <p:cNvPr id="43018" name="Object 10"/>
            <p:cNvGraphicFramePr>
              <a:graphicFrameLocks noChangeAspect="1"/>
            </p:cNvGraphicFramePr>
            <p:nvPr/>
          </p:nvGraphicFramePr>
          <p:xfrm>
            <a:off x="3121" y="2688"/>
            <a:ext cx="376" cy="293"/>
          </p:xfrm>
          <a:graphic>
            <a:graphicData uri="http://schemas.openxmlformats.org/presentationml/2006/ole">
              <mc:AlternateContent xmlns:mc="http://schemas.openxmlformats.org/markup-compatibility/2006">
                <mc:Choice xmlns:v="urn:schemas-microsoft-com:vml" Requires="v">
                  <p:oleObj spid="_x0000_s43876" name="公式" r:id="rId5" imgW="95289" imgH="133347" progId="Equation.3">
                    <p:embed/>
                  </p:oleObj>
                </mc:Choice>
                <mc:Fallback>
                  <p:oleObj name="公式" r:id="rId5" imgW="95289" imgH="133347"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1" y="2688"/>
                          <a:ext cx="376" cy="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3019" name="Group 11"/>
            <p:cNvGrpSpPr>
              <a:grpSpLocks/>
            </p:cNvGrpSpPr>
            <p:nvPr/>
          </p:nvGrpSpPr>
          <p:grpSpPr bwMode="auto">
            <a:xfrm>
              <a:off x="516" y="2640"/>
              <a:ext cx="5532" cy="1198"/>
              <a:chOff x="432" y="2688"/>
              <a:chExt cx="5328" cy="1198"/>
            </a:xfrm>
          </p:grpSpPr>
          <p:sp>
            <p:nvSpPr>
              <p:cNvPr id="43020" name="Text Box 12"/>
              <p:cNvSpPr txBox="1">
                <a:spLocks noChangeArrowheads="1"/>
              </p:cNvSpPr>
              <p:nvPr/>
            </p:nvSpPr>
            <p:spPr bwMode="auto">
              <a:xfrm>
                <a:off x="432" y="2688"/>
                <a:ext cx="5328" cy="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400" b="1" dirty="0">
                    <a:solidFill>
                      <a:schemeClr val="tx2"/>
                    </a:solidFill>
                    <a:latin typeface="Times New Roman" panose="02020603050405020304" pitchFamily="18" charset="0"/>
                  </a:rPr>
                  <a:t>表示 </a:t>
                </a:r>
                <a:r>
                  <a:rPr lang="en-US" altLang="zh-CN" sz="2400" b="1" dirty="0">
                    <a:solidFill>
                      <a:schemeClr val="tx2"/>
                    </a:solidFill>
                    <a:latin typeface="Times New Roman" panose="02020603050405020304" pitchFamily="18" charset="0"/>
                  </a:rPr>
                  <a:t>t </a:t>
                </a:r>
                <a:r>
                  <a:rPr lang="zh-CN" altLang="en-US" sz="2400" b="1" dirty="0">
                    <a:solidFill>
                      <a:schemeClr val="tx2"/>
                    </a:solidFill>
                    <a:latin typeface="Times New Roman" panose="02020603050405020304" pitchFamily="18" charset="0"/>
                  </a:rPr>
                  <a:t>时刻微观粒子，在空间       点出现的相对概率密度。</a:t>
                </a:r>
              </a:p>
              <a:p>
                <a:pPr eaLnBrk="1" hangingPunct="1">
                  <a:lnSpc>
                    <a:spcPct val="130000"/>
                  </a:lnSpc>
                  <a:spcBef>
                    <a:spcPct val="50000"/>
                  </a:spcBef>
                </a:pPr>
                <a:r>
                  <a:rPr lang="zh-CN" altLang="en-US" sz="2400" b="1" dirty="0">
                    <a:solidFill>
                      <a:srgbClr val="009900"/>
                    </a:solidFill>
                    <a:latin typeface="Times New Roman" panose="02020603050405020304" pitchFamily="18" charset="0"/>
                  </a:rPr>
                  <a:t>式中：                   是空间坐标       和时间坐标</a:t>
                </a:r>
                <a:r>
                  <a:rPr lang="en-US" altLang="zh-CN" sz="2400" b="1" dirty="0">
                    <a:solidFill>
                      <a:srgbClr val="FF0000"/>
                    </a:solidFill>
                    <a:latin typeface="Times New Roman" panose="02020603050405020304" pitchFamily="18" charset="0"/>
                  </a:rPr>
                  <a:t>t</a:t>
                </a:r>
                <a:r>
                  <a:rPr lang="zh-CN" altLang="en-US" sz="2400" b="1" dirty="0">
                    <a:solidFill>
                      <a:srgbClr val="009900"/>
                    </a:solidFill>
                    <a:latin typeface="Times New Roman" panose="02020603050405020304" pitchFamily="18" charset="0"/>
                  </a:rPr>
                  <a:t>的函数，                       </a:t>
                </a:r>
              </a:p>
              <a:p>
                <a:pPr eaLnBrk="1" hangingPunct="1">
                  <a:lnSpc>
                    <a:spcPct val="130000"/>
                  </a:lnSpc>
                  <a:spcBef>
                    <a:spcPct val="50000"/>
                  </a:spcBef>
                </a:pPr>
                <a:r>
                  <a:rPr lang="zh-CN" altLang="en-US" sz="2400" b="1" dirty="0">
                    <a:solidFill>
                      <a:srgbClr val="009900"/>
                    </a:solidFill>
                    <a:latin typeface="Times New Roman" panose="02020603050405020304" pitchFamily="18" charset="0"/>
                  </a:rPr>
                  <a:t>                               是其复共轭。</a:t>
                </a:r>
              </a:p>
            </p:txBody>
          </p:sp>
          <p:graphicFrame>
            <p:nvGraphicFramePr>
              <p:cNvPr id="43021" name="Object 13"/>
              <p:cNvGraphicFramePr>
                <a:graphicFrameLocks noChangeAspect="1"/>
              </p:cNvGraphicFramePr>
              <p:nvPr/>
            </p:nvGraphicFramePr>
            <p:xfrm>
              <a:off x="2976" y="3120"/>
              <a:ext cx="347" cy="293"/>
            </p:xfrm>
            <a:graphic>
              <a:graphicData uri="http://schemas.openxmlformats.org/presentationml/2006/ole">
                <mc:AlternateContent xmlns:mc="http://schemas.openxmlformats.org/markup-compatibility/2006">
                  <mc:Choice xmlns:v="urn:schemas-microsoft-com:vml" Requires="v">
                    <p:oleObj spid="_x0000_s43877" name="公式" r:id="rId7" imgW="95289" imgH="133347" progId="Equation.3">
                      <p:embed/>
                    </p:oleObj>
                  </mc:Choice>
                  <mc:Fallback>
                    <p:oleObj name="公式" r:id="rId7" imgW="95289" imgH="133347"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6" y="3120"/>
                            <a:ext cx="347" cy="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2" name="Object 14"/>
              <p:cNvGraphicFramePr>
                <a:graphicFrameLocks noChangeAspect="1"/>
              </p:cNvGraphicFramePr>
              <p:nvPr>
                <p:extLst>
                  <p:ext uri="{D42A27DB-BD31-4B8C-83A1-F6EECF244321}">
                    <p14:modId xmlns:p14="http://schemas.microsoft.com/office/powerpoint/2010/main" val="199471129"/>
                  </p:ext>
                </p:extLst>
              </p:nvPr>
            </p:nvGraphicFramePr>
            <p:xfrm>
              <a:off x="1123" y="3150"/>
              <a:ext cx="799" cy="305"/>
            </p:xfrm>
            <a:graphic>
              <a:graphicData uri="http://schemas.openxmlformats.org/presentationml/2006/ole">
                <mc:AlternateContent xmlns:mc="http://schemas.openxmlformats.org/markup-compatibility/2006">
                  <mc:Choice xmlns:v="urn:schemas-microsoft-com:vml" Requires="v">
                    <p:oleObj spid="_x0000_s43878" name="公式" r:id="rId9" imgW="431640" imgH="215640" progId="Equation.3">
                      <p:embed/>
                    </p:oleObj>
                  </mc:Choice>
                  <mc:Fallback>
                    <p:oleObj name="公式" r:id="rId9" imgW="431640" imgH="215640" progId="Equation.3">
                      <p:embed/>
                      <p:pic>
                        <p:nvPicPr>
                          <p:cNvPr id="0" name="Object 14"/>
                          <p:cNvPicPr>
                            <a:picLocks noChangeAspect="1" noChangeArrowheads="1"/>
                          </p:cNvPicPr>
                          <p:nvPr/>
                        </p:nvPicPr>
                        <p:blipFill>
                          <a:blip r:embed="rId10"/>
                          <a:srcRect/>
                          <a:stretch>
                            <a:fillRect/>
                          </a:stretch>
                        </p:blipFill>
                        <p:spPr bwMode="auto">
                          <a:xfrm>
                            <a:off x="1123" y="3150"/>
                            <a:ext cx="799" cy="3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3" name="Object 15"/>
              <p:cNvGraphicFramePr>
                <a:graphicFrameLocks noChangeAspect="1"/>
              </p:cNvGraphicFramePr>
              <p:nvPr>
                <p:extLst>
                  <p:ext uri="{D42A27DB-BD31-4B8C-83A1-F6EECF244321}">
                    <p14:modId xmlns:p14="http://schemas.microsoft.com/office/powerpoint/2010/main" val="1764258044"/>
                  </p:ext>
                </p:extLst>
              </p:nvPr>
            </p:nvGraphicFramePr>
            <p:xfrm>
              <a:off x="1120" y="3533"/>
              <a:ext cx="840" cy="309"/>
            </p:xfrm>
            <a:graphic>
              <a:graphicData uri="http://schemas.openxmlformats.org/presentationml/2006/ole">
                <mc:AlternateContent xmlns:mc="http://schemas.openxmlformats.org/markup-compatibility/2006">
                  <mc:Choice xmlns:v="urn:schemas-microsoft-com:vml" Requires="v">
                    <p:oleObj spid="_x0000_s43879" name="公式" r:id="rId11" imgW="495000" imgH="228600" progId="Equation.3">
                      <p:embed/>
                    </p:oleObj>
                  </mc:Choice>
                  <mc:Fallback>
                    <p:oleObj name="公式" r:id="rId11" imgW="495000" imgH="228600" progId="Equation.3">
                      <p:embed/>
                      <p:pic>
                        <p:nvPicPr>
                          <p:cNvPr id="0" name="Object 15"/>
                          <p:cNvPicPr>
                            <a:picLocks noChangeAspect="1" noChangeArrowheads="1"/>
                          </p:cNvPicPr>
                          <p:nvPr/>
                        </p:nvPicPr>
                        <p:blipFill>
                          <a:blip r:embed="rId12"/>
                          <a:srcRect/>
                          <a:stretch>
                            <a:fillRect/>
                          </a:stretch>
                        </p:blipFill>
                        <p:spPr bwMode="auto">
                          <a:xfrm>
                            <a:off x="1120" y="3533"/>
                            <a:ext cx="840" cy="3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16" name="Text Box 16"/>
          <p:cNvSpPr txBox="1">
            <a:spLocks noChangeArrowheads="1"/>
          </p:cNvSpPr>
          <p:nvPr/>
        </p:nvSpPr>
        <p:spPr bwMode="auto">
          <a:xfrm>
            <a:off x="1774382" y="6072189"/>
            <a:ext cx="8794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C00000"/>
                </a:solidFill>
                <a:latin typeface="Times New Roman" panose="02020603050405020304" pitchFamily="18" charset="0"/>
              </a:rPr>
              <a:t>微观粒子具有波粒二象性，波强大处粒子出现概率大。</a:t>
            </a:r>
          </a:p>
        </p:txBody>
      </p:sp>
      <p:sp>
        <p:nvSpPr>
          <p:cNvPr id="43016" name="Text Box 18"/>
          <p:cNvSpPr txBox="1">
            <a:spLocks noChangeArrowheads="1"/>
          </p:cNvSpPr>
          <p:nvPr/>
        </p:nvSpPr>
        <p:spPr bwMode="auto">
          <a:xfrm>
            <a:off x="1919288" y="1873251"/>
            <a:ext cx="87487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0000FF"/>
                </a:solidFill>
                <a:latin typeface="Times New Roman" panose="02020603050405020304" pitchFamily="18" charset="0"/>
              </a:rPr>
              <a:t>一个微观客体在时刻  </a:t>
            </a:r>
            <a:r>
              <a:rPr lang="en-US" altLang="zh-CN" sz="2400" b="1" dirty="0">
                <a:solidFill>
                  <a:srgbClr val="0000FF"/>
                </a:solidFill>
                <a:latin typeface="Times New Roman" panose="02020603050405020304" pitchFamily="18" charset="0"/>
              </a:rPr>
              <a:t>t </a:t>
            </a:r>
            <a:r>
              <a:rPr lang="zh-CN" altLang="en-US" sz="2400" b="1" dirty="0">
                <a:solidFill>
                  <a:srgbClr val="0000FF"/>
                </a:solidFill>
                <a:latin typeface="Times New Roman" panose="02020603050405020304" pitchFamily="18" charset="0"/>
              </a:rPr>
              <a:t>状态</a:t>
            </a:r>
            <a:r>
              <a:rPr lang="en-US" altLang="zh-CN" sz="2400" b="1" dirty="0">
                <a:solidFill>
                  <a:srgbClr val="0000FF"/>
                </a:solidFill>
                <a:latin typeface="Times New Roman" panose="02020603050405020304" pitchFamily="18" charset="0"/>
              </a:rPr>
              <a:t>,</a:t>
            </a:r>
            <a:r>
              <a:rPr lang="zh-CN" altLang="en-US" sz="2400" b="1" dirty="0">
                <a:solidFill>
                  <a:srgbClr val="0000FF"/>
                </a:solidFill>
                <a:latin typeface="Times New Roman" panose="02020603050405020304" pitchFamily="18" charset="0"/>
              </a:rPr>
              <a:t>用波函数                           </a:t>
            </a:r>
            <a:r>
              <a:rPr lang="en-US" altLang="zh-CN" sz="2400" b="1" dirty="0">
                <a:solidFill>
                  <a:srgbClr val="0000FF"/>
                </a:solidFill>
                <a:latin typeface="Times New Roman" panose="02020603050405020304" pitchFamily="18" charset="0"/>
              </a:rPr>
              <a:t>(</a:t>
            </a:r>
            <a:r>
              <a:rPr lang="zh-CN" altLang="en-US" sz="2400" b="1" dirty="0">
                <a:solidFill>
                  <a:srgbClr val="0000FF"/>
                </a:solidFill>
                <a:latin typeface="Times New Roman" panose="02020603050405020304" pitchFamily="18" charset="0"/>
              </a:rPr>
              <a:t>一般是复函数 </a:t>
            </a:r>
            <a:r>
              <a:rPr lang="en-US" altLang="zh-CN" sz="2400" b="1" dirty="0">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完全描述。</a:t>
            </a:r>
            <a:endParaRPr lang="en-US" altLang="zh-CN" sz="2400" b="1" dirty="0">
              <a:solidFill>
                <a:srgbClr val="0000FF"/>
              </a:solidFill>
              <a:latin typeface="Times New Roman" panose="02020603050405020304" pitchFamily="18" charset="0"/>
            </a:endParaRPr>
          </a:p>
        </p:txBody>
      </p:sp>
      <p:graphicFrame>
        <p:nvGraphicFramePr>
          <p:cNvPr id="20" name="Object 14"/>
          <p:cNvGraphicFramePr>
            <a:graphicFrameLocks noChangeAspect="1"/>
          </p:cNvGraphicFramePr>
          <p:nvPr>
            <p:extLst>
              <p:ext uri="{D42A27DB-BD31-4B8C-83A1-F6EECF244321}">
                <p14:modId xmlns:p14="http://schemas.microsoft.com/office/powerpoint/2010/main" val="781415886"/>
              </p:ext>
            </p:extLst>
          </p:nvPr>
        </p:nvGraphicFramePr>
        <p:xfrm>
          <a:off x="7176121" y="1889410"/>
          <a:ext cx="1263413" cy="484188"/>
        </p:xfrm>
        <a:graphic>
          <a:graphicData uri="http://schemas.openxmlformats.org/presentationml/2006/ole">
            <mc:AlternateContent xmlns:mc="http://schemas.openxmlformats.org/markup-compatibility/2006">
              <mc:Choice xmlns:v="urn:schemas-microsoft-com:vml" Requires="v">
                <p:oleObj spid="_x0000_s43880" name="公式" r:id="rId13" imgW="431640" imgH="215640" progId="Equation.3">
                  <p:embed/>
                </p:oleObj>
              </mc:Choice>
              <mc:Fallback>
                <p:oleObj name="公式" r:id="rId13" imgW="431640" imgH="215640" progId="Equation.3">
                  <p:embed/>
                  <p:pic>
                    <p:nvPicPr>
                      <p:cNvPr id="0" name=""/>
                      <p:cNvPicPr>
                        <a:picLocks noChangeAspect="1" noChangeArrowheads="1"/>
                      </p:cNvPicPr>
                      <p:nvPr/>
                    </p:nvPicPr>
                    <p:blipFill>
                      <a:blip r:embed="rId10"/>
                      <a:srcRect/>
                      <a:stretch>
                        <a:fillRect/>
                      </a:stretch>
                    </p:blipFill>
                    <p:spPr bwMode="auto">
                      <a:xfrm>
                        <a:off x="7176121" y="1889410"/>
                        <a:ext cx="1263413"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14"/>
          <p:cNvGraphicFramePr>
            <a:graphicFrameLocks noChangeAspect="1"/>
          </p:cNvGraphicFramePr>
          <p:nvPr>
            <p:extLst>
              <p:ext uri="{D42A27DB-BD31-4B8C-83A1-F6EECF244321}">
                <p14:modId xmlns:p14="http://schemas.microsoft.com/office/powerpoint/2010/main" val="2467786751"/>
              </p:ext>
            </p:extLst>
          </p:nvPr>
        </p:nvGraphicFramePr>
        <p:xfrm>
          <a:off x="3002883" y="2749550"/>
          <a:ext cx="1263413" cy="484188"/>
        </p:xfrm>
        <a:graphic>
          <a:graphicData uri="http://schemas.openxmlformats.org/presentationml/2006/ole">
            <mc:AlternateContent xmlns:mc="http://schemas.openxmlformats.org/markup-compatibility/2006">
              <mc:Choice xmlns:v="urn:schemas-microsoft-com:vml" Requires="v">
                <p:oleObj spid="_x0000_s43881" name="公式" r:id="rId14" imgW="431640" imgH="215640" progId="Equation.3">
                  <p:embed/>
                </p:oleObj>
              </mc:Choice>
              <mc:Fallback>
                <p:oleObj name="公式" r:id="rId14" imgW="431640" imgH="215640" progId="Equation.3">
                  <p:embed/>
                  <p:pic>
                    <p:nvPicPr>
                      <p:cNvPr id="0" name=""/>
                      <p:cNvPicPr>
                        <a:picLocks noChangeAspect="1" noChangeArrowheads="1"/>
                      </p:cNvPicPr>
                      <p:nvPr/>
                    </p:nvPicPr>
                    <p:blipFill>
                      <a:blip r:embed="rId10"/>
                      <a:srcRect/>
                      <a:stretch>
                        <a:fillRect/>
                      </a:stretch>
                    </p:blipFill>
                    <p:spPr bwMode="auto">
                      <a:xfrm>
                        <a:off x="3002883" y="2749550"/>
                        <a:ext cx="1263413"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3016"/>
                                        </p:tgtEl>
                                        <p:attrNameLst>
                                          <p:attrName>style.visibility</p:attrName>
                                        </p:attrNameLst>
                                      </p:cBhvr>
                                      <p:to>
                                        <p:strVal val="visible"/>
                                      </p:to>
                                    </p:set>
                                    <p:animEffect transition="in" filter="circle(in)">
                                      <p:cBhvr>
                                        <p:cTn id="17" dur="2000"/>
                                        <p:tgtEl>
                                          <p:spTgt spid="43016"/>
                                        </p:tgtEl>
                                      </p:cBhvr>
                                    </p:animEffect>
                                  </p:childTnLst>
                                </p:cTn>
                              </p:par>
                              <p:par>
                                <p:cTn id="18" presetID="6" presetClass="entr" presetSubtype="16"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circle(in)">
                                      <p:cBhvr>
                                        <p:cTn id="20" dur="20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3025"/>
                                        </p:tgtEl>
                                        <p:attrNameLst>
                                          <p:attrName>style.visibility</p:attrName>
                                        </p:attrNameLst>
                                      </p:cBhvr>
                                      <p:to>
                                        <p:strVal val="visible"/>
                                      </p:to>
                                    </p:set>
                                    <p:anim calcmode="lin" valueType="num">
                                      <p:cBhvr additive="base">
                                        <p:cTn id="25" dur="500" fill="hold"/>
                                        <p:tgtEl>
                                          <p:spTgt spid="43025"/>
                                        </p:tgtEl>
                                        <p:attrNameLst>
                                          <p:attrName>ppt_x</p:attrName>
                                        </p:attrNameLst>
                                      </p:cBhvr>
                                      <p:tavLst>
                                        <p:tav tm="0">
                                          <p:val>
                                            <p:strVal val="#ppt_x"/>
                                          </p:val>
                                        </p:tav>
                                        <p:tav tm="100000">
                                          <p:val>
                                            <p:strVal val="#ppt_x"/>
                                          </p:val>
                                        </p:tav>
                                      </p:tavLst>
                                    </p:anim>
                                    <p:anim calcmode="lin" valueType="num">
                                      <p:cBhvr additive="base">
                                        <p:cTn id="26" dur="500" fill="hold"/>
                                        <p:tgtEl>
                                          <p:spTgt spid="4302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heel(1)">
                                      <p:cBhvr>
                                        <p:cTn id="39"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3" grpId="0" build="p" autoUpdateAnimBg="0"/>
      <p:bldP spid="16" grpId="0"/>
      <p:bldP spid="430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981200" y="268174"/>
            <a:ext cx="815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chemeClr val="tx2"/>
                </a:solidFill>
                <a:latin typeface="Times New Roman" panose="02020603050405020304" pitchFamily="18" charset="0"/>
              </a:rPr>
              <a:t>2.</a:t>
            </a:r>
            <a:r>
              <a:rPr lang="en-US" altLang="zh-CN" sz="2800" b="1" dirty="0">
                <a:solidFill>
                  <a:schemeClr val="accent2"/>
                </a:solidFill>
                <a:latin typeface="Times New Roman" panose="02020603050405020304" pitchFamily="18" charset="0"/>
              </a:rPr>
              <a:t>  </a:t>
            </a:r>
            <a:r>
              <a:rPr lang="zh-CN" altLang="en-US" sz="2800" b="1" dirty="0">
                <a:solidFill>
                  <a:srgbClr val="FF0000"/>
                </a:solidFill>
                <a:latin typeface="Times New Roman" panose="02020603050405020304" pitchFamily="18" charset="0"/>
              </a:rPr>
              <a:t>统计诠释及其它物理条件对波函数提出的要求</a:t>
            </a:r>
            <a:endParaRPr lang="zh-CN" altLang="en-US" sz="2400" b="1" dirty="0">
              <a:solidFill>
                <a:srgbClr val="FF0000"/>
              </a:solidFill>
              <a:latin typeface="Times New Roman" panose="02020603050405020304" pitchFamily="18" charset="0"/>
            </a:endParaRPr>
          </a:p>
        </p:txBody>
      </p:sp>
      <p:sp>
        <p:nvSpPr>
          <p:cNvPr id="3" name="Text Box 3"/>
          <p:cNvSpPr txBox="1">
            <a:spLocks noChangeArrowheads="1"/>
          </p:cNvSpPr>
          <p:nvPr/>
        </p:nvSpPr>
        <p:spPr bwMode="auto">
          <a:xfrm>
            <a:off x="1981200" y="836613"/>
            <a:ext cx="853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dirty="0">
                <a:solidFill>
                  <a:srgbClr val="009900"/>
                </a:solidFill>
                <a:latin typeface="Times New Roman" panose="02020603050405020304" pitchFamily="18" charset="0"/>
              </a:rPr>
              <a:t>1</a:t>
            </a:r>
            <a:r>
              <a:rPr lang="zh-CN" altLang="en-US" sz="2400" b="1" dirty="0">
                <a:solidFill>
                  <a:srgbClr val="009900"/>
                </a:solidFill>
                <a:latin typeface="Times New Roman" panose="02020603050405020304" pitchFamily="18" charset="0"/>
              </a:rPr>
              <a:t>）</a:t>
            </a:r>
            <a:r>
              <a:rPr lang="en-US" altLang="zh-CN" sz="2400" b="1" dirty="0">
                <a:solidFill>
                  <a:srgbClr val="009900"/>
                </a:solidFill>
                <a:latin typeface="Times New Roman" panose="02020603050405020304" pitchFamily="18" charset="0"/>
              </a:rPr>
              <a:t> </a:t>
            </a:r>
            <a:r>
              <a:rPr lang="zh-CN" altLang="en-US" sz="2400" b="1" dirty="0">
                <a:solidFill>
                  <a:srgbClr val="009900"/>
                </a:solidFill>
                <a:latin typeface="Times New Roman" panose="02020603050405020304" pitchFamily="18" charset="0"/>
              </a:rPr>
              <a:t>空间任何有限体积</a:t>
            </a:r>
            <a:r>
              <a:rPr lang="en-US" altLang="zh-CN" sz="2400" b="1" dirty="0">
                <a:solidFill>
                  <a:srgbClr val="009900"/>
                </a:solidFill>
                <a:latin typeface="Times New Roman" panose="02020603050405020304" pitchFamily="18" charset="0"/>
              </a:rPr>
              <a:t>V</a:t>
            </a:r>
            <a:r>
              <a:rPr lang="zh-CN" altLang="en-US" sz="2400" b="1" dirty="0">
                <a:solidFill>
                  <a:srgbClr val="009900"/>
                </a:solidFill>
                <a:latin typeface="Times New Roman" panose="02020603050405020304" pitchFamily="18" charset="0"/>
              </a:rPr>
              <a:t>中找到粒子的概率为有限值</a:t>
            </a:r>
          </a:p>
        </p:txBody>
      </p:sp>
      <p:graphicFrame>
        <p:nvGraphicFramePr>
          <p:cNvPr id="15" name="Object 23"/>
          <p:cNvGraphicFramePr>
            <a:graphicFrameLocks noChangeAspect="1"/>
          </p:cNvGraphicFramePr>
          <p:nvPr>
            <p:extLst>
              <p:ext uri="{D42A27DB-BD31-4B8C-83A1-F6EECF244321}">
                <p14:modId xmlns:p14="http://schemas.microsoft.com/office/powerpoint/2010/main" val="2708447949"/>
              </p:ext>
            </p:extLst>
          </p:nvPr>
        </p:nvGraphicFramePr>
        <p:xfrm>
          <a:off x="2992438" y="1673226"/>
          <a:ext cx="2838450" cy="720725"/>
        </p:xfrm>
        <a:graphic>
          <a:graphicData uri="http://schemas.openxmlformats.org/presentationml/2006/ole">
            <mc:AlternateContent xmlns:mc="http://schemas.openxmlformats.org/markup-compatibility/2006">
              <mc:Choice xmlns:v="urn:schemas-microsoft-com:vml" Requires="v">
                <p:oleObj spid="_x0000_s44455" name="公式" r:id="rId3" imgW="1193760" imgH="330120" progId="Equation.3">
                  <p:embed/>
                </p:oleObj>
              </mc:Choice>
              <mc:Fallback>
                <p:oleObj name="公式" r:id="rId3" imgW="1193760" imgH="330120" progId="Equation.3">
                  <p:embed/>
                  <p:pic>
                    <p:nvPicPr>
                      <p:cNvPr id="0" name=""/>
                      <p:cNvPicPr>
                        <a:picLocks noChangeAspect="1" noChangeArrowheads="1"/>
                      </p:cNvPicPr>
                      <p:nvPr/>
                    </p:nvPicPr>
                    <p:blipFill>
                      <a:blip r:embed="rId4"/>
                      <a:srcRect/>
                      <a:stretch>
                        <a:fillRect/>
                      </a:stretch>
                    </p:blipFill>
                    <p:spPr bwMode="auto">
                      <a:xfrm>
                        <a:off x="2992438" y="1673226"/>
                        <a:ext cx="2838450"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Text Box 6"/>
          <p:cNvSpPr txBox="1">
            <a:spLocks noChangeArrowheads="1"/>
          </p:cNvSpPr>
          <p:nvPr/>
        </p:nvSpPr>
        <p:spPr bwMode="auto">
          <a:xfrm>
            <a:off x="1905000" y="3089275"/>
            <a:ext cx="876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dirty="0">
                <a:solidFill>
                  <a:srgbClr val="0000FF"/>
                </a:solidFill>
                <a:latin typeface="Times New Roman" panose="02020603050405020304" pitchFamily="18" charset="0"/>
              </a:rPr>
              <a:t>2</a:t>
            </a:r>
            <a:r>
              <a:rPr lang="zh-CN" altLang="en-US" sz="2400" b="1" dirty="0">
                <a:solidFill>
                  <a:srgbClr val="0000FF"/>
                </a:solidFill>
                <a:latin typeface="Times New Roman" panose="02020603050405020304" pitchFamily="18" charset="0"/>
              </a:rPr>
              <a:t>）</a:t>
            </a:r>
            <a:r>
              <a:rPr lang="en-US" altLang="zh-CN" sz="2400" b="1" dirty="0">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粒子在空间各点的概率的总和为 </a:t>
            </a:r>
            <a:r>
              <a:rPr lang="en-US" altLang="zh-CN" sz="2400" b="1" dirty="0">
                <a:solidFill>
                  <a:srgbClr val="0000FF"/>
                </a:solidFill>
                <a:latin typeface="Times New Roman" panose="02020603050405020304" pitchFamily="18" charset="0"/>
              </a:rPr>
              <a:t>1</a:t>
            </a:r>
            <a:r>
              <a:rPr lang="en-US" altLang="zh-CN" sz="2400" b="1" dirty="0">
                <a:solidFill>
                  <a:srgbClr val="9900CC"/>
                </a:solidFill>
                <a:latin typeface="Times New Roman" panose="02020603050405020304" pitchFamily="18" charset="0"/>
              </a:rPr>
              <a:t> ---- </a:t>
            </a:r>
            <a:r>
              <a:rPr lang="zh-CN" altLang="en-US" sz="2400" b="1" dirty="0">
                <a:solidFill>
                  <a:srgbClr val="9900CC"/>
                </a:solidFill>
                <a:latin typeface="Times New Roman" panose="02020603050405020304" pitchFamily="18" charset="0"/>
              </a:rPr>
              <a:t>波函数归一化条件</a:t>
            </a:r>
          </a:p>
        </p:txBody>
      </p:sp>
      <p:graphicFrame>
        <p:nvGraphicFramePr>
          <p:cNvPr id="23" name="Object 23"/>
          <p:cNvGraphicFramePr>
            <a:graphicFrameLocks noChangeAspect="1"/>
          </p:cNvGraphicFramePr>
          <p:nvPr>
            <p:extLst>
              <p:ext uri="{D42A27DB-BD31-4B8C-83A1-F6EECF244321}">
                <p14:modId xmlns:p14="http://schemas.microsoft.com/office/powerpoint/2010/main" val="1701463167"/>
              </p:ext>
            </p:extLst>
          </p:nvPr>
        </p:nvGraphicFramePr>
        <p:xfrm>
          <a:off x="2697163" y="3645129"/>
          <a:ext cx="1871663" cy="720725"/>
        </p:xfrm>
        <a:graphic>
          <a:graphicData uri="http://schemas.openxmlformats.org/presentationml/2006/ole">
            <mc:AlternateContent xmlns:mc="http://schemas.openxmlformats.org/markup-compatibility/2006">
              <mc:Choice xmlns:v="urn:schemas-microsoft-com:vml" Requires="v">
                <p:oleObj spid="_x0000_s44456" name="公式" r:id="rId5" imgW="787400" imgH="330200" progId="Equation.3">
                  <p:embed/>
                </p:oleObj>
              </mc:Choice>
              <mc:Fallback>
                <p:oleObj name="公式" r:id="rId5" imgW="787400" imgH="330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7163" y="3645129"/>
                        <a:ext cx="1871663"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9"/>
          <p:cNvSpPr txBox="1">
            <a:spLocks noChangeArrowheads="1"/>
          </p:cNvSpPr>
          <p:nvPr/>
        </p:nvSpPr>
        <p:spPr bwMode="auto">
          <a:xfrm>
            <a:off x="5715000" y="3851275"/>
            <a:ext cx="411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FF00FF"/>
                </a:solidFill>
                <a:latin typeface="Times New Roman" panose="02020603050405020304" pitchFamily="18" charset="0"/>
              </a:rPr>
              <a:t>满足该条件为归一化波函数。</a:t>
            </a:r>
            <a:endParaRPr lang="en-US" altLang="zh-CN" sz="2400" b="1" dirty="0">
              <a:solidFill>
                <a:srgbClr val="FF00FF"/>
              </a:solidFill>
              <a:latin typeface="Times New Roman" panose="02020603050405020304" pitchFamily="18" charset="0"/>
            </a:endParaRPr>
          </a:p>
        </p:txBody>
      </p:sp>
      <p:sp>
        <p:nvSpPr>
          <p:cNvPr id="25" name="Text Box 10"/>
          <p:cNvSpPr txBox="1">
            <a:spLocks noChangeArrowheads="1"/>
          </p:cNvSpPr>
          <p:nvPr/>
        </p:nvSpPr>
        <p:spPr bwMode="auto">
          <a:xfrm>
            <a:off x="1981200" y="4722813"/>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solidFill>
                  <a:srgbClr val="009900"/>
                </a:solidFill>
                <a:latin typeface="Times New Roman" panose="02020603050405020304" pitchFamily="18" charset="0"/>
              </a:rPr>
              <a:t>3</a:t>
            </a:r>
            <a:r>
              <a:rPr lang="zh-CN" altLang="en-US" sz="2400" b="1">
                <a:solidFill>
                  <a:srgbClr val="009900"/>
                </a:solidFill>
                <a:latin typeface="Times New Roman" panose="02020603050405020304" pitchFamily="18" charset="0"/>
              </a:rPr>
              <a:t>）要求</a:t>
            </a:r>
          </a:p>
        </p:txBody>
      </p:sp>
      <p:graphicFrame>
        <p:nvGraphicFramePr>
          <p:cNvPr id="26" name="Object 11"/>
          <p:cNvGraphicFramePr>
            <a:graphicFrameLocks noChangeAspect="1"/>
          </p:cNvGraphicFramePr>
          <p:nvPr>
            <p:extLst>
              <p:ext uri="{D42A27DB-BD31-4B8C-83A1-F6EECF244321}">
                <p14:modId xmlns:p14="http://schemas.microsoft.com/office/powerpoint/2010/main" val="2384199518"/>
              </p:ext>
            </p:extLst>
          </p:nvPr>
        </p:nvGraphicFramePr>
        <p:xfrm>
          <a:off x="3433764" y="4605339"/>
          <a:ext cx="1177925" cy="719137"/>
        </p:xfrm>
        <a:graphic>
          <a:graphicData uri="http://schemas.openxmlformats.org/presentationml/2006/ole">
            <mc:AlternateContent xmlns:mc="http://schemas.openxmlformats.org/markup-compatibility/2006">
              <mc:Choice xmlns:v="urn:schemas-microsoft-com:vml" Requires="v">
                <p:oleObj spid="_x0000_s44457" name="公式" r:id="rId7" imgW="533160" imgH="279360" progId="Equation.3">
                  <p:embed/>
                </p:oleObj>
              </mc:Choice>
              <mc:Fallback>
                <p:oleObj name="公式" r:id="rId7" imgW="533160" imgH="279360" progId="Equation.3">
                  <p:embed/>
                  <p:pic>
                    <p:nvPicPr>
                      <p:cNvPr id="0" name=""/>
                      <p:cNvPicPr>
                        <a:picLocks noChangeAspect="1" noChangeArrowheads="1"/>
                      </p:cNvPicPr>
                      <p:nvPr/>
                    </p:nvPicPr>
                    <p:blipFill>
                      <a:blip r:embed="rId8"/>
                      <a:srcRect/>
                      <a:stretch>
                        <a:fillRect/>
                      </a:stretch>
                    </p:blipFill>
                    <p:spPr bwMode="auto">
                      <a:xfrm>
                        <a:off x="3433764" y="4605339"/>
                        <a:ext cx="1177925" cy="71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Text Box 12"/>
          <p:cNvSpPr txBox="1">
            <a:spLocks noChangeArrowheads="1"/>
          </p:cNvSpPr>
          <p:nvPr/>
        </p:nvSpPr>
        <p:spPr bwMode="auto">
          <a:xfrm>
            <a:off x="4495800" y="4722813"/>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rgbClr val="009900"/>
                </a:solidFill>
                <a:latin typeface="Times New Roman" panose="02020603050405020304" pitchFamily="18" charset="0"/>
              </a:rPr>
              <a:t>单值</a:t>
            </a:r>
          </a:p>
        </p:txBody>
      </p:sp>
      <p:sp>
        <p:nvSpPr>
          <p:cNvPr id="28" name="Text Box 13"/>
          <p:cNvSpPr txBox="1">
            <a:spLocks noChangeArrowheads="1"/>
          </p:cNvSpPr>
          <p:nvPr/>
        </p:nvSpPr>
        <p:spPr bwMode="auto">
          <a:xfrm>
            <a:off x="2286000" y="5484813"/>
            <a:ext cx="8001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solidFill>
                  <a:schemeClr val="tx2"/>
                </a:solidFill>
                <a:latin typeface="Times New Roman" panose="02020603050405020304" pitchFamily="18" charset="0"/>
              </a:rPr>
              <a:t>   </a:t>
            </a:r>
            <a:r>
              <a:rPr lang="zh-CN" altLang="en-US" sz="2400" b="1">
                <a:solidFill>
                  <a:schemeClr val="tx2"/>
                </a:solidFill>
                <a:latin typeface="Times New Roman" panose="02020603050405020304" pitchFamily="18" charset="0"/>
              </a:rPr>
              <a:t>一般情况下</a:t>
            </a:r>
            <a:r>
              <a:rPr lang="en-US" altLang="zh-CN" sz="2400" b="1">
                <a:solidFill>
                  <a:schemeClr val="tx2"/>
                </a:solidFill>
                <a:latin typeface="Times New Roman" panose="02020603050405020304" pitchFamily="18" charset="0"/>
              </a:rPr>
              <a:t>, </a:t>
            </a:r>
            <a:r>
              <a:rPr lang="zh-CN" altLang="en-US" sz="2400" b="1">
                <a:solidFill>
                  <a:srgbClr val="FF0000"/>
                </a:solidFill>
                <a:latin typeface="Times New Roman" panose="02020603050405020304" pitchFamily="18" charset="0"/>
              </a:rPr>
              <a:t>物理上要求</a:t>
            </a:r>
            <a:r>
              <a:rPr lang="zh-CN" altLang="en-US" sz="2400" b="1">
                <a:solidFill>
                  <a:srgbClr val="FF0000"/>
                </a:solidFill>
                <a:latin typeface="Times New Roman" panose="02020603050405020304" pitchFamily="18" charset="0"/>
                <a:sym typeface="Symbol" panose="05050102010706020507" pitchFamily="18" charset="2"/>
              </a:rPr>
              <a:t>波函数是有限，连续和单值的</a:t>
            </a:r>
          </a:p>
          <a:p>
            <a:pPr eaLnBrk="1" hangingPunct="1">
              <a:spcBef>
                <a:spcPct val="50000"/>
              </a:spcBef>
            </a:pPr>
            <a:r>
              <a:rPr lang="zh-CN" altLang="en-US" sz="2400" b="1">
                <a:solidFill>
                  <a:srgbClr val="FF0000"/>
                </a:solidFill>
                <a:latin typeface="Times New Roman" panose="02020603050405020304" pitchFamily="18" charset="0"/>
                <a:sym typeface="Symbol" panose="05050102010706020507" pitchFamily="18" charset="2"/>
              </a:rPr>
              <a:t>                    </a:t>
            </a:r>
            <a:r>
              <a:rPr lang="en-US" altLang="zh-CN" sz="2400" b="1">
                <a:solidFill>
                  <a:srgbClr val="FF0000"/>
                </a:solidFill>
                <a:latin typeface="Times New Roman" panose="02020603050405020304" pitchFamily="18" charset="0"/>
                <a:sym typeface="Symbol" panose="05050102010706020507" pitchFamily="18" charset="2"/>
              </a:rPr>
              <a:t>----- </a:t>
            </a:r>
            <a:r>
              <a:rPr lang="zh-CN" altLang="en-US" sz="2400" b="1">
                <a:solidFill>
                  <a:srgbClr val="FF0000"/>
                </a:solidFill>
                <a:latin typeface="Times New Roman" panose="02020603050405020304" pitchFamily="18" charset="0"/>
                <a:sym typeface="Symbol" panose="05050102010706020507" pitchFamily="18" charset="2"/>
              </a:rPr>
              <a:t>波函数标准化条件</a:t>
            </a:r>
            <a:endParaRPr lang="zh-CN" altLang="en-US" sz="2400" b="1">
              <a:solidFill>
                <a:srgbClr val="FF00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75"/>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iterate type="lt">
                                    <p:tmPct val="10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up)">
                                      <p:cBhvr>
                                        <p:cTn id="12" dur="75"/>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circle(in)">
                                      <p:cBhvr>
                                        <p:cTn id="17" dur="20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iterate type="lt">
                                    <p:tmPct val="100000"/>
                                  </p:iterate>
                                  <p:childTnLst>
                                    <p:set>
                                      <p:cBhvr>
                                        <p:cTn id="21" dur="1" fill="hold">
                                          <p:stCondLst>
                                            <p:cond delay="0"/>
                                          </p:stCondLst>
                                        </p:cTn>
                                        <p:tgtEl>
                                          <p:spTgt spid="22">
                                            <p:txEl>
                                              <p:pRg st="0" end="0"/>
                                            </p:txEl>
                                          </p:spTgt>
                                        </p:tgtEl>
                                        <p:attrNameLst>
                                          <p:attrName>style.visibility</p:attrName>
                                        </p:attrNameLst>
                                      </p:cBhvr>
                                      <p:to>
                                        <p:strVal val="visible"/>
                                      </p:to>
                                    </p:set>
                                    <p:animEffect transition="in" filter="wipe(up)">
                                      <p:cBhvr>
                                        <p:cTn id="22" dur="75"/>
                                        <p:tgtEl>
                                          <p:spTgt spid="2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circle(in)">
                                      <p:cBhvr>
                                        <p:cTn id="27" dur="20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iterate type="lt">
                                    <p:tmPct val="100000"/>
                                  </p:iterate>
                                  <p:childTnLst>
                                    <p:set>
                                      <p:cBhvr>
                                        <p:cTn id="31" dur="1" fill="hold">
                                          <p:stCondLst>
                                            <p:cond delay="0"/>
                                          </p:stCondLst>
                                        </p:cTn>
                                        <p:tgtEl>
                                          <p:spTgt spid="24">
                                            <p:txEl>
                                              <p:pRg st="0" end="0"/>
                                            </p:txEl>
                                          </p:spTgt>
                                        </p:tgtEl>
                                        <p:attrNameLst>
                                          <p:attrName>style.visibility</p:attrName>
                                        </p:attrNameLst>
                                      </p:cBhvr>
                                      <p:to>
                                        <p:strVal val="visible"/>
                                      </p:to>
                                    </p:set>
                                    <p:animEffect transition="in" filter="wipe(up)">
                                      <p:cBhvr>
                                        <p:cTn id="32" dur="75"/>
                                        <p:tgtEl>
                                          <p:spTgt spid="2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5">
                                            <p:txEl>
                                              <p:pRg st="0" end="0"/>
                                            </p:txEl>
                                          </p:spTgt>
                                        </p:tgtEl>
                                        <p:attrNameLst>
                                          <p:attrName>style.visibility</p:attrName>
                                        </p:attrNameLst>
                                      </p:cBhvr>
                                      <p:to>
                                        <p:strVal val="visible"/>
                                      </p:to>
                                    </p:set>
                                    <p:animEffect transition="in" filter="wipe(left)">
                                      <p:cBhvr>
                                        <p:cTn id="37" dur="500"/>
                                        <p:tgtEl>
                                          <p:spTgt spid="2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7">
                                            <p:txEl>
                                              <p:pRg st="0" end="0"/>
                                            </p:txEl>
                                          </p:spTgt>
                                        </p:tgtEl>
                                        <p:attrNameLst>
                                          <p:attrName>style.visibility</p:attrName>
                                        </p:attrNameLst>
                                      </p:cBhvr>
                                      <p:to>
                                        <p:strVal val="visible"/>
                                      </p:to>
                                    </p:set>
                                    <p:animEffect transition="in" filter="wipe(left)">
                                      <p:cBhvr>
                                        <p:cTn id="47" dur="500"/>
                                        <p:tgtEl>
                                          <p:spTgt spid="27">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iterate type="lt">
                                    <p:tmPct val="100000"/>
                                  </p:iterate>
                                  <p:childTnLst>
                                    <p:set>
                                      <p:cBhvr>
                                        <p:cTn id="51" dur="1" fill="hold">
                                          <p:stCondLst>
                                            <p:cond delay="0"/>
                                          </p:stCondLst>
                                        </p:cTn>
                                        <p:tgtEl>
                                          <p:spTgt spid="28">
                                            <p:txEl>
                                              <p:pRg st="0" end="0"/>
                                            </p:txEl>
                                          </p:spTgt>
                                        </p:tgtEl>
                                        <p:attrNameLst>
                                          <p:attrName>style.visibility</p:attrName>
                                        </p:attrNameLst>
                                      </p:cBhvr>
                                      <p:to>
                                        <p:strVal val="visible"/>
                                      </p:to>
                                    </p:set>
                                    <p:animEffect transition="in" filter="wipe(up)">
                                      <p:cBhvr>
                                        <p:cTn id="52" dur="75"/>
                                        <p:tgtEl>
                                          <p:spTgt spid="28">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iterate type="lt">
                                    <p:tmPct val="100000"/>
                                  </p:iterate>
                                  <p:childTnLst>
                                    <p:set>
                                      <p:cBhvr>
                                        <p:cTn id="56" dur="1" fill="hold">
                                          <p:stCondLst>
                                            <p:cond delay="0"/>
                                          </p:stCondLst>
                                        </p:cTn>
                                        <p:tgtEl>
                                          <p:spTgt spid="28">
                                            <p:txEl>
                                              <p:pRg st="1" end="1"/>
                                            </p:txEl>
                                          </p:spTgt>
                                        </p:tgtEl>
                                        <p:attrNameLst>
                                          <p:attrName>style.visibility</p:attrName>
                                        </p:attrNameLst>
                                      </p:cBhvr>
                                      <p:to>
                                        <p:strVal val="visible"/>
                                      </p:to>
                                    </p:set>
                                    <p:animEffect transition="in" filter="wipe(up)">
                                      <p:cBhvr>
                                        <p:cTn id="57" dur="75"/>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3" grpId="0" build="p" autoUpdateAnimBg="0"/>
      <p:bldP spid="22" grpId="0" build="p" autoUpdateAnimBg="0"/>
      <p:bldP spid="24" grpId="0" build="p" autoUpdateAnimBg="0"/>
      <p:bldP spid="25" grpId="0" build="p" autoUpdateAnimBg="0"/>
      <p:bldP spid="27" grpId="0" build="p" autoUpdateAnimBg="0"/>
      <p:bldP spid="28"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0"/>
          <p:cNvGraphicFramePr>
            <a:graphicFrameLocks noChangeAspect="1"/>
          </p:cNvGraphicFramePr>
          <p:nvPr/>
        </p:nvGraphicFramePr>
        <p:xfrm>
          <a:off x="2667000" y="1512888"/>
          <a:ext cx="7010400" cy="5160962"/>
        </p:xfrm>
        <a:graphic>
          <a:graphicData uri="http://schemas.openxmlformats.org/presentationml/2006/ole">
            <mc:AlternateContent xmlns:mc="http://schemas.openxmlformats.org/markup-compatibility/2006">
              <mc:Choice xmlns:v="urn:schemas-microsoft-com:vml" Requires="v">
                <p:oleObj spid="_x0000_s6270" name="Picture" r:id="rId3" imgW="5593080" imgH="4114800" progId="Word.Picture.8">
                  <p:embed/>
                </p:oleObj>
              </mc:Choice>
              <mc:Fallback>
                <p:oleObj name="Picture" r:id="rId3" imgW="5593080" imgH="4114800" progId="Word.Picture.8">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512888"/>
                        <a:ext cx="7010400" cy="516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8"/>
          <p:cNvSpPr>
            <a:spLocks noChangeArrowheads="1"/>
          </p:cNvSpPr>
          <p:nvPr/>
        </p:nvSpPr>
        <p:spPr bwMode="auto">
          <a:xfrm>
            <a:off x="2294451" y="77254"/>
            <a:ext cx="5726113" cy="647700"/>
          </a:xfrm>
          <a:prstGeom prst="rect">
            <a:avLst/>
          </a:prstGeom>
          <a:noFill/>
          <a:ln w="9525" algn="ctr">
            <a:noFill/>
            <a:miter lim="800000"/>
            <a:headEnd/>
            <a:tailEnd/>
          </a:ln>
        </p:spPr>
        <p:txBody>
          <a:bodyPr wrap="none" lIns="92075" tIns="46038" rIns="92075" bIns="46038">
            <a:spAutoFit/>
          </a:bodyPr>
          <a:lstStyle/>
          <a:p>
            <a:pPr eaLnBrk="0" fontAlgn="auto" hangingPunct="0">
              <a:spcBef>
                <a:spcPts val="0"/>
              </a:spcBef>
              <a:spcAft>
                <a:spcPts val="0"/>
              </a:spcAft>
              <a:defRPr/>
            </a:pPr>
            <a:r>
              <a:rPr lang="zh-CN" altLang="en-US" sz="3600" b="1" kern="0" dirty="0">
                <a:solidFill>
                  <a:srgbClr val="3333CC"/>
                </a:solidFill>
                <a:latin typeface="隶书" pitchFamily="49" charset="-122"/>
                <a:ea typeface="隶书" pitchFamily="49" charset="-122"/>
              </a:rPr>
              <a:t>微观粒子波动性的统计解释</a:t>
            </a:r>
          </a:p>
        </p:txBody>
      </p:sp>
      <p:sp>
        <p:nvSpPr>
          <p:cNvPr id="12" name="Text Box 49"/>
          <p:cNvSpPr txBox="1">
            <a:spLocks noChangeArrowheads="1"/>
          </p:cNvSpPr>
          <p:nvPr/>
        </p:nvSpPr>
        <p:spPr bwMode="auto">
          <a:xfrm>
            <a:off x="2491103" y="774960"/>
            <a:ext cx="5897563" cy="609600"/>
          </a:xfrm>
          <a:prstGeom prst="rect">
            <a:avLst/>
          </a:prstGeom>
          <a:gradFill rotWithShape="0">
            <a:gsLst>
              <a:gs pos="0">
                <a:srgbClr val="ADB044"/>
              </a:gs>
              <a:gs pos="50000">
                <a:srgbClr val="ADB044">
                  <a:gamma/>
                  <a:tint val="0"/>
                  <a:invGamma/>
                </a:srgbClr>
              </a:gs>
              <a:gs pos="100000">
                <a:srgbClr val="ADB044"/>
              </a:gs>
            </a:gsLst>
            <a:lin ang="5400000" scaled="1"/>
          </a:gradFill>
          <a:ln w="9525" algn="ctr">
            <a:noFill/>
            <a:miter lim="800000"/>
            <a:headEnd/>
            <a:tailEnd/>
          </a:ln>
          <a:effectLst>
            <a:outerShdw dist="81320" dir="18519588" algn="ctr" rotWithShape="0">
              <a:srgbClr val="D9FB9D"/>
            </a:outerShdw>
          </a:effectLst>
        </p:spPr>
        <p:txBody>
          <a:bodyPr lIns="92075" tIns="46038" rIns="92075" bIns="46038" anchor="ctr"/>
          <a:lstStyle/>
          <a:p>
            <a:pPr eaLnBrk="0" fontAlgn="auto" hangingPunct="0">
              <a:spcBef>
                <a:spcPts val="0"/>
              </a:spcBef>
              <a:spcAft>
                <a:spcPts val="0"/>
              </a:spcAft>
              <a:defRPr/>
            </a:pPr>
            <a:r>
              <a:rPr lang="zh-CN" altLang="en-US" sz="3200" b="1" kern="0" dirty="0">
                <a:solidFill>
                  <a:srgbClr val="FF0000"/>
                </a:solidFill>
                <a:latin typeface="+mn-lt"/>
                <a:ea typeface="+mn-ea"/>
              </a:rPr>
              <a:t>爱因斯坦对光波的量子统计解释</a:t>
            </a:r>
          </a:p>
        </p:txBody>
      </p:sp>
      <p:sp>
        <p:nvSpPr>
          <p:cNvPr id="13" name="Text Box 50"/>
          <p:cNvSpPr txBox="1">
            <a:spLocks noChangeArrowheads="1"/>
          </p:cNvSpPr>
          <p:nvPr/>
        </p:nvSpPr>
        <p:spPr bwMode="auto">
          <a:xfrm>
            <a:off x="2747326" y="1493766"/>
            <a:ext cx="3600450"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
                <a:srgbClr val="6600CC"/>
              </a:buClr>
              <a:buFont typeface="Wingdings" panose="05000000000000000000" pitchFamily="2" charset="2"/>
              <a:buChar char="l"/>
            </a:pPr>
            <a:r>
              <a:rPr lang="zh-CN" altLang="en-US" sz="3200" b="1" dirty="0">
                <a:solidFill>
                  <a:srgbClr val="0070C0"/>
                </a:solidFill>
                <a:latin typeface="Times New Roman" panose="02020603050405020304" pitchFamily="18" charset="0"/>
                <a:ea typeface="黑体" panose="02010609060101010101" pitchFamily="49" charset="-122"/>
              </a:rPr>
              <a:t>由光的波动性</a:t>
            </a:r>
            <a:r>
              <a:rPr lang="en-US" altLang="zh-CN" sz="3200" b="1" dirty="0">
                <a:solidFill>
                  <a:srgbClr val="0070C0"/>
                </a:solidFill>
                <a:latin typeface="Times New Roman" panose="02020603050405020304" pitchFamily="18" charset="0"/>
                <a:ea typeface="黑体" panose="02010609060101010101" pitchFamily="49" charset="-122"/>
              </a:rPr>
              <a:t>: </a:t>
            </a:r>
          </a:p>
        </p:txBody>
      </p:sp>
      <p:sp>
        <p:nvSpPr>
          <p:cNvPr id="23" name="矩形 22"/>
          <p:cNvSpPr/>
          <p:nvPr/>
        </p:nvSpPr>
        <p:spPr>
          <a:xfrm>
            <a:off x="2219255" y="2495921"/>
            <a:ext cx="3791423" cy="523220"/>
          </a:xfrm>
          <a:prstGeom prst="rect">
            <a:avLst/>
          </a:prstGeom>
        </p:spPr>
        <p:txBody>
          <a:bodyPr wrap="none">
            <a:spAutoFit/>
          </a:bodyPr>
          <a:lstStyle/>
          <a:p>
            <a:r>
              <a:rPr lang="zh-CN" altLang="en-US" sz="2800" b="1" dirty="0">
                <a:solidFill>
                  <a:srgbClr val="009900"/>
                </a:solidFill>
                <a:latin typeface="Times New Roman" panose="02020603050405020304" pitchFamily="18" charset="0"/>
              </a:rPr>
              <a:t>单位体积内的</a:t>
            </a:r>
            <a:r>
              <a:rPr lang="zh-CN" altLang="en-US" sz="2800" b="1" dirty="0">
                <a:solidFill>
                  <a:srgbClr val="FF0000"/>
                </a:solidFill>
                <a:latin typeface="楷体_GB2312" pitchFamily="49" charset="-122"/>
                <a:ea typeface="楷体_GB2312" pitchFamily="49" charset="-122"/>
              </a:rPr>
              <a:t>电磁能量</a:t>
            </a:r>
            <a:endParaRPr lang="zh-CN" altLang="en-US" sz="2800" dirty="0">
              <a:solidFill>
                <a:srgbClr val="FF0000"/>
              </a:solidFill>
            </a:endParaRPr>
          </a:p>
        </p:txBody>
      </p:sp>
      <p:sp>
        <p:nvSpPr>
          <p:cNvPr id="26" name="矩形 25"/>
          <p:cNvSpPr/>
          <p:nvPr/>
        </p:nvSpPr>
        <p:spPr>
          <a:xfrm>
            <a:off x="1730840" y="5782671"/>
            <a:ext cx="3430747" cy="523220"/>
          </a:xfrm>
          <a:prstGeom prst="rect">
            <a:avLst/>
          </a:prstGeom>
        </p:spPr>
        <p:txBody>
          <a:bodyPr wrap="none">
            <a:spAutoFit/>
          </a:bodyPr>
          <a:lstStyle/>
          <a:p>
            <a:r>
              <a:rPr lang="zh-CN" altLang="en-US" sz="2800" b="1" dirty="0">
                <a:solidFill>
                  <a:srgbClr val="009900"/>
                </a:solidFill>
                <a:latin typeface="Times New Roman" panose="02020603050405020304" pitchFamily="18" charset="0"/>
              </a:rPr>
              <a:t>单位体积内的光子数</a:t>
            </a:r>
            <a:endParaRPr lang="zh-CN" altLang="en-US" sz="2800" dirty="0"/>
          </a:p>
        </p:txBody>
      </p:sp>
      <p:graphicFrame>
        <p:nvGraphicFramePr>
          <p:cNvPr id="27" name="Object 28"/>
          <p:cNvGraphicFramePr>
            <a:graphicFrameLocks noChangeAspect="1"/>
          </p:cNvGraphicFramePr>
          <p:nvPr>
            <p:extLst>
              <p:ext uri="{D42A27DB-BD31-4B8C-83A1-F6EECF244321}">
                <p14:modId xmlns:p14="http://schemas.microsoft.com/office/powerpoint/2010/main" val="3289405248"/>
              </p:ext>
            </p:extLst>
          </p:nvPr>
        </p:nvGraphicFramePr>
        <p:xfrm>
          <a:off x="5645848" y="4972437"/>
          <a:ext cx="3257550" cy="1619250"/>
        </p:xfrm>
        <a:graphic>
          <a:graphicData uri="http://schemas.openxmlformats.org/presentationml/2006/ole">
            <mc:AlternateContent xmlns:mc="http://schemas.openxmlformats.org/markup-compatibility/2006">
              <mc:Choice xmlns:v="urn:schemas-microsoft-com:vml" Requires="v">
                <p:oleObj spid="_x0000_s8578" name="公式" r:id="rId3" imgW="787320" imgH="393480" progId="Equation.3">
                  <p:embed/>
                </p:oleObj>
              </mc:Choice>
              <mc:Fallback>
                <p:oleObj name="公式" r:id="rId3" imgW="787320" imgH="393480" progId="Equation.3">
                  <p:embed/>
                  <p:pic>
                    <p:nvPicPr>
                      <p:cNvPr id="0" name=""/>
                      <p:cNvPicPr>
                        <a:picLocks noChangeAspect="1" noChangeArrowheads="1"/>
                      </p:cNvPicPr>
                      <p:nvPr/>
                    </p:nvPicPr>
                    <p:blipFill>
                      <a:blip r:embed="rId4"/>
                      <a:srcRect/>
                      <a:stretch>
                        <a:fillRect/>
                      </a:stretch>
                    </p:blipFill>
                    <p:spPr bwMode="auto">
                      <a:xfrm>
                        <a:off x="5645848" y="4972437"/>
                        <a:ext cx="3257550" cy="1619250"/>
                      </a:xfrm>
                      <a:prstGeom prst="rect">
                        <a:avLst/>
                      </a:prstGeom>
                      <a:noFill/>
                      <a:ln>
                        <a:noFill/>
                      </a:ln>
                      <a:extLst/>
                    </p:spPr>
                  </p:pic>
                </p:oleObj>
              </mc:Fallback>
            </mc:AlternateContent>
          </a:graphicData>
        </a:graphic>
      </p:graphicFrame>
      <p:graphicFrame>
        <p:nvGraphicFramePr>
          <p:cNvPr id="16" name="Object 28"/>
          <p:cNvGraphicFramePr>
            <a:graphicFrameLocks noChangeAspect="1"/>
          </p:cNvGraphicFramePr>
          <p:nvPr>
            <p:extLst>
              <p:ext uri="{D42A27DB-BD31-4B8C-83A1-F6EECF244321}">
                <p14:modId xmlns:p14="http://schemas.microsoft.com/office/powerpoint/2010/main" val="1382828608"/>
              </p:ext>
            </p:extLst>
          </p:nvPr>
        </p:nvGraphicFramePr>
        <p:xfrm>
          <a:off x="6347777" y="2328109"/>
          <a:ext cx="1997075" cy="992187"/>
        </p:xfrm>
        <a:graphic>
          <a:graphicData uri="http://schemas.openxmlformats.org/presentationml/2006/ole">
            <mc:AlternateContent xmlns:mc="http://schemas.openxmlformats.org/markup-compatibility/2006">
              <mc:Choice xmlns:v="urn:schemas-microsoft-com:vml" Requires="v">
                <p:oleObj spid="_x0000_s8579" name="公式" r:id="rId5" imgW="482400" imgH="241200" progId="Equation.3">
                  <p:embed/>
                </p:oleObj>
              </mc:Choice>
              <mc:Fallback>
                <p:oleObj name="公式" r:id="rId5" imgW="482400" imgH="241200" progId="Equation.3">
                  <p:embed/>
                  <p:pic>
                    <p:nvPicPr>
                      <p:cNvPr id="0" name=""/>
                      <p:cNvPicPr>
                        <a:picLocks noChangeAspect="1" noChangeArrowheads="1"/>
                      </p:cNvPicPr>
                      <p:nvPr/>
                    </p:nvPicPr>
                    <p:blipFill>
                      <a:blip r:embed="rId6"/>
                      <a:srcRect/>
                      <a:stretch>
                        <a:fillRect/>
                      </a:stretch>
                    </p:blipFill>
                    <p:spPr bwMode="auto">
                      <a:xfrm>
                        <a:off x="6347777" y="2328109"/>
                        <a:ext cx="1997075" cy="992187"/>
                      </a:xfrm>
                      <a:prstGeom prst="rect">
                        <a:avLst/>
                      </a:prstGeom>
                      <a:noFill/>
                      <a:ln>
                        <a:noFill/>
                      </a:ln>
                      <a:extLst/>
                    </p:spPr>
                  </p:pic>
                </p:oleObj>
              </mc:Fallback>
            </mc:AlternateContent>
          </a:graphicData>
        </a:graphic>
      </p:graphicFrame>
      <p:sp>
        <p:nvSpPr>
          <p:cNvPr id="17" name="Text Box 52"/>
          <p:cNvSpPr txBox="1">
            <a:spLocks noChangeArrowheads="1"/>
          </p:cNvSpPr>
          <p:nvPr/>
        </p:nvSpPr>
        <p:spPr bwMode="auto">
          <a:xfrm>
            <a:off x="2410227" y="3151815"/>
            <a:ext cx="3600450"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
                <a:srgbClr val="6600CC"/>
              </a:buClr>
              <a:buFont typeface="Wingdings" panose="05000000000000000000" pitchFamily="2" charset="2"/>
              <a:buChar char="l"/>
            </a:pPr>
            <a:r>
              <a:rPr lang="zh-CN" altLang="en-US" sz="3200" b="1" dirty="0">
                <a:solidFill>
                  <a:schemeClr val="accent2"/>
                </a:solidFill>
                <a:latin typeface="Times New Roman" panose="02020603050405020304" pitchFamily="18" charset="0"/>
                <a:ea typeface="黑体" panose="02010609060101010101" pitchFamily="49" charset="-122"/>
              </a:rPr>
              <a:t>由光的粒子性</a:t>
            </a:r>
            <a:r>
              <a:rPr lang="en-US" altLang="zh-CN" sz="3200" b="1" dirty="0">
                <a:solidFill>
                  <a:schemeClr val="accent2"/>
                </a:solidFill>
                <a:latin typeface="Times New Roman" panose="02020603050405020304" pitchFamily="18" charset="0"/>
                <a:ea typeface="黑体" panose="02010609060101010101" pitchFamily="49" charset="-122"/>
              </a:rPr>
              <a:t>: </a:t>
            </a:r>
          </a:p>
        </p:txBody>
      </p:sp>
      <p:sp>
        <p:nvSpPr>
          <p:cNvPr id="18" name="Rectangle 5"/>
          <p:cNvSpPr>
            <a:spLocks noChangeArrowheads="1"/>
          </p:cNvSpPr>
          <p:nvPr/>
        </p:nvSpPr>
        <p:spPr bwMode="auto">
          <a:xfrm>
            <a:off x="2219254" y="3786800"/>
            <a:ext cx="7791450" cy="954087"/>
          </a:xfrm>
          <a:prstGeom prst="rect">
            <a:avLst/>
          </a:prstGeom>
          <a:noFill/>
          <a:ln w="9525">
            <a:noFill/>
            <a:miter lim="800000"/>
            <a:headEnd/>
            <a:tailEnd/>
          </a:ln>
          <a:effectLst/>
        </p:spPr>
        <p:txBody>
          <a:bodyPr>
            <a:spAutoFit/>
          </a:bodyPr>
          <a:lstStyle/>
          <a:p>
            <a:pPr marL="487363" indent="-487363">
              <a:defRPr/>
            </a:pPr>
            <a:r>
              <a:rPr lang="zh-CN" altLang="en-US" sz="2800" b="1" dirty="0">
                <a:solidFill>
                  <a:srgbClr val="FF00FF"/>
                </a:solidFill>
              </a:rPr>
              <a:t>光是由一颗一颗的光子（</a:t>
            </a:r>
            <a:r>
              <a:rPr lang="zh-CN" altLang="en-US" sz="2800" b="1" dirty="0">
                <a:solidFill>
                  <a:srgbClr val="009900"/>
                </a:solidFill>
                <a:latin typeface="宋体" pitchFamily="2" charset="-122"/>
              </a:rPr>
              <a:t>光量子</a:t>
            </a:r>
            <a:r>
              <a:rPr lang="zh-CN" altLang="en-US" sz="2800" b="1" dirty="0">
                <a:solidFill>
                  <a:srgbClr val="FF00FF"/>
                </a:solidFill>
                <a:effectLst>
                  <a:outerShdw blurRad="38100" dist="38100" dir="2700000" algn="tl">
                    <a:srgbClr val="000000"/>
                  </a:outerShdw>
                </a:effectLst>
                <a:latin typeface="宋体" pitchFamily="2" charset="-122"/>
              </a:rPr>
              <a:t>）</a:t>
            </a:r>
            <a:r>
              <a:rPr lang="zh-CN" altLang="en-US" sz="2800" b="1" dirty="0">
                <a:solidFill>
                  <a:srgbClr val="FF00FF"/>
                </a:solidFill>
              </a:rPr>
              <a:t>组成。每个光子的能量与其频率成正比，即</a:t>
            </a:r>
          </a:p>
        </p:txBody>
      </p:sp>
      <p:graphicFrame>
        <p:nvGraphicFramePr>
          <p:cNvPr id="19" name="Object 28"/>
          <p:cNvGraphicFramePr>
            <a:graphicFrameLocks noChangeAspect="1"/>
          </p:cNvGraphicFramePr>
          <p:nvPr>
            <p:extLst>
              <p:ext uri="{D42A27DB-BD31-4B8C-83A1-F6EECF244321}">
                <p14:modId xmlns:p14="http://schemas.microsoft.com/office/powerpoint/2010/main" val="3310015151"/>
              </p:ext>
            </p:extLst>
          </p:nvPr>
        </p:nvGraphicFramePr>
        <p:xfrm>
          <a:off x="8020563" y="4325044"/>
          <a:ext cx="1733550" cy="731837"/>
        </p:xfrm>
        <a:graphic>
          <a:graphicData uri="http://schemas.openxmlformats.org/presentationml/2006/ole">
            <mc:AlternateContent xmlns:mc="http://schemas.openxmlformats.org/markup-compatibility/2006">
              <mc:Choice xmlns:v="urn:schemas-microsoft-com:vml" Requires="v">
                <p:oleObj spid="_x0000_s8580" name="公式" r:id="rId7" imgW="419040" imgH="177480" progId="Equation.3">
                  <p:embed/>
                </p:oleObj>
              </mc:Choice>
              <mc:Fallback>
                <p:oleObj name="公式" r:id="rId7" imgW="419040" imgH="177480" progId="Equation.3">
                  <p:embed/>
                  <p:pic>
                    <p:nvPicPr>
                      <p:cNvPr id="0" name=""/>
                      <p:cNvPicPr>
                        <a:picLocks noChangeAspect="1" noChangeArrowheads="1"/>
                      </p:cNvPicPr>
                      <p:nvPr/>
                    </p:nvPicPr>
                    <p:blipFill>
                      <a:blip r:embed="rId8"/>
                      <a:srcRect/>
                      <a:stretch>
                        <a:fillRect/>
                      </a:stretch>
                    </p:blipFill>
                    <p:spPr bwMode="auto">
                      <a:xfrm>
                        <a:off x="8020563" y="4325044"/>
                        <a:ext cx="1733550" cy="731837"/>
                      </a:xfrm>
                      <a:prstGeom prst="rect">
                        <a:avLst/>
                      </a:prstGeom>
                      <a:noFill/>
                      <a:ln>
                        <a:noFill/>
                      </a:ln>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circle(in)">
                                      <p:cBhvr>
                                        <p:cTn id="17" dur="20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
                                            <p:txEl>
                                              <p:pRg st="0" end="0"/>
                                            </p:txEl>
                                          </p:spTgt>
                                        </p:tgtEl>
                                        <p:attrNameLst>
                                          <p:attrName>style.visibility</p:attrName>
                                        </p:attrNameLst>
                                      </p:cBhvr>
                                      <p:to>
                                        <p:strVal val="visible"/>
                                      </p:to>
                                    </p:set>
                                    <p:animEffect transition="in" filter="wipe(left)">
                                      <p:cBhvr>
                                        <p:cTn id="34" dur="500"/>
                                        <p:tgtEl>
                                          <p:spTgt spid="18">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heel(1)">
                                      <p:cBhvr>
                                        <p:cTn id="46" dur="20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ppt_x"/>
                                          </p:val>
                                        </p:tav>
                                        <p:tav tm="100000">
                                          <p:val>
                                            <p:strVal val="#ppt_x"/>
                                          </p:val>
                                        </p:tav>
                                      </p:tavLst>
                                    </p:anim>
                                    <p:anim calcmode="lin" valueType="num">
                                      <p:cBhvr additive="base">
                                        <p:cTn id="5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23" grpId="0"/>
      <p:bldP spid="26" grpId="0"/>
      <p:bldP spid="17" grpId="0"/>
      <p:bldP spid="18"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35561" y="225163"/>
            <a:ext cx="3430747" cy="523220"/>
          </a:xfrm>
          <a:prstGeom prst="rect">
            <a:avLst/>
          </a:prstGeom>
        </p:spPr>
        <p:txBody>
          <a:bodyPr wrap="none">
            <a:spAutoFit/>
          </a:bodyPr>
          <a:lstStyle/>
          <a:p>
            <a:r>
              <a:rPr lang="zh-CN" altLang="en-US" sz="2800" b="1" dirty="0">
                <a:solidFill>
                  <a:srgbClr val="FF00FF"/>
                </a:solidFill>
                <a:latin typeface="Times New Roman" panose="02020603050405020304" pitchFamily="18" charset="0"/>
              </a:rPr>
              <a:t>单位体积内的光子数</a:t>
            </a:r>
            <a:endParaRPr lang="zh-CN" altLang="en-US" sz="2800" dirty="0">
              <a:solidFill>
                <a:srgbClr val="FF00FF"/>
              </a:solidFill>
            </a:endParaRPr>
          </a:p>
        </p:txBody>
      </p:sp>
      <p:graphicFrame>
        <p:nvGraphicFramePr>
          <p:cNvPr id="3" name="Object 28"/>
          <p:cNvGraphicFramePr>
            <a:graphicFrameLocks noChangeAspect="1"/>
          </p:cNvGraphicFramePr>
          <p:nvPr>
            <p:extLst>
              <p:ext uri="{D42A27DB-BD31-4B8C-83A1-F6EECF244321}">
                <p14:modId xmlns:p14="http://schemas.microsoft.com/office/powerpoint/2010/main" val="2961505822"/>
              </p:ext>
            </p:extLst>
          </p:nvPr>
        </p:nvGraphicFramePr>
        <p:xfrm>
          <a:off x="6472100" y="143811"/>
          <a:ext cx="2733998" cy="689558"/>
        </p:xfrm>
        <a:graphic>
          <a:graphicData uri="http://schemas.openxmlformats.org/presentationml/2006/ole">
            <mc:AlternateContent xmlns:mc="http://schemas.openxmlformats.org/markup-compatibility/2006">
              <mc:Choice xmlns:v="urn:schemas-microsoft-com:vml" Requires="v">
                <p:oleObj spid="_x0000_s46424" name="公式" r:id="rId3" imgW="952200" imgH="241200" progId="Equation.3">
                  <p:embed/>
                </p:oleObj>
              </mc:Choice>
              <mc:Fallback>
                <p:oleObj name="公式" r:id="rId3" imgW="952200" imgH="241200" progId="Equation.3">
                  <p:embed/>
                  <p:pic>
                    <p:nvPicPr>
                      <p:cNvPr id="0" name=""/>
                      <p:cNvPicPr>
                        <a:picLocks noChangeAspect="1" noChangeArrowheads="1"/>
                      </p:cNvPicPr>
                      <p:nvPr/>
                    </p:nvPicPr>
                    <p:blipFill>
                      <a:blip r:embed="rId4"/>
                      <a:srcRect/>
                      <a:stretch>
                        <a:fillRect/>
                      </a:stretch>
                    </p:blipFill>
                    <p:spPr bwMode="auto">
                      <a:xfrm>
                        <a:off x="6472100" y="143811"/>
                        <a:ext cx="2733998" cy="689558"/>
                      </a:xfrm>
                      <a:prstGeom prst="rect">
                        <a:avLst/>
                      </a:prstGeom>
                      <a:noFill/>
                      <a:ln>
                        <a:noFill/>
                      </a:ln>
                      <a:extLst/>
                    </p:spPr>
                  </p:pic>
                </p:oleObj>
              </mc:Fallback>
            </mc:AlternateContent>
          </a:graphicData>
        </a:graphic>
      </p:graphicFrame>
      <p:sp>
        <p:nvSpPr>
          <p:cNvPr id="4" name="矩形 3"/>
          <p:cNvSpPr/>
          <p:nvPr/>
        </p:nvSpPr>
        <p:spPr>
          <a:xfrm>
            <a:off x="1982786" y="849906"/>
            <a:ext cx="8658139" cy="523220"/>
          </a:xfrm>
          <a:prstGeom prst="rect">
            <a:avLst/>
          </a:prstGeom>
        </p:spPr>
        <p:txBody>
          <a:bodyPr wrap="none">
            <a:spAutoFit/>
          </a:bodyPr>
          <a:lstStyle/>
          <a:p>
            <a:r>
              <a:rPr lang="zh-CN" altLang="en-US" sz="2800" b="1" dirty="0">
                <a:solidFill>
                  <a:srgbClr val="009900"/>
                </a:solidFill>
                <a:latin typeface="Times New Roman" panose="02020603050405020304" pitchFamily="18" charset="0"/>
              </a:rPr>
              <a:t>单位体积内的光子数      </a:t>
            </a:r>
            <a:r>
              <a:rPr lang="zh-CN" altLang="en-US" sz="2800" b="1" dirty="0">
                <a:solidFill>
                  <a:srgbClr val="9900CC"/>
                </a:solidFill>
                <a:latin typeface="Times New Roman" panose="02020603050405020304" pitchFamily="18" charset="0"/>
              </a:rPr>
              <a:t>光子出现在单位体积内的概率</a:t>
            </a:r>
            <a:endParaRPr lang="en-US" altLang="zh-CN" sz="2800" b="1" dirty="0">
              <a:solidFill>
                <a:srgbClr val="9900CC"/>
              </a:solidFill>
              <a:latin typeface="Times New Roman" panose="02020603050405020304" pitchFamily="18" charset="0"/>
            </a:endParaRPr>
          </a:p>
        </p:txBody>
      </p:sp>
      <p:sp>
        <p:nvSpPr>
          <p:cNvPr id="5" name="矩形 4"/>
          <p:cNvSpPr/>
          <p:nvPr/>
        </p:nvSpPr>
        <p:spPr>
          <a:xfrm>
            <a:off x="2240402" y="1434659"/>
            <a:ext cx="3828292" cy="523220"/>
          </a:xfrm>
          <a:prstGeom prst="rect">
            <a:avLst/>
          </a:prstGeom>
        </p:spPr>
        <p:txBody>
          <a:bodyPr wrap="none">
            <a:spAutoFit/>
          </a:bodyPr>
          <a:lstStyle/>
          <a:p>
            <a:r>
              <a:rPr lang="en-US" altLang="zh-CN" sz="2800" b="1" dirty="0">
                <a:solidFill>
                  <a:srgbClr val="FF0000"/>
                </a:solidFill>
                <a:latin typeface="Times New Roman" panose="02020603050405020304" pitchFamily="18" charset="0"/>
              </a:rPr>
              <a:t>=</a:t>
            </a:r>
            <a:r>
              <a:rPr lang="zh-CN" altLang="en-US" sz="2800" b="1" dirty="0">
                <a:solidFill>
                  <a:srgbClr val="0070C0"/>
                </a:solidFill>
                <a:latin typeface="Times New Roman" panose="02020603050405020304" pitchFamily="18" charset="0"/>
              </a:rPr>
              <a:t>光子出现的概率密度</a:t>
            </a:r>
            <a:r>
              <a:rPr lang="el-GR" altLang="zh-CN" sz="2800" b="1" dirty="0">
                <a:solidFill>
                  <a:srgbClr val="FF0000"/>
                </a:solidFill>
                <a:latin typeface="Times New Roman" panose="02020603050405020304" pitchFamily="18" charset="0"/>
              </a:rPr>
              <a:t>ρ</a:t>
            </a:r>
            <a:endParaRPr lang="zh-CN" altLang="en-US" sz="2800" dirty="0">
              <a:solidFill>
                <a:srgbClr val="FF0000"/>
              </a:solidFill>
            </a:endParaRPr>
          </a:p>
        </p:txBody>
      </p:sp>
      <p:graphicFrame>
        <p:nvGraphicFramePr>
          <p:cNvPr id="6" name="Object 28"/>
          <p:cNvGraphicFramePr>
            <a:graphicFrameLocks noChangeAspect="1"/>
          </p:cNvGraphicFramePr>
          <p:nvPr>
            <p:extLst>
              <p:ext uri="{D42A27DB-BD31-4B8C-83A1-F6EECF244321}">
                <p14:modId xmlns:p14="http://schemas.microsoft.com/office/powerpoint/2010/main" val="2415892248"/>
              </p:ext>
            </p:extLst>
          </p:nvPr>
        </p:nvGraphicFramePr>
        <p:xfrm>
          <a:off x="3503713" y="1946081"/>
          <a:ext cx="3824287" cy="760413"/>
        </p:xfrm>
        <a:graphic>
          <a:graphicData uri="http://schemas.openxmlformats.org/presentationml/2006/ole">
            <mc:AlternateContent xmlns:mc="http://schemas.openxmlformats.org/markup-compatibility/2006">
              <mc:Choice xmlns:v="urn:schemas-microsoft-com:vml" Requires="v">
                <p:oleObj spid="_x0000_s46425" name="公式" r:id="rId5" imgW="1206360" imgH="241200" progId="Equation.3">
                  <p:embed/>
                </p:oleObj>
              </mc:Choice>
              <mc:Fallback>
                <p:oleObj name="公式" r:id="rId5" imgW="1206360" imgH="241200" progId="Equation.3">
                  <p:embed/>
                  <p:pic>
                    <p:nvPicPr>
                      <p:cNvPr id="0" name=""/>
                      <p:cNvPicPr>
                        <a:picLocks noChangeAspect="1" noChangeArrowheads="1"/>
                      </p:cNvPicPr>
                      <p:nvPr/>
                    </p:nvPicPr>
                    <p:blipFill>
                      <a:blip r:embed="rId6"/>
                      <a:srcRect/>
                      <a:stretch>
                        <a:fillRect/>
                      </a:stretch>
                    </p:blipFill>
                    <p:spPr bwMode="auto">
                      <a:xfrm>
                        <a:off x="3503713" y="1946081"/>
                        <a:ext cx="3824287" cy="760413"/>
                      </a:xfrm>
                      <a:prstGeom prst="rect">
                        <a:avLst/>
                      </a:prstGeom>
                      <a:noFill/>
                      <a:ln>
                        <a:noFill/>
                      </a:ln>
                      <a:extLst/>
                    </p:spPr>
                  </p:pic>
                </p:oleObj>
              </mc:Fallback>
            </mc:AlternateContent>
          </a:graphicData>
        </a:graphic>
      </p:graphicFrame>
      <p:sp>
        <p:nvSpPr>
          <p:cNvPr id="7" name="Text Box 104"/>
          <p:cNvSpPr txBox="1">
            <a:spLocks noChangeArrowheads="1"/>
          </p:cNvSpPr>
          <p:nvPr/>
        </p:nvSpPr>
        <p:spPr bwMode="auto">
          <a:xfrm>
            <a:off x="1998790" y="2539887"/>
            <a:ext cx="8626129"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zh-CN" altLang="en-US" sz="2800" b="1" dirty="0">
                <a:solidFill>
                  <a:srgbClr val="009900"/>
                </a:solidFill>
                <a:latin typeface="Times New Roman" panose="02020603050405020304" pitchFamily="18" charset="0"/>
              </a:rPr>
              <a:t>光子出现在单位体积内的概率</a:t>
            </a:r>
            <a:r>
              <a:rPr lang="en-US" altLang="zh-CN" sz="2800" b="1" dirty="0">
                <a:solidFill>
                  <a:srgbClr val="009900"/>
                </a:solidFill>
                <a:latin typeface="Times New Roman" panose="02020603050405020304" pitchFamily="18" charset="0"/>
              </a:rPr>
              <a:t>(</a:t>
            </a:r>
            <a:r>
              <a:rPr lang="zh-CN" altLang="en-US" sz="2800" b="1" dirty="0">
                <a:solidFill>
                  <a:srgbClr val="009900"/>
                </a:solidFill>
                <a:latin typeface="Times New Roman" panose="02020603050405020304" pitchFamily="18" charset="0"/>
              </a:rPr>
              <a:t>概率密度</a:t>
            </a:r>
            <a:r>
              <a:rPr lang="en-US" altLang="zh-CN" sz="2800" b="1" dirty="0">
                <a:solidFill>
                  <a:srgbClr val="009900"/>
                </a:solidFill>
                <a:latin typeface="Times New Roman" panose="02020603050405020304" pitchFamily="18" charset="0"/>
              </a:rPr>
              <a:t>)</a:t>
            </a:r>
            <a:r>
              <a:rPr lang="zh-CN" altLang="en-US" sz="2800" b="1" dirty="0">
                <a:solidFill>
                  <a:srgbClr val="009900"/>
                </a:solidFill>
                <a:latin typeface="Times New Roman" panose="02020603050405020304" pitchFamily="18" charset="0"/>
              </a:rPr>
              <a:t>正比于</a:t>
            </a:r>
            <a:r>
              <a:rPr lang="en-US" altLang="zh-CN" sz="2800" b="1" i="1" dirty="0">
                <a:solidFill>
                  <a:srgbClr val="FF0000"/>
                </a:solidFill>
                <a:latin typeface="Times New Roman" panose="02020603050405020304" pitchFamily="18" charset="0"/>
              </a:rPr>
              <a:t>E</a:t>
            </a:r>
            <a:r>
              <a:rPr lang="en-US" altLang="zh-CN" sz="2800" b="1" baseline="-25000" dirty="0">
                <a:solidFill>
                  <a:srgbClr val="FF0000"/>
                </a:solidFill>
                <a:latin typeface="Times New Roman" panose="02020603050405020304" pitchFamily="18" charset="0"/>
              </a:rPr>
              <a:t>0</a:t>
            </a:r>
            <a:r>
              <a:rPr lang="en-US" altLang="zh-CN" sz="2800" b="1" baseline="30000" dirty="0">
                <a:solidFill>
                  <a:srgbClr val="FF0000"/>
                </a:solidFill>
                <a:latin typeface="Times New Roman" panose="02020603050405020304" pitchFamily="18" charset="0"/>
              </a:rPr>
              <a:t>2 </a:t>
            </a:r>
            <a:r>
              <a:rPr lang="zh-CN" altLang="en-US" sz="2800" b="1" dirty="0">
                <a:solidFill>
                  <a:srgbClr val="009900"/>
                </a:solidFill>
                <a:latin typeface="Times New Roman" panose="02020603050405020304" pitchFamily="18" charset="0"/>
              </a:rPr>
              <a:t>。 </a:t>
            </a:r>
          </a:p>
        </p:txBody>
      </p:sp>
      <p:sp>
        <p:nvSpPr>
          <p:cNvPr id="8" name="Rectangle 336"/>
          <p:cNvSpPr>
            <a:spLocks noChangeArrowheads="1"/>
          </p:cNvSpPr>
          <p:nvPr/>
        </p:nvSpPr>
        <p:spPr bwMode="auto">
          <a:xfrm>
            <a:off x="2030717" y="3051712"/>
            <a:ext cx="8534400" cy="954107"/>
          </a:xfrm>
          <a:prstGeom prst="rect">
            <a:avLst/>
          </a:prstGeom>
          <a:noFill/>
          <a:ln>
            <a:noFill/>
          </a:ln>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dirty="0">
                <a:solidFill>
                  <a:srgbClr val="FF00FF"/>
                </a:solidFill>
                <a:latin typeface="Calibri" panose="020F0502020204030204" pitchFamily="34" charset="0"/>
                <a:ea typeface="楷体_GB2312" pitchFamily="49" charset="-122"/>
              </a:rPr>
              <a:t>(1)</a:t>
            </a:r>
            <a:r>
              <a:rPr lang="zh-CN" altLang="en-US" sz="2800" b="1" dirty="0">
                <a:solidFill>
                  <a:srgbClr val="FF00FF"/>
                </a:solidFill>
                <a:latin typeface="Calibri" panose="020F0502020204030204" pitchFamily="34" charset="0"/>
                <a:ea typeface="楷体_GB2312" pitchFamily="49" charset="-122"/>
              </a:rPr>
              <a:t>一个光子出现在哪点是不能肯定的。但光强决定光子在空间各处出现的几率。</a:t>
            </a:r>
          </a:p>
        </p:txBody>
      </p:sp>
      <p:sp>
        <p:nvSpPr>
          <p:cNvPr id="9" name="Rectangle 337"/>
          <p:cNvSpPr>
            <a:spLocks noChangeArrowheads="1"/>
          </p:cNvSpPr>
          <p:nvPr/>
        </p:nvSpPr>
        <p:spPr bwMode="auto">
          <a:xfrm>
            <a:off x="1962117" y="4088932"/>
            <a:ext cx="8534400" cy="954750"/>
          </a:xfrm>
          <a:prstGeom prst="rect">
            <a:avLst/>
          </a:prstGeom>
          <a:noFill/>
          <a:ln w="9525">
            <a:noFill/>
            <a:miter lim="800000"/>
            <a:headEnd/>
            <a:tailEnd/>
          </a:ln>
          <a:extLst/>
        </p:spPr>
        <p:txBody>
          <a:bodyPr lIns="92076" tIns="46038" rIns="92076"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dirty="0">
                <a:solidFill>
                  <a:srgbClr val="0000FF"/>
                </a:solidFill>
                <a:latin typeface="Calibri" panose="020F0502020204030204" pitchFamily="34" charset="0"/>
                <a:ea typeface="楷体_GB2312" pitchFamily="49" charset="-122"/>
              </a:rPr>
              <a:t>(2)</a:t>
            </a:r>
            <a:r>
              <a:rPr lang="zh-CN" altLang="en-US" sz="2800" b="1" dirty="0">
                <a:solidFill>
                  <a:srgbClr val="0000FF"/>
                </a:solidFill>
                <a:latin typeface="Calibri" panose="020F0502020204030204" pitchFamily="34" charset="0"/>
                <a:ea typeface="楷体_GB2312" pitchFamily="49" charset="-122"/>
              </a:rPr>
              <a:t>光强大处，表示光子数目多，出现的几率大；反之，几率小。</a:t>
            </a:r>
          </a:p>
        </p:txBody>
      </p:sp>
      <p:sp>
        <p:nvSpPr>
          <p:cNvPr id="10" name="Rectangle 338"/>
          <p:cNvSpPr>
            <a:spLocks noChangeArrowheads="1"/>
          </p:cNvSpPr>
          <p:nvPr/>
        </p:nvSpPr>
        <p:spPr bwMode="auto">
          <a:xfrm>
            <a:off x="2030717" y="5147697"/>
            <a:ext cx="8534400" cy="610040"/>
          </a:xfrm>
          <a:prstGeom prst="rect">
            <a:avLst/>
          </a:prstGeom>
          <a:noFill/>
          <a:ln>
            <a:noFill/>
          </a:ln>
          <a:extLst/>
        </p:spPr>
        <p:txBody>
          <a:bodyPr lIns="92076" tIns="46038" rIns="92076"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lang="en-US" altLang="zh-CN" sz="2800" b="1" dirty="0">
                <a:latin typeface="Calibri" panose="020F0502020204030204" pitchFamily="34" charset="0"/>
                <a:ea typeface="楷体_GB2312" pitchFamily="49" charset="-122"/>
              </a:rPr>
              <a:t>(3)</a:t>
            </a:r>
            <a:r>
              <a:rPr lang="zh-CN" altLang="en-US" sz="2800" b="1" dirty="0">
                <a:latin typeface="Calibri" panose="020F0502020204030204" pitchFamily="34" charset="0"/>
                <a:ea typeface="楷体_GB2312" pitchFamily="49" charset="-122"/>
              </a:rPr>
              <a:t>从光子观点看，光波是概率波。 </a:t>
            </a:r>
          </a:p>
        </p:txBody>
      </p:sp>
      <p:sp>
        <p:nvSpPr>
          <p:cNvPr id="11" name="Text Box 105"/>
          <p:cNvSpPr txBox="1">
            <a:spLocks noChangeArrowheads="1"/>
          </p:cNvSpPr>
          <p:nvPr/>
        </p:nvSpPr>
        <p:spPr bwMode="auto">
          <a:xfrm>
            <a:off x="1791394" y="5625690"/>
            <a:ext cx="8208963"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800" b="1" dirty="0">
                <a:solidFill>
                  <a:srgbClr val="1C1C1C"/>
                </a:solidFill>
                <a:latin typeface="Times New Roman" panose="02020603050405020304" pitchFamily="18" charset="0"/>
              </a:rPr>
              <a:t>        </a:t>
            </a:r>
            <a:r>
              <a:rPr lang="zh-CN" altLang="en-US" sz="2800" b="1" dirty="0">
                <a:solidFill>
                  <a:srgbClr val="C00000"/>
                </a:solidFill>
                <a:latin typeface="Times New Roman" panose="02020603050405020304" pitchFamily="18" charset="0"/>
              </a:rPr>
              <a:t>光波是一种概率波。干涉和衍射图样亮度不同的地方，表示光子出现的概率不同。 </a:t>
            </a:r>
          </a:p>
        </p:txBody>
      </p:sp>
      <p:graphicFrame>
        <p:nvGraphicFramePr>
          <p:cNvPr id="12" name="对象 11"/>
          <p:cNvGraphicFramePr>
            <a:graphicFrameLocks noChangeAspect="1"/>
          </p:cNvGraphicFramePr>
          <p:nvPr>
            <p:extLst>
              <p:ext uri="{D42A27DB-BD31-4B8C-83A1-F6EECF244321}">
                <p14:modId xmlns:p14="http://schemas.microsoft.com/office/powerpoint/2010/main" val="238366054"/>
              </p:ext>
            </p:extLst>
          </p:nvPr>
        </p:nvGraphicFramePr>
        <p:xfrm>
          <a:off x="5307802" y="858422"/>
          <a:ext cx="588073" cy="490061"/>
        </p:xfrm>
        <a:graphic>
          <a:graphicData uri="http://schemas.openxmlformats.org/presentationml/2006/ole">
            <mc:AlternateContent xmlns:mc="http://schemas.openxmlformats.org/markup-compatibility/2006">
              <mc:Choice xmlns:v="urn:schemas-microsoft-com:vml" Requires="v">
                <p:oleObj spid="_x0000_s46426" name="公式" r:id="rId7" imgW="152280" imgH="126720" progId="Equation.3">
                  <p:embed/>
                </p:oleObj>
              </mc:Choice>
              <mc:Fallback>
                <p:oleObj name="公式" r:id="rId7" imgW="152280" imgH="126720" progId="Equation.3">
                  <p:embed/>
                  <p:pic>
                    <p:nvPicPr>
                      <p:cNvPr id="0" name=""/>
                      <p:cNvPicPr/>
                      <p:nvPr/>
                    </p:nvPicPr>
                    <p:blipFill>
                      <a:blip r:embed="rId8"/>
                      <a:stretch>
                        <a:fillRect/>
                      </a:stretch>
                    </p:blipFill>
                    <p:spPr>
                      <a:xfrm>
                        <a:off x="5307802" y="858422"/>
                        <a:ext cx="588073" cy="490061"/>
                      </a:xfrm>
                      <a:prstGeom prst="rect">
                        <a:avLst/>
                      </a:prstGeom>
                    </p:spPr>
                  </p:pic>
                </p:oleObj>
              </mc:Fallback>
            </mc:AlternateContent>
          </a:graphicData>
        </a:graphic>
      </p:graphicFrame>
    </p:spTree>
    <p:extLst>
      <p:ext uri="{BB962C8B-B14F-4D97-AF65-F5344CB8AC3E}">
        <p14:creationId xmlns:p14="http://schemas.microsoft.com/office/powerpoint/2010/main" val="413106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heel(1)">
                                      <p:cBhvr>
                                        <p:cTn id="28" dur="20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6"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80">
                                          <p:stCondLst>
                                            <p:cond delay="0"/>
                                          </p:stCondLst>
                                        </p:cTn>
                                        <p:tgtEl>
                                          <p:spTgt spid="7"/>
                                        </p:tgtEl>
                                      </p:cBhvr>
                                    </p:animEffect>
                                    <p:anim calcmode="lin" valueType="num">
                                      <p:cBhvr>
                                        <p:cTn id="4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5" dur="26">
                                          <p:stCondLst>
                                            <p:cond delay="650"/>
                                          </p:stCondLst>
                                        </p:cTn>
                                        <p:tgtEl>
                                          <p:spTgt spid="7"/>
                                        </p:tgtEl>
                                      </p:cBhvr>
                                      <p:to x="100000" y="60000"/>
                                    </p:animScale>
                                    <p:animScale>
                                      <p:cBhvr>
                                        <p:cTn id="46" dur="166" decel="50000">
                                          <p:stCondLst>
                                            <p:cond delay="676"/>
                                          </p:stCondLst>
                                        </p:cTn>
                                        <p:tgtEl>
                                          <p:spTgt spid="7"/>
                                        </p:tgtEl>
                                      </p:cBhvr>
                                      <p:to x="100000" y="100000"/>
                                    </p:animScale>
                                    <p:animScale>
                                      <p:cBhvr>
                                        <p:cTn id="47" dur="26">
                                          <p:stCondLst>
                                            <p:cond delay="1312"/>
                                          </p:stCondLst>
                                        </p:cTn>
                                        <p:tgtEl>
                                          <p:spTgt spid="7"/>
                                        </p:tgtEl>
                                      </p:cBhvr>
                                      <p:to x="100000" y="80000"/>
                                    </p:animScale>
                                    <p:animScale>
                                      <p:cBhvr>
                                        <p:cTn id="48" dur="166" decel="50000">
                                          <p:stCondLst>
                                            <p:cond delay="1338"/>
                                          </p:stCondLst>
                                        </p:cTn>
                                        <p:tgtEl>
                                          <p:spTgt spid="7"/>
                                        </p:tgtEl>
                                      </p:cBhvr>
                                      <p:to x="100000" y="100000"/>
                                    </p:animScale>
                                    <p:animScale>
                                      <p:cBhvr>
                                        <p:cTn id="49" dur="26">
                                          <p:stCondLst>
                                            <p:cond delay="1642"/>
                                          </p:stCondLst>
                                        </p:cTn>
                                        <p:tgtEl>
                                          <p:spTgt spid="7"/>
                                        </p:tgtEl>
                                      </p:cBhvr>
                                      <p:to x="100000" y="90000"/>
                                    </p:animScale>
                                    <p:animScale>
                                      <p:cBhvr>
                                        <p:cTn id="50" dur="166" decel="50000">
                                          <p:stCondLst>
                                            <p:cond delay="1668"/>
                                          </p:stCondLst>
                                        </p:cTn>
                                        <p:tgtEl>
                                          <p:spTgt spid="7"/>
                                        </p:tgtEl>
                                      </p:cBhvr>
                                      <p:to x="100000" y="100000"/>
                                    </p:animScale>
                                    <p:animScale>
                                      <p:cBhvr>
                                        <p:cTn id="51" dur="26">
                                          <p:stCondLst>
                                            <p:cond delay="1808"/>
                                          </p:stCondLst>
                                        </p:cTn>
                                        <p:tgtEl>
                                          <p:spTgt spid="7"/>
                                        </p:tgtEl>
                                      </p:cBhvr>
                                      <p:to x="100000" y="95000"/>
                                    </p:animScale>
                                    <p:animScale>
                                      <p:cBhvr>
                                        <p:cTn id="52" dur="166" decel="50000">
                                          <p:stCondLst>
                                            <p:cond delay="1834"/>
                                          </p:stCondLst>
                                        </p:cTn>
                                        <p:tgtEl>
                                          <p:spTgt spid="7"/>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fill="hold"/>
                                        <p:tgtEl>
                                          <p:spTgt spid="8"/>
                                        </p:tgtEl>
                                        <p:attrNameLst>
                                          <p:attrName>ppt_x</p:attrName>
                                        </p:attrNameLst>
                                      </p:cBhvr>
                                      <p:tavLst>
                                        <p:tav tm="0">
                                          <p:val>
                                            <p:strVal val="#ppt_x"/>
                                          </p:val>
                                        </p:tav>
                                        <p:tav tm="100000">
                                          <p:val>
                                            <p:strVal val="#ppt_x"/>
                                          </p:val>
                                        </p:tav>
                                      </p:tavLst>
                                    </p:anim>
                                    <p:anim calcmode="lin" valueType="num">
                                      <p:cBhvr additive="base">
                                        <p:cTn id="5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6" presetClass="entr" presetSubtype="16"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circle(in)">
                                      <p:cBhvr>
                                        <p:cTn id="63" dur="20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wipe(down)">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45" presetClass="entr" presetSubtype="0" fill="hold" grpId="0" nodeType="click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2000"/>
                                        <p:tgtEl>
                                          <p:spTgt spid="11"/>
                                        </p:tgtEl>
                                      </p:cBhvr>
                                    </p:animEffect>
                                    <p:anim calcmode="lin" valueType="num">
                                      <p:cBhvr>
                                        <p:cTn id="74" dur="2000" fill="hold"/>
                                        <p:tgtEl>
                                          <p:spTgt spid="11"/>
                                        </p:tgtEl>
                                        <p:attrNameLst>
                                          <p:attrName>ppt_w</p:attrName>
                                        </p:attrNameLst>
                                      </p:cBhvr>
                                      <p:tavLst>
                                        <p:tav tm="0" fmla="#ppt_w*sin(2.5*pi*$)">
                                          <p:val>
                                            <p:fltVal val="0"/>
                                          </p:val>
                                        </p:tav>
                                        <p:tav tm="100000">
                                          <p:val>
                                            <p:fltVal val="1"/>
                                          </p:val>
                                        </p:tav>
                                      </p:tavLst>
                                    </p:anim>
                                    <p:anim calcmode="lin" valueType="num">
                                      <p:cBhvr>
                                        <p:cTn id="75" dur="20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7" grpId="0"/>
      <p:bldP spid="8" grpId="0"/>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4"/>
          <p:cNvSpPr>
            <a:spLocks noChangeShapeType="1"/>
          </p:cNvSpPr>
          <p:nvPr/>
        </p:nvSpPr>
        <p:spPr bwMode="auto">
          <a:xfrm>
            <a:off x="3200400" y="3590925"/>
            <a:ext cx="7315200" cy="0"/>
          </a:xfrm>
          <a:prstGeom prst="line">
            <a:avLst/>
          </a:prstGeom>
          <a:noFill/>
          <a:ln w="3175">
            <a:solidFill>
              <a:srgbClr val="FF3300"/>
            </a:solidFill>
            <a:prstDash val="dashDot"/>
            <a:round/>
            <a:headEnd type="none" w="sm" len="sm"/>
            <a:tailEnd type="none" w="sm" len="sm"/>
          </a:ln>
        </p:spPr>
        <p:txBody>
          <a:bodyPr wrap="none" lIns="45720" tIns="22860" rIns="45720" bIns="22860">
            <a:spAutoFit/>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 name="Text Box 5"/>
          <p:cNvSpPr txBox="1">
            <a:spLocks noChangeArrowheads="1"/>
          </p:cNvSpPr>
          <p:nvPr/>
        </p:nvSpPr>
        <p:spPr bwMode="auto">
          <a:xfrm>
            <a:off x="1946275" y="2873376"/>
            <a:ext cx="391454" cy="584775"/>
          </a:xfrm>
          <a:prstGeom prst="rect">
            <a:avLst/>
          </a:prstGeom>
          <a:noFill/>
          <a:ln w="12700">
            <a:noFill/>
            <a:miter lim="800000"/>
            <a:headEnd type="none" w="sm" len="sm"/>
            <a:tailEnd type="none" w="sm" len="sm"/>
          </a:ln>
        </p:spPr>
        <p:txBody>
          <a:bodyPr wrap="none">
            <a:spAutoFit/>
          </a:bodyPr>
          <a:lstStyle/>
          <a:p>
            <a:pPr eaLnBrk="0" fontAlgn="auto" hangingPunct="0">
              <a:spcBef>
                <a:spcPts val="0"/>
              </a:spcBef>
              <a:spcAft>
                <a:spcPts val="0"/>
              </a:spcAft>
              <a:defRPr/>
            </a:pPr>
            <a:r>
              <a:rPr lang="en-US" altLang="zh-CN" sz="3200" b="1" kern="0" dirty="0">
                <a:solidFill>
                  <a:srgbClr val="FF0000"/>
                </a:solidFill>
                <a:latin typeface="楷体_GB2312" pitchFamily="49" charset="-122"/>
                <a:ea typeface="楷体_GB2312" pitchFamily="49" charset="-122"/>
              </a:rPr>
              <a:t>S</a:t>
            </a:r>
            <a:endParaRPr lang="en-US" altLang="zh-CN" sz="4000" b="1" kern="0" dirty="0">
              <a:solidFill>
                <a:srgbClr val="FF0000"/>
              </a:solidFill>
              <a:latin typeface="楷体_GB2312" pitchFamily="49" charset="-122"/>
              <a:ea typeface="楷体_GB2312" pitchFamily="49" charset="-122"/>
            </a:endParaRPr>
          </a:p>
        </p:txBody>
      </p:sp>
      <p:sp>
        <p:nvSpPr>
          <p:cNvPr id="5" name="Line 6"/>
          <p:cNvSpPr>
            <a:spLocks noChangeShapeType="1"/>
          </p:cNvSpPr>
          <p:nvPr/>
        </p:nvSpPr>
        <p:spPr bwMode="auto">
          <a:xfrm>
            <a:off x="3505200" y="2432050"/>
            <a:ext cx="463550" cy="0"/>
          </a:xfrm>
          <a:prstGeom prst="line">
            <a:avLst/>
          </a:prstGeom>
          <a:noFill/>
          <a:ln w="38100">
            <a:solidFill>
              <a:srgbClr val="0000FF"/>
            </a:solidFill>
            <a:round/>
            <a:headEnd type="none" w="sm" len="sm"/>
            <a:tailEnd type="none" w="sm" len="sm"/>
          </a:ln>
        </p:spPr>
        <p:txBody>
          <a:bodyPr wrap="none" lIns="45720" tIns="22860" rIns="45720" bIns="22860">
            <a:spAutoFit/>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 name="Line 7"/>
          <p:cNvSpPr>
            <a:spLocks noChangeShapeType="1"/>
          </p:cNvSpPr>
          <p:nvPr/>
        </p:nvSpPr>
        <p:spPr bwMode="auto">
          <a:xfrm>
            <a:off x="3506898" y="2781963"/>
            <a:ext cx="463550" cy="0"/>
          </a:xfrm>
          <a:prstGeom prst="line">
            <a:avLst/>
          </a:prstGeom>
          <a:noFill/>
          <a:ln w="38100">
            <a:solidFill>
              <a:srgbClr val="0000FF"/>
            </a:solidFill>
            <a:round/>
            <a:headEnd type="none" w="sm" len="sm"/>
            <a:tailEnd type="none" w="sm" len="sm"/>
          </a:ln>
        </p:spPr>
        <p:txBody>
          <a:bodyPr wrap="none" lIns="45720" tIns="22860" rIns="45720" bIns="22860">
            <a:spAutoFit/>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 name="Line 8"/>
          <p:cNvSpPr>
            <a:spLocks noChangeShapeType="1"/>
          </p:cNvSpPr>
          <p:nvPr/>
        </p:nvSpPr>
        <p:spPr bwMode="auto">
          <a:xfrm>
            <a:off x="3731759" y="932550"/>
            <a:ext cx="0" cy="1479550"/>
          </a:xfrm>
          <a:prstGeom prst="line">
            <a:avLst/>
          </a:prstGeom>
          <a:noFill/>
          <a:ln w="57150">
            <a:solidFill>
              <a:srgbClr val="9900CC"/>
            </a:solidFill>
            <a:round/>
            <a:headEnd type="none" w="sm" len="sm"/>
            <a:tailEnd type="none" w="sm" len="sm"/>
          </a:ln>
        </p:spPr>
        <p:txBody>
          <a:bodyPr wrap="none" lIns="45720" tIns="22860" rIns="45720" bIns="22860">
            <a:spAutoFit/>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 name="Line 9"/>
          <p:cNvSpPr>
            <a:spLocks noChangeShapeType="1"/>
          </p:cNvSpPr>
          <p:nvPr/>
        </p:nvSpPr>
        <p:spPr bwMode="auto">
          <a:xfrm flipH="1">
            <a:off x="3737769" y="2788443"/>
            <a:ext cx="904" cy="1536951"/>
          </a:xfrm>
          <a:prstGeom prst="line">
            <a:avLst/>
          </a:prstGeom>
          <a:noFill/>
          <a:ln w="57150">
            <a:solidFill>
              <a:srgbClr val="9900CC"/>
            </a:solidFill>
            <a:round/>
            <a:headEnd type="none" w="sm" len="sm"/>
            <a:tailEnd type="none" w="sm" len="sm"/>
          </a:ln>
        </p:spPr>
        <p:txBody>
          <a:bodyPr wrap="square" lIns="45720" tIns="22860" rIns="45720" bIns="22860">
            <a:spAutoFit/>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 name="Line 10"/>
          <p:cNvSpPr>
            <a:spLocks noChangeShapeType="1"/>
          </p:cNvSpPr>
          <p:nvPr/>
        </p:nvSpPr>
        <p:spPr bwMode="auto">
          <a:xfrm>
            <a:off x="3505200" y="4327525"/>
            <a:ext cx="463550" cy="0"/>
          </a:xfrm>
          <a:prstGeom prst="line">
            <a:avLst/>
          </a:prstGeom>
          <a:noFill/>
          <a:ln w="38100">
            <a:solidFill>
              <a:srgbClr val="0000FF"/>
            </a:solidFill>
            <a:round/>
            <a:headEnd type="none" w="sm" len="sm"/>
            <a:tailEnd type="none" w="sm" len="sm"/>
          </a:ln>
        </p:spPr>
        <p:txBody>
          <a:bodyPr wrap="none" lIns="45720" tIns="22860" rIns="45720" bIns="22860">
            <a:spAutoFit/>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 name="Line 11"/>
          <p:cNvSpPr>
            <a:spLocks noChangeShapeType="1"/>
          </p:cNvSpPr>
          <p:nvPr/>
        </p:nvSpPr>
        <p:spPr bwMode="auto">
          <a:xfrm>
            <a:off x="3505200" y="4654550"/>
            <a:ext cx="463550" cy="0"/>
          </a:xfrm>
          <a:prstGeom prst="line">
            <a:avLst/>
          </a:prstGeom>
          <a:noFill/>
          <a:ln w="38100">
            <a:solidFill>
              <a:srgbClr val="0000FF"/>
            </a:solidFill>
            <a:round/>
            <a:headEnd type="none" w="sm" len="sm"/>
            <a:tailEnd type="none" w="sm" len="sm"/>
          </a:ln>
        </p:spPr>
        <p:txBody>
          <a:bodyPr wrap="none" lIns="45720" tIns="22860" rIns="45720" bIns="22860">
            <a:spAutoFit/>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 name="Line 12"/>
          <p:cNvSpPr>
            <a:spLocks noChangeShapeType="1"/>
          </p:cNvSpPr>
          <p:nvPr/>
        </p:nvSpPr>
        <p:spPr bwMode="auto">
          <a:xfrm>
            <a:off x="3731759" y="4656682"/>
            <a:ext cx="0" cy="1479550"/>
          </a:xfrm>
          <a:prstGeom prst="line">
            <a:avLst/>
          </a:prstGeom>
          <a:noFill/>
          <a:ln w="57150">
            <a:solidFill>
              <a:srgbClr val="9900CC"/>
            </a:solidFill>
            <a:round/>
            <a:headEnd type="none" w="sm" len="sm"/>
            <a:tailEnd type="none" w="sm" len="sm"/>
          </a:ln>
        </p:spPr>
        <p:txBody>
          <a:bodyPr wrap="none" lIns="45720" tIns="22860" rIns="45720" bIns="22860">
            <a:spAutoFit/>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 name="Rectangle 13"/>
          <p:cNvSpPr>
            <a:spLocks noChangeArrowheads="1"/>
          </p:cNvSpPr>
          <p:nvPr/>
        </p:nvSpPr>
        <p:spPr bwMode="auto">
          <a:xfrm>
            <a:off x="7550734" y="6109871"/>
            <a:ext cx="2841162"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82880" tIns="91440" rIns="182880" bIns="91440">
            <a:spAutoFit/>
          </a:bodyPr>
          <a:lstStyle>
            <a:lvl1pPr defTabSz="1828800" eaLnBrk="0" hangingPunct="0">
              <a:defRPr>
                <a:solidFill>
                  <a:schemeClr val="tx1"/>
                </a:solidFill>
                <a:latin typeface="Arial" panose="020B0604020202020204" pitchFamily="34" charset="0"/>
                <a:ea typeface="宋体" panose="02010600030101010101" pitchFamily="2" charset="-122"/>
              </a:defRPr>
            </a:lvl1pPr>
            <a:lvl2pPr marL="742950" indent="-285750" defTabSz="1828800" eaLnBrk="0" hangingPunct="0">
              <a:defRPr>
                <a:solidFill>
                  <a:schemeClr val="tx1"/>
                </a:solidFill>
                <a:latin typeface="Arial" panose="020B0604020202020204" pitchFamily="34" charset="0"/>
                <a:ea typeface="宋体" panose="02010600030101010101" pitchFamily="2" charset="-122"/>
              </a:defRPr>
            </a:lvl2pPr>
            <a:lvl3pPr marL="1143000" indent="-228600" defTabSz="1828800" eaLnBrk="0" hangingPunct="0">
              <a:defRPr>
                <a:solidFill>
                  <a:schemeClr val="tx1"/>
                </a:solidFill>
                <a:latin typeface="Arial" panose="020B0604020202020204" pitchFamily="34" charset="0"/>
                <a:ea typeface="宋体" panose="02010600030101010101" pitchFamily="2" charset="-122"/>
              </a:defRPr>
            </a:lvl3pPr>
            <a:lvl4pPr marL="1600200" indent="-228600" defTabSz="1828800" eaLnBrk="0" hangingPunct="0">
              <a:defRPr>
                <a:solidFill>
                  <a:schemeClr val="tx1"/>
                </a:solidFill>
                <a:latin typeface="Arial" panose="020B0604020202020204" pitchFamily="34" charset="0"/>
                <a:ea typeface="宋体" panose="02010600030101010101" pitchFamily="2" charset="-122"/>
              </a:defRPr>
            </a:lvl4pPr>
            <a:lvl5pPr marL="2057400" indent="-228600" defTabSz="1828800" eaLnBrk="0" hangingPunct="0">
              <a:defRPr>
                <a:solidFill>
                  <a:schemeClr val="tx1"/>
                </a:solidFill>
                <a:latin typeface="Arial" panose="020B0604020202020204" pitchFamily="34" charset="0"/>
                <a:ea typeface="宋体" panose="02010600030101010101" pitchFamily="2" charset="-122"/>
              </a:defRPr>
            </a:lvl5pPr>
            <a:lvl6pPr marL="2514600" indent="-228600" defTabSz="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200" b="1" dirty="0">
                <a:solidFill>
                  <a:srgbClr val="FF00FF"/>
                </a:solidFill>
                <a:latin typeface="Calibri" panose="020F0502020204030204" pitchFamily="34" charset="0"/>
                <a:ea typeface="楷体_GB2312" pitchFamily="49" charset="-122"/>
              </a:rPr>
              <a:t>光的双缝衍射</a:t>
            </a:r>
          </a:p>
        </p:txBody>
      </p:sp>
      <p:sp>
        <p:nvSpPr>
          <p:cNvPr id="13" name="Text Box 14"/>
          <p:cNvSpPr txBox="1">
            <a:spLocks noChangeArrowheads="1"/>
          </p:cNvSpPr>
          <p:nvPr/>
        </p:nvSpPr>
        <p:spPr bwMode="auto">
          <a:xfrm>
            <a:off x="3048000" y="2219326"/>
            <a:ext cx="529312" cy="584775"/>
          </a:xfrm>
          <a:prstGeom prst="rect">
            <a:avLst/>
          </a:prstGeom>
          <a:noFill/>
          <a:ln w="12700">
            <a:noFill/>
            <a:miter lim="800000"/>
            <a:headEnd type="none" w="sm" len="sm"/>
            <a:tailEnd type="none" w="sm" len="sm"/>
          </a:ln>
        </p:spPr>
        <p:txBody>
          <a:bodyPr wrap="none">
            <a:spAutoFit/>
          </a:bodyPr>
          <a:lstStyle/>
          <a:p>
            <a:pPr eaLnBrk="0" fontAlgn="auto" hangingPunct="0">
              <a:spcBef>
                <a:spcPts val="0"/>
              </a:spcBef>
              <a:spcAft>
                <a:spcPts val="0"/>
              </a:spcAft>
              <a:defRPr/>
            </a:pPr>
            <a:r>
              <a:rPr lang="en-US" altLang="zh-CN" sz="3200" b="1" kern="0" dirty="0">
                <a:solidFill>
                  <a:srgbClr val="FF0000"/>
                </a:solidFill>
                <a:latin typeface="楷体_GB2312" pitchFamily="49" charset="-122"/>
                <a:ea typeface="楷体_GB2312" pitchFamily="49" charset="-122"/>
              </a:rPr>
              <a:t>S</a:t>
            </a:r>
            <a:r>
              <a:rPr lang="en-US" altLang="zh-CN" sz="3200" b="1" kern="0" baseline="-25000" dirty="0">
                <a:solidFill>
                  <a:srgbClr val="FF0000"/>
                </a:solidFill>
                <a:latin typeface="楷体_GB2312" pitchFamily="49" charset="-122"/>
                <a:ea typeface="楷体_GB2312" pitchFamily="49" charset="-122"/>
              </a:rPr>
              <a:t>1</a:t>
            </a:r>
            <a:endParaRPr lang="en-US" altLang="zh-CN" sz="4000" b="1" kern="0" dirty="0">
              <a:solidFill>
                <a:srgbClr val="FF0000"/>
              </a:solidFill>
              <a:latin typeface="楷体_GB2312" pitchFamily="49" charset="-122"/>
              <a:ea typeface="楷体_GB2312" pitchFamily="49" charset="-122"/>
            </a:endParaRPr>
          </a:p>
        </p:txBody>
      </p:sp>
      <p:sp>
        <p:nvSpPr>
          <p:cNvPr id="14" name="Text Box 15"/>
          <p:cNvSpPr txBox="1">
            <a:spLocks noChangeArrowheads="1"/>
          </p:cNvSpPr>
          <p:nvPr/>
        </p:nvSpPr>
        <p:spPr bwMode="auto">
          <a:xfrm>
            <a:off x="3048000" y="4200526"/>
            <a:ext cx="529312" cy="584775"/>
          </a:xfrm>
          <a:prstGeom prst="rect">
            <a:avLst/>
          </a:prstGeom>
          <a:noFill/>
          <a:ln w="12700">
            <a:noFill/>
            <a:miter lim="800000"/>
            <a:headEnd type="none" w="sm" len="sm"/>
            <a:tailEnd type="none" w="sm" len="sm"/>
          </a:ln>
        </p:spPr>
        <p:txBody>
          <a:bodyPr wrap="none">
            <a:spAutoFit/>
          </a:bodyPr>
          <a:lstStyle/>
          <a:p>
            <a:pPr eaLnBrk="0" fontAlgn="auto" hangingPunct="0">
              <a:spcBef>
                <a:spcPts val="0"/>
              </a:spcBef>
              <a:spcAft>
                <a:spcPts val="0"/>
              </a:spcAft>
              <a:defRPr/>
            </a:pPr>
            <a:r>
              <a:rPr lang="en-US" altLang="zh-CN" sz="3200" b="1" kern="0" dirty="0">
                <a:solidFill>
                  <a:srgbClr val="FF0000"/>
                </a:solidFill>
                <a:latin typeface="楷体_GB2312" pitchFamily="49" charset="-122"/>
                <a:ea typeface="楷体_GB2312" pitchFamily="49" charset="-122"/>
              </a:rPr>
              <a:t>S</a:t>
            </a:r>
            <a:r>
              <a:rPr lang="en-US" altLang="zh-CN" sz="3200" b="1" kern="0" baseline="-25000" dirty="0">
                <a:solidFill>
                  <a:srgbClr val="FF0000"/>
                </a:solidFill>
                <a:latin typeface="楷体_GB2312" pitchFamily="49" charset="-122"/>
                <a:ea typeface="楷体_GB2312" pitchFamily="49" charset="-122"/>
              </a:rPr>
              <a:t>2</a:t>
            </a:r>
            <a:endParaRPr lang="en-US" altLang="zh-CN" sz="4000" b="1" kern="0" dirty="0">
              <a:solidFill>
                <a:srgbClr val="FF0000"/>
              </a:solidFill>
              <a:latin typeface="楷体_GB2312" pitchFamily="49" charset="-122"/>
              <a:ea typeface="楷体_GB2312" pitchFamily="49" charset="-122"/>
            </a:endParaRPr>
          </a:p>
        </p:txBody>
      </p:sp>
      <p:sp>
        <p:nvSpPr>
          <p:cNvPr id="15" name="AutoShape 16"/>
          <p:cNvSpPr>
            <a:spLocks noChangeArrowheads="1"/>
          </p:cNvSpPr>
          <p:nvPr/>
        </p:nvSpPr>
        <p:spPr bwMode="auto">
          <a:xfrm>
            <a:off x="1981200" y="3286125"/>
            <a:ext cx="609600" cy="609600"/>
          </a:xfrm>
          <a:prstGeom prst="sun">
            <a:avLst>
              <a:gd name="adj" fmla="val 46875"/>
            </a:avLst>
          </a:prstGeom>
          <a:solidFill>
            <a:srgbClr val="3333CC"/>
          </a:solidFill>
          <a:ln w="12700">
            <a:solidFill>
              <a:srgbClr val="3333CC"/>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36" name="Rectangle 3"/>
          <p:cNvSpPr>
            <a:spLocks noChangeArrowheads="1"/>
          </p:cNvSpPr>
          <p:nvPr/>
        </p:nvSpPr>
        <p:spPr bwMode="auto">
          <a:xfrm>
            <a:off x="7778750" y="1000125"/>
            <a:ext cx="673100" cy="4724400"/>
          </a:xfrm>
          <a:prstGeom prst="rect">
            <a:avLst/>
          </a:prstGeom>
          <a:solidFill>
            <a:srgbClr val="000000"/>
          </a:solidFill>
          <a:ln w="12700">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337" name="Group 65"/>
          <p:cNvGrpSpPr>
            <a:grpSpLocks/>
          </p:cNvGrpSpPr>
          <p:nvPr/>
        </p:nvGrpSpPr>
        <p:grpSpPr bwMode="auto">
          <a:xfrm>
            <a:off x="7772400" y="2921000"/>
            <a:ext cx="679450" cy="1219200"/>
            <a:chOff x="1514" y="912"/>
            <a:chExt cx="214" cy="384"/>
          </a:xfrm>
        </p:grpSpPr>
        <p:sp>
          <p:nvSpPr>
            <p:cNvPr id="338" name="Rectangle 66" descr="75%"/>
            <p:cNvSpPr>
              <a:spLocks noChangeArrowheads="1"/>
            </p:cNvSpPr>
            <p:nvPr/>
          </p:nvSpPr>
          <p:spPr bwMode="auto">
            <a:xfrm>
              <a:off x="1514" y="912"/>
              <a:ext cx="212" cy="73"/>
            </a:xfrm>
            <a:prstGeom prst="rect">
              <a:avLst/>
            </a:prstGeom>
            <a:pattFill prst="pct75">
              <a:fgClr>
                <a:srgbClr val="000000"/>
              </a:fgClr>
              <a:bgClr>
                <a:srgbClr val="FFFFFF"/>
              </a:bgClr>
            </a:pattFill>
            <a:ln w="12700">
              <a:no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39" name="Rectangle 67" descr="75%"/>
            <p:cNvSpPr>
              <a:spLocks noChangeArrowheads="1"/>
            </p:cNvSpPr>
            <p:nvPr/>
          </p:nvSpPr>
          <p:spPr bwMode="auto">
            <a:xfrm>
              <a:off x="1514" y="1225"/>
              <a:ext cx="212" cy="71"/>
            </a:xfrm>
            <a:prstGeom prst="rect">
              <a:avLst/>
            </a:prstGeom>
            <a:pattFill prst="pct75">
              <a:fgClr>
                <a:srgbClr val="000000"/>
              </a:fgClr>
              <a:bgClr>
                <a:srgbClr val="FFFFFF"/>
              </a:bgClr>
            </a:pattFill>
            <a:ln w="12700">
              <a:no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40" name="Rectangle 68" descr="75%"/>
            <p:cNvSpPr>
              <a:spLocks noChangeArrowheads="1"/>
            </p:cNvSpPr>
            <p:nvPr/>
          </p:nvSpPr>
          <p:spPr bwMode="auto">
            <a:xfrm>
              <a:off x="1516" y="1079"/>
              <a:ext cx="212" cy="73"/>
            </a:xfrm>
            <a:prstGeom prst="rect">
              <a:avLst/>
            </a:prstGeom>
            <a:pattFill prst="pct75">
              <a:fgClr>
                <a:srgbClr val="000000"/>
              </a:fgClr>
              <a:bgClr>
                <a:srgbClr val="FFFFFF"/>
              </a:bgClr>
            </a:pattFill>
            <a:ln w="12700">
              <a:no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341" name="Group 69"/>
          <p:cNvGrpSpPr>
            <a:grpSpLocks/>
          </p:cNvGrpSpPr>
          <p:nvPr/>
        </p:nvGrpSpPr>
        <p:grpSpPr bwMode="auto">
          <a:xfrm>
            <a:off x="7772400" y="1990726"/>
            <a:ext cx="685800" cy="3038475"/>
            <a:chOff x="1824" y="627"/>
            <a:chExt cx="216" cy="957"/>
          </a:xfrm>
        </p:grpSpPr>
        <p:sp>
          <p:nvSpPr>
            <p:cNvPr id="342" name="Rectangle 70" descr="Large confetti"/>
            <p:cNvSpPr>
              <a:spLocks noChangeArrowheads="1"/>
            </p:cNvSpPr>
            <p:nvPr/>
          </p:nvSpPr>
          <p:spPr bwMode="auto">
            <a:xfrm>
              <a:off x="1824" y="912"/>
              <a:ext cx="216" cy="57"/>
            </a:xfrm>
            <a:prstGeom prst="rect">
              <a:avLst/>
            </a:prstGeom>
            <a:pattFill prst="lgConfetti">
              <a:fgClr>
                <a:srgbClr val="000000"/>
              </a:fgClr>
              <a:bgClr>
                <a:srgbClr val="FFFFFF"/>
              </a:bgClr>
            </a:pattFill>
            <a:ln w="9525">
              <a:no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43" name="Rectangle 71" descr="10%"/>
            <p:cNvSpPr>
              <a:spLocks noChangeArrowheads="1"/>
            </p:cNvSpPr>
            <p:nvPr/>
          </p:nvSpPr>
          <p:spPr bwMode="auto">
            <a:xfrm>
              <a:off x="1824" y="1094"/>
              <a:ext cx="216" cy="58"/>
            </a:xfrm>
            <a:prstGeom prst="rect">
              <a:avLst/>
            </a:prstGeom>
            <a:pattFill prst="pct10">
              <a:fgClr>
                <a:srgbClr val="000000"/>
              </a:fgClr>
              <a:bgClr>
                <a:srgbClr val="FFFFFF"/>
              </a:bgClr>
            </a:pattFill>
            <a:ln w="9525">
              <a:no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44" name="Rectangle 72" descr="Large confetti"/>
            <p:cNvSpPr>
              <a:spLocks noChangeArrowheads="1"/>
            </p:cNvSpPr>
            <p:nvPr/>
          </p:nvSpPr>
          <p:spPr bwMode="auto">
            <a:xfrm>
              <a:off x="1824" y="1243"/>
              <a:ext cx="216" cy="53"/>
            </a:xfrm>
            <a:prstGeom prst="rect">
              <a:avLst/>
            </a:prstGeom>
            <a:pattFill prst="lgConfetti">
              <a:fgClr>
                <a:srgbClr val="000000"/>
              </a:fgClr>
              <a:bgClr>
                <a:srgbClr val="FFFFFF"/>
              </a:bgClr>
            </a:pattFill>
            <a:ln w="9525">
              <a:no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45" name="Rectangle 73" descr="50%"/>
            <p:cNvSpPr>
              <a:spLocks noChangeArrowheads="1"/>
            </p:cNvSpPr>
            <p:nvPr/>
          </p:nvSpPr>
          <p:spPr bwMode="auto">
            <a:xfrm>
              <a:off x="1826" y="627"/>
              <a:ext cx="212" cy="45"/>
            </a:xfrm>
            <a:prstGeom prst="rect">
              <a:avLst/>
            </a:prstGeom>
            <a:pattFill prst="pct50">
              <a:fgClr>
                <a:srgbClr val="000000"/>
              </a:fgClr>
              <a:bgClr>
                <a:srgbClr val="FFFFFF"/>
              </a:bgClr>
            </a:pattFill>
            <a:ln w="12700">
              <a:no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46" name="Rectangle 74" descr="50%"/>
            <p:cNvSpPr>
              <a:spLocks noChangeArrowheads="1"/>
            </p:cNvSpPr>
            <p:nvPr/>
          </p:nvSpPr>
          <p:spPr bwMode="auto">
            <a:xfrm>
              <a:off x="1826" y="1539"/>
              <a:ext cx="212" cy="45"/>
            </a:xfrm>
            <a:prstGeom prst="rect">
              <a:avLst/>
            </a:prstGeom>
            <a:pattFill prst="pct50">
              <a:fgClr>
                <a:srgbClr val="000000"/>
              </a:fgClr>
              <a:bgClr>
                <a:srgbClr val="FFFFFF"/>
              </a:bgClr>
            </a:pattFill>
            <a:ln w="12700">
              <a:no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347" name="Group 75"/>
          <p:cNvGrpSpPr>
            <a:grpSpLocks/>
          </p:cNvGrpSpPr>
          <p:nvPr/>
        </p:nvGrpSpPr>
        <p:grpSpPr bwMode="auto">
          <a:xfrm>
            <a:off x="8077200" y="1981200"/>
            <a:ext cx="304800" cy="3048000"/>
            <a:chOff x="2248" y="624"/>
            <a:chExt cx="56" cy="960"/>
          </a:xfrm>
        </p:grpSpPr>
        <p:sp>
          <p:nvSpPr>
            <p:cNvPr id="348" name="Oval 76"/>
            <p:cNvSpPr>
              <a:spLocks noChangeArrowheads="1"/>
            </p:cNvSpPr>
            <p:nvPr/>
          </p:nvSpPr>
          <p:spPr bwMode="auto">
            <a:xfrm>
              <a:off x="2256" y="1056"/>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49" name="Oval 77"/>
            <p:cNvSpPr>
              <a:spLocks noChangeArrowheads="1"/>
            </p:cNvSpPr>
            <p:nvPr/>
          </p:nvSpPr>
          <p:spPr bwMode="auto">
            <a:xfrm>
              <a:off x="2280" y="984"/>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50" name="Oval 78"/>
            <p:cNvSpPr>
              <a:spLocks noChangeArrowheads="1"/>
            </p:cNvSpPr>
            <p:nvPr/>
          </p:nvSpPr>
          <p:spPr bwMode="auto">
            <a:xfrm>
              <a:off x="2256" y="1152"/>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51" name="Oval 79"/>
            <p:cNvSpPr>
              <a:spLocks noChangeArrowheads="1"/>
            </p:cNvSpPr>
            <p:nvPr/>
          </p:nvSpPr>
          <p:spPr bwMode="auto">
            <a:xfrm>
              <a:off x="2280" y="1518"/>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52" name="Oval 80"/>
            <p:cNvSpPr>
              <a:spLocks noChangeArrowheads="1"/>
            </p:cNvSpPr>
            <p:nvPr/>
          </p:nvSpPr>
          <p:spPr bwMode="auto">
            <a:xfrm>
              <a:off x="2256" y="798"/>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53" name="Oval 81"/>
            <p:cNvSpPr>
              <a:spLocks noChangeArrowheads="1"/>
            </p:cNvSpPr>
            <p:nvPr/>
          </p:nvSpPr>
          <p:spPr bwMode="auto">
            <a:xfrm>
              <a:off x="2280" y="654"/>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54" name="Oval 82"/>
            <p:cNvSpPr>
              <a:spLocks noChangeArrowheads="1"/>
            </p:cNvSpPr>
            <p:nvPr/>
          </p:nvSpPr>
          <p:spPr bwMode="auto">
            <a:xfrm>
              <a:off x="2276" y="1101"/>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55" name="Oval 83"/>
            <p:cNvSpPr>
              <a:spLocks noChangeArrowheads="1"/>
            </p:cNvSpPr>
            <p:nvPr/>
          </p:nvSpPr>
          <p:spPr bwMode="auto">
            <a:xfrm>
              <a:off x="2256" y="1118"/>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56" name="Oval 84"/>
            <p:cNvSpPr>
              <a:spLocks noChangeArrowheads="1"/>
            </p:cNvSpPr>
            <p:nvPr/>
          </p:nvSpPr>
          <p:spPr bwMode="auto">
            <a:xfrm>
              <a:off x="2280" y="1278"/>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57" name="Oval 85"/>
            <p:cNvSpPr>
              <a:spLocks noChangeArrowheads="1"/>
            </p:cNvSpPr>
            <p:nvPr/>
          </p:nvSpPr>
          <p:spPr bwMode="auto">
            <a:xfrm>
              <a:off x="2296" y="738"/>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58" name="Oval 86"/>
            <p:cNvSpPr>
              <a:spLocks noChangeArrowheads="1"/>
            </p:cNvSpPr>
            <p:nvPr/>
          </p:nvSpPr>
          <p:spPr bwMode="auto">
            <a:xfrm>
              <a:off x="2272" y="930"/>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59" name="Oval 87"/>
            <p:cNvSpPr>
              <a:spLocks noChangeArrowheads="1"/>
            </p:cNvSpPr>
            <p:nvPr/>
          </p:nvSpPr>
          <p:spPr bwMode="auto">
            <a:xfrm>
              <a:off x="2248" y="1089"/>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60" name="Oval 88"/>
            <p:cNvSpPr>
              <a:spLocks noChangeArrowheads="1"/>
            </p:cNvSpPr>
            <p:nvPr/>
          </p:nvSpPr>
          <p:spPr bwMode="auto">
            <a:xfrm>
              <a:off x="2248" y="1250"/>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61" name="Oval 89"/>
            <p:cNvSpPr>
              <a:spLocks noChangeArrowheads="1"/>
            </p:cNvSpPr>
            <p:nvPr/>
          </p:nvSpPr>
          <p:spPr bwMode="auto">
            <a:xfrm>
              <a:off x="2272" y="1204"/>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62" name="Oval 90"/>
            <p:cNvSpPr>
              <a:spLocks noChangeArrowheads="1"/>
            </p:cNvSpPr>
            <p:nvPr/>
          </p:nvSpPr>
          <p:spPr bwMode="auto">
            <a:xfrm>
              <a:off x="2252" y="1422"/>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63" name="Oval 91"/>
            <p:cNvSpPr>
              <a:spLocks noChangeArrowheads="1"/>
            </p:cNvSpPr>
            <p:nvPr/>
          </p:nvSpPr>
          <p:spPr bwMode="auto">
            <a:xfrm>
              <a:off x="2276" y="930"/>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64" name="Oval 92"/>
            <p:cNvSpPr>
              <a:spLocks noChangeArrowheads="1"/>
            </p:cNvSpPr>
            <p:nvPr/>
          </p:nvSpPr>
          <p:spPr bwMode="auto">
            <a:xfrm>
              <a:off x="2300" y="960"/>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65" name="Oval 93"/>
            <p:cNvSpPr>
              <a:spLocks noChangeArrowheads="1"/>
            </p:cNvSpPr>
            <p:nvPr/>
          </p:nvSpPr>
          <p:spPr bwMode="auto">
            <a:xfrm>
              <a:off x="2276" y="1152"/>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66" name="Oval 94"/>
            <p:cNvSpPr>
              <a:spLocks noChangeArrowheads="1"/>
            </p:cNvSpPr>
            <p:nvPr/>
          </p:nvSpPr>
          <p:spPr bwMode="auto">
            <a:xfrm>
              <a:off x="2300" y="1566"/>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67" name="Oval 95"/>
            <p:cNvSpPr>
              <a:spLocks noChangeArrowheads="1"/>
            </p:cNvSpPr>
            <p:nvPr/>
          </p:nvSpPr>
          <p:spPr bwMode="auto">
            <a:xfrm>
              <a:off x="2276" y="702"/>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68" name="Oval 96"/>
            <p:cNvSpPr>
              <a:spLocks noChangeArrowheads="1"/>
            </p:cNvSpPr>
            <p:nvPr/>
          </p:nvSpPr>
          <p:spPr bwMode="auto">
            <a:xfrm>
              <a:off x="2252" y="942"/>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69" name="Oval 97"/>
            <p:cNvSpPr>
              <a:spLocks noChangeArrowheads="1"/>
            </p:cNvSpPr>
            <p:nvPr/>
          </p:nvSpPr>
          <p:spPr bwMode="auto">
            <a:xfrm>
              <a:off x="2252" y="1216"/>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70" name="Oval 98"/>
            <p:cNvSpPr>
              <a:spLocks noChangeArrowheads="1"/>
            </p:cNvSpPr>
            <p:nvPr/>
          </p:nvSpPr>
          <p:spPr bwMode="auto">
            <a:xfrm>
              <a:off x="2252" y="1566"/>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71" name="Oval 99"/>
            <p:cNvSpPr>
              <a:spLocks noChangeArrowheads="1"/>
            </p:cNvSpPr>
            <p:nvPr/>
          </p:nvSpPr>
          <p:spPr bwMode="auto">
            <a:xfrm>
              <a:off x="2300" y="624"/>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72" name="Oval 100"/>
            <p:cNvSpPr>
              <a:spLocks noChangeArrowheads="1"/>
            </p:cNvSpPr>
            <p:nvPr/>
          </p:nvSpPr>
          <p:spPr bwMode="auto">
            <a:xfrm>
              <a:off x="2252" y="960"/>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73" name="Oval 101"/>
            <p:cNvSpPr>
              <a:spLocks noChangeArrowheads="1"/>
            </p:cNvSpPr>
            <p:nvPr/>
          </p:nvSpPr>
          <p:spPr bwMode="auto">
            <a:xfrm>
              <a:off x="2252" y="1266"/>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74" name="Oval 102"/>
            <p:cNvSpPr>
              <a:spLocks noChangeArrowheads="1"/>
            </p:cNvSpPr>
            <p:nvPr/>
          </p:nvSpPr>
          <p:spPr bwMode="auto">
            <a:xfrm>
              <a:off x="2296" y="1101"/>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75" name="Oval 103"/>
            <p:cNvSpPr>
              <a:spLocks noChangeArrowheads="1"/>
            </p:cNvSpPr>
            <p:nvPr/>
          </p:nvSpPr>
          <p:spPr bwMode="auto">
            <a:xfrm>
              <a:off x="2276" y="1118"/>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76" name="Oval 104"/>
            <p:cNvSpPr>
              <a:spLocks noChangeArrowheads="1"/>
            </p:cNvSpPr>
            <p:nvPr/>
          </p:nvSpPr>
          <p:spPr bwMode="auto">
            <a:xfrm>
              <a:off x="2300" y="1278"/>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377" name="Group 105"/>
          <p:cNvGrpSpPr>
            <a:grpSpLocks/>
          </p:cNvGrpSpPr>
          <p:nvPr/>
        </p:nvGrpSpPr>
        <p:grpSpPr bwMode="auto">
          <a:xfrm>
            <a:off x="7772400" y="1981200"/>
            <a:ext cx="609600" cy="3505200"/>
            <a:chOff x="2117" y="624"/>
            <a:chExt cx="119" cy="1104"/>
          </a:xfrm>
        </p:grpSpPr>
        <p:sp>
          <p:nvSpPr>
            <p:cNvPr id="378" name="Oval 106"/>
            <p:cNvSpPr>
              <a:spLocks noChangeArrowheads="1"/>
            </p:cNvSpPr>
            <p:nvPr/>
          </p:nvSpPr>
          <p:spPr bwMode="auto">
            <a:xfrm>
              <a:off x="2228" y="642"/>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79" name="Oval 107"/>
            <p:cNvSpPr>
              <a:spLocks noChangeArrowheads="1"/>
            </p:cNvSpPr>
            <p:nvPr/>
          </p:nvSpPr>
          <p:spPr bwMode="auto">
            <a:xfrm>
              <a:off x="2208" y="990"/>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80" name="Oval 108"/>
            <p:cNvSpPr>
              <a:spLocks noChangeArrowheads="1"/>
            </p:cNvSpPr>
            <p:nvPr/>
          </p:nvSpPr>
          <p:spPr bwMode="auto">
            <a:xfrm>
              <a:off x="2228" y="1089"/>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81" name="Oval 109"/>
            <p:cNvSpPr>
              <a:spLocks noChangeArrowheads="1"/>
            </p:cNvSpPr>
            <p:nvPr/>
          </p:nvSpPr>
          <p:spPr bwMode="auto">
            <a:xfrm>
              <a:off x="2228" y="1250"/>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82" name="Oval 110"/>
            <p:cNvSpPr>
              <a:spLocks noChangeArrowheads="1"/>
            </p:cNvSpPr>
            <p:nvPr/>
          </p:nvSpPr>
          <p:spPr bwMode="auto">
            <a:xfrm>
              <a:off x="2117" y="1104"/>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83" name="Oval 111"/>
            <p:cNvSpPr>
              <a:spLocks noChangeArrowheads="1"/>
            </p:cNvSpPr>
            <p:nvPr/>
          </p:nvSpPr>
          <p:spPr bwMode="auto">
            <a:xfrm>
              <a:off x="2160" y="654"/>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84" name="Oval 112"/>
            <p:cNvSpPr>
              <a:spLocks noChangeArrowheads="1"/>
            </p:cNvSpPr>
            <p:nvPr/>
          </p:nvSpPr>
          <p:spPr bwMode="auto">
            <a:xfrm>
              <a:off x="2184" y="936"/>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85" name="Oval 113"/>
            <p:cNvSpPr>
              <a:spLocks noChangeArrowheads="1"/>
            </p:cNvSpPr>
            <p:nvPr/>
          </p:nvSpPr>
          <p:spPr bwMode="auto">
            <a:xfrm>
              <a:off x="2160" y="1101"/>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86" name="Oval 114"/>
            <p:cNvSpPr>
              <a:spLocks noChangeArrowheads="1"/>
            </p:cNvSpPr>
            <p:nvPr/>
          </p:nvSpPr>
          <p:spPr bwMode="auto">
            <a:xfrm>
              <a:off x="2160" y="1262"/>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87" name="Oval 115"/>
            <p:cNvSpPr>
              <a:spLocks noChangeArrowheads="1"/>
            </p:cNvSpPr>
            <p:nvPr/>
          </p:nvSpPr>
          <p:spPr bwMode="auto">
            <a:xfrm>
              <a:off x="2184" y="1296"/>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88" name="Oval 116"/>
            <p:cNvSpPr>
              <a:spLocks noChangeArrowheads="1"/>
            </p:cNvSpPr>
            <p:nvPr/>
          </p:nvSpPr>
          <p:spPr bwMode="auto">
            <a:xfrm>
              <a:off x="2204" y="1152"/>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89" name="Oval 117"/>
            <p:cNvSpPr>
              <a:spLocks noChangeArrowheads="1"/>
            </p:cNvSpPr>
            <p:nvPr/>
          </p:nvSpPr>
          <p:spPr bwMode="auto">
            <a:xfrm>
              <a:off x="2232" y="942"/>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90" name="Oval 118"/>
            <p:cNvSpPr>
              <a:spLocks noChangeArrowheads="1"/>
            </p:cNvSpPr>
            <p:nvPr/>
          </p:nvSpPr>
          <p:spPr bwMode="auto">
            <a:xfrm>
              <a:off x="2208" y="1101"/>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91" name="Oval 119"/>
            <p:cNvSpPr>
              <a:spLocks noChangeArrowheads="1"/>
            </p:cNvSpPr>
            <p:nvPr/>
          </p:nvSpPr>
          <p:spPr bwMode="auto">
            <a:xfrm>
              <a:off x="2208" y="1262"/>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92" name="Oval 120"/>
            <p:cNvSpPr>
              <a:spLocks noChangeArrowheads="1"/>
            </p:cNvSpPr>
            <p:nvPr/>
          </p:nvSpPr>
          <p:spPr bwMode="auto">
            <a:xfrm>
              <a:off x="2232" y="1216"/>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93" name="Oval 121"/>
            <p:cNvSpPr>
              <a:spLocks noChangeArrowheads="1"/>
            </p:cNvSpPr>
            <p:nvPr/>
          </p:nvSpPr>
          <p:spPr bwMode="auto">
            <a:xfrm>
              <a:off x="2180" y="1068"/>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94" name="Oval 122"/>
            <p:cNvSpPr>
              <a:spLocks noChangeArrowheads="1"/>
            </p:cNvSpPr>
            <p:nvPr/>
          </p:nvSpPr>
          <p:spPr bwMode="auto">
            <a:xfrm>
              <a:off x="2232" y="1536"/>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95" name="Oval 123"/>
            <p:cNvSpPr>
              <a:spLocks noChangeArrowheads="1"/>
            </p:cNvSpPr>
            <p:nvPr/>
          </p:nvSpPr>
          <p:spPr bwMode="auto">
            <a:xfrm>
              <a:off x="2180" y="1389"/>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96" name="Oval 124"/>
            <p:cNvSpPr>
              <a:spLocks noChangeArrowheads="1"/>
            </p:cNvSpPr>
            <p:nvPr/>
          </p:nvSpPr>
          <p:spPr bwMode="auto">
            <a:xfrm>
              <a:off x="2180" y="1550"/>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97" name="Oval 125"/>
            <p:cNvSpPr>
              <a:spLocks noChangeArrowheads="1"/>
            </p:cNvSpPr>
            <p:nvPr/>
          </p:nvSpPr>
          <p:spPr bwMode="auto">
            <a:xfrm>
              <a:off x="2204" y="1710"/>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98" name="Oval 126"/>
            <p:cNvSpPr>
              <a:spLocks noChangeArrowheads="1"/>
            </p:cNvSpPr>
            <p:nvPr/>
          </p:nvSpPr>
          <p:spPr bwMode="auto">
            <a:xfrm>
              <a:off x="2208" y="624"/>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99" name="Oval 127"/>
            <p:cNvSpPr>
              <a:spLocks noChangeArrowheads="1"/>
            </p:cNvSpPr>
            <p:nvPr/>
          </p:nvSpPr>
          <p:spPr bwMode="auto">
            <a:xfrm>
              <a:off x="2208" y="945"/>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00" name="Oval 128"/>
            <p:cNvSpPr>
              <a:spLocks noChangeArrowheads="1"/>
            </p:cNvSpPr>
            <p:nvPr/>
          </p:nvSpPr>
          <p:spPr bwMode="auto">
            <a:xfrm>
              <a:off x="2208" y="1106"/>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01" name="Oval 129"/>
            <p:cNvSpPr>
              <a:spLocks noChangeArrowheads="1"/>
            </p:cNvSpPr>
            <p:nvPr/>
          </p:nvSpPr>
          <p:spPr bwMode="auto">
            <a:xfrm>
              <a:off x="2232" y="1266"/>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02" name="Oval 130"/>
            <p:cNvSpPr>
              <a:spLocks noChangeArrowheads="1"/>
            </p:cNvSpPr>
            <p:nvPr/>
          </p:nvSpPr>
          <p:spPr bwMode="auto">
            <a:xfrm>
              <a:off x="2160" y="960"/>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03" name="Oval 131"/>
            <p:cNvSpPr>
              <a:spLocks noChangeArrowheads="1"/>
            </p:cNvSpPr>
            <p:nvPr/>
          </p:nvSpPr>
          <p:spPr bwMode="auto">
            <a:xfrm>
              <a:off x="2184" y="1086"/>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04" name="Oval 132"/>
            <p:cNvSpPr>
              <a:spLocks noChangeArrowheads="1"/>
            </p:cNvSpPr>
            <p:nvPr/>
          </p:nvSpPr>
          <p:spPr bwMode="auto">
            <a:xfrm>
              <a:off x="2228" y="672"/>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05" name="Oval 133"/>
            <p:cNvSpPr>
              <a:spLocks noChangeArrowheads="1"/>
            </p:cNvSpPr>
            <p:nvPr/>
          </p:nvSpPr>
          <p:spPr bwMode="auto">
            <a:xfrm>
              <a:off x="2204" y="942"/>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06" name="Oval 134"/>
            <p:cNvSpPr>
              <a:spLocks noChangeArrowheads="1"/>
            </p:cNvSpPr>
            <p:nvPr/>
          </p:nvSpPr>
          <p:spPr bwMode="auto">
            <a:xfrm>
              <a:off x="2180" y="1101"/>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07" name="Oval 135"/>
            <p:cNvSpPr>
              <a:spLocks noChangeArrowheads="1"/>
            </p:cNvSpPr>
            <p:nvPr/>
          </p:nvSpPr>
          <p:spPr bwMode="auto">
            <a:xfrm>
              <a:off x="2180" y="1262"/>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08" name="Oval 136"/>
            <p:cNvSpPr>
              <a:spLocks noChangeArrowheads="1"/>
            </p:cNvSpPr>
            <p:nvPr/>
          </p:nvSpPr>
          <p:spPr bwMode="auto">
            <a:xfrm>
              <a:off x="2160" y="1134"/>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09" name="Oval 137"/>
            <p:cNvSpPr>
              <a:spLocks noChangeArrowheads="1"/>
            </p:cNvSpPr>
            <p:nvPr/>
          </p:nvSpPr>
          <p:spPr bwMode="auto">
            <a:xfrm>
              <a:off x="2228" y="1101"/>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10" name="Oval 138"/>
            <p:cNvSpPr>
              <a:spLocks noChangeArrowheads="1"/>
            </p:cNvSpPr>
            <p:nvPr/>
          </p:nvSpPr>
          <p:spPr bwMode="auto">
            <a:xfrm>
              <a:off x="2228" y="1262"/>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11" name="Oval 139"/>
            <p:cNvSpPr>
              <a:spLocks noChangeArrowheads="1"/>
            </p:cNvSpPr>
            <p:nvPr/>
          </p:nvSpPr>
          <p:spPr bwMode="auto">
            <a:xfrm>
              <a:off x="2200" y="1068"/>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12" name="Oval 140"/>
            <p:cNvSpPr>
              <a:spLocks noChangeArrowheads="1"/>
            </p:cNvSpPr>
            <p:nvPr/>
          </p:nvSpPr>
          <p:spPr bwMode="auto">
            <a:xfrm>
              <a:off x="2200" y="1389"/>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13" name="Oval 141"/>
            <p:cNvSpPr>
              <a:spLocks noChangeArrowheads="1"/>
            </p:cNvSpPr>
            <p:nvPr/>
          </p:nvSpPr>
          <p:spPr bwMode="auto">
            <a:xfrm>
              <a:off x="2200" y="1550"/>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14" name="Oval 142"/>
            <p:cNvSpPr>
              <a:spLocks noChangeArrowheads="1"/>
            </p:cNvSpPr>
            <p:nvPr/>
          </p:nvSpPr>
          <p:spPr bwMode="auto">
            <a:xfrm>
              <a:off x="2224" y="1710"/>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15" name="Oval 143"/>
            <p:cNvSpPr>
              <a:spLocks noChangeArrowheads="1"/>
            </p:cNvSpPr>
            <p:nvPr/>
          </p:nvSpPr>
          <p:spPr bwMode="auto">
            <a:xfrm>
              <a:off x="2228" y="624"/>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16" name="Oval 144"/>
            <p:cNvSpPr>
              <a:spLocks noChangeArrowheads="1"/>
            </p:cNvSpPr>
            <p:nvPr/>
          </p:nvSpPr>
          <p:spPr bwMode="auto">
            <a:xfrm>
              <a:off x="2228" y="1106"/>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17" name="Oval 145"/>
            <p:cNvSpPr>
              <a:spLocks noChangeArrowheads="1"/>
            </p:cNvSpPr>
            <p:nvPr/>
          </p:nvSpPr>
          <p:spPr bwMode="auto">
            <a:xfrm>
              <a:off x="2180" y="978"/>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18" name="Oval 146"/>
            <p:cNvSpPr>
              <a:spLocks noChangeArrowheads="1"/>
            </p:cNvSpPr>
            <p:nvPr/>
          </p:nvSpPr>
          <p:spPr bwMode="auto">
            <a:xfrm>
              <a:off x="2204" y="1086"/>
              <a:ext cx="4"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419" name="Group 147"/>
          <p:cNvGrpSpPr>
            <a:grpSpLocks/>
          </p:cNvGrpSpPr>
          <p:nvPr/>
        </p:nvGrpSpPr>
        <p:grpSpPr bwMode="auto">
          <a:xfrm>
            <a:off x="7772400" y="1981200"/>
            <a:ext cx="609600" cy="3200400"/>
            <a:chOff x="1536" y="624"/>
            <a:chExt cx="192" cy="1008"/>
          </a:xfrm>
        </p:grpSpPr>
        <p:sp>
          <p:nvSpPr>
            <p:cNvPr id="420" name="Oval 148"/>
            <p:cNvSpPr>
              <a:spLocks noChangeArrowheads="1"/>
            </p:cNvSpPr>
            <p:nvPr/>
          </p:nvSpPr>
          <p:spPr bwMode="auto">
            <a:xfrm>
              <a:off x="1712" y="64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21" name="Oval 149"/>
            <p:cNvSpPr>
              <a:spLocks noChangeArrowheads="1"/>
            </p:cNvSpPr>
            <p:nvPr/>
          </p:nvSpPr>
          <p:spPr bwMode="auto">
            <a:xfrm>
              <a:off x="1672" y="990"/>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22" name="Oval 150"/>
            <p:cNvSpPr>
              <a:spLocks noChangeArrowheads="1"/>
            </p:cNvSpPr>
            <p:nvPr/>
          </p:nvSpPr>
          <p:spPr bwMode="auto">
            <a:xfrm>
              <a:off x="1712" y="1089"/>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23" name="Oval 151"/>
            <p:cNvSpPr>
              <a:spLocks noChangeArrowheads="1"/>
            </p:cNvSpPr>
            <p:nvPr/>
          </p:nvSpPr>
          <p:spPr bwMode="auto">
            <a:xfrm>
              <a:off x="1712" y="126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24" name="Oval 152"/>
            <p:cNvSpPr>
              <a:spLocks noChangeArrowheads="1"/>
            </p:cNvSpPr>
            <p:nvPr/>
          </p:nvSpPr>
          <p:spPr bwMode="auto">
            <a:xfrm>
              <a:off x="1537" y="110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25" name="Oval 153"/>
            <p:cNvSpPr>
              <a:spLocks noChangeArrowheads="1"/>
            </p:cNvSpPr>
            <p:nvPr/>
          </p:nvSpPr>
          <p:spPr bwMode="auto">
            <a:xfrm>
              <a:off x="1575" y="65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26" name="Oval 154"/>
            <p:cNvSpPr>
              <a:spLocks noChangeArrowheads="1"/>
            </p:cNvSpPr>
            <p:nvPr/>
          </p:nvSpPr>
          <p:spPr bwMode="auto">
            <a:xfrm>
              <a:off x="1623" y="936"/>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27" name="Oval 155"/>
            <p:cNvSpPr>
              <a:spLocks noChangeArrowheads="1"/>
            </p:cNvSpPr>
            <p:nvPr/>
          </p:nvSpPr>
          <p:spPr bwMode="auto">
            <a:xfrm>
              <a:off x="1624" y="1101"/>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28" name="Oval 156"/>
            <p:cNvSpPr>
              <a:spLocks noChangeArrowheads="1"/>
            </p:cNvSpPr>
            <p:nvPr/>
          </p:nvSpPr>
          <p:spPr bwMode="auto">
            <a:xfrm>
              <a:off x="1575" y="126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29" name="Oval 157"/>
            <p:cNvSpPr>
              <a:spLocks noChangeArrowheads="1"/>
            </p:cNvSpPr>
            <p:nvPr/>
          </p:nvSpPr>
          <p:spPr bwMode="auto">
            <a:xfrm>
              <a:off x="1623" y="1296"/>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30" name="Oval 158"/>
            <p:cNvSpPr>
              <a:spLocks noChangeArrowheads="1"/>
            </p:cNvSpPr>
            <p:nvPr/>
          </p:nvSpPr>
          <p:spPr bwMode="auto">
            <a:xfrm>
              <a:off x="1663" y="1134"/>
              <a:ext cx="9"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31" name="Oval 159"/>
            <p:cNvSpPr>
              <a:spLocks noChangeArrowheads="1"/>
            </p:cNvSpPr>
            <p:nvPr/>
          </p:nvSpPr>
          <p:spPr bwMode="auto">
            <a:xfrm>
              <a:off x="1720" y="94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32" name="Oval 160"/>
            <p:cNvSpPr>
              <a:spLocks noChangeArrowheads="1"/>
            </p:cNvSpPr>
            <p:nvPr/>
          </p:nvSpPr>
          <p:spPr bwMode="auto">
            <a:xfrm>
              <a:off x="1672" y="1101"/>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33" name="Oval 161"/>
            <p:cNvSpPr>
              <a:spLocks noChangeArrowheads="1"/>
            </p:cNvSpPr>
            <p:nvPr/>
          </p:nvSpPr>
          <p:spPr bwMode="auto">
            <a:xfrm>
              <a:off x="1672" y="126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34" name="Oval 162"/>
            <p:cNvSpPr>
              <a:spLocks noChangeArrowheads="1"/>
            </p:cNvSpPr>
            <p:nvPr/>
          </p:nvSpPr>
          <p:spPr bwMode="auto">
            <a:xfrm>
              <a:off x="1720" y="1228"/>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35" name="Oval 163"/>
            <p:cNvSpPr>
              <a:spLocks noChangeArrowheads="1"/>
            </p:cNvSpPr>
            <p:nvPr/>
          </p:nvSpPr>
          <p:spPr bwMode="auto">
            <a:xfrm>
              <a:off x="1615" y="1068"/>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36" name="Oval 164"/>
            <p:cNvSpPr>
              <a:spLocks noChangeArrowheads="1"/>
            </p:cNvSpPr>
            <p:nvPr/>
          </p:nvSpPr>
          <p:spPr bwMode="auto">
            <a:xfrm>
              <a:off x="1615" y="1293"/>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37" name="Oval 165"/>
            <p:cNvSpPr>
              <a:spLocks noChangeArrowheads="1"/>
            </p:cNvSpPr>
            <p:nvPr/>
          </p:nvSpPr>
          <p:spPr bwMode="auto">
            <a:xfrm>
              <a:off x="1615" y="1550"/>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38" name="Oval 166"/>
            <p:cNvSpPr>
              <a:spLocks noChangeArrowheads="1"/>
            </p:cNvSpPr>
            <p:nvPr/>
          </p:nvSpPr>
          <p:spPr bwMode="auto">
            <a:xfrm>
              <a:off x="1623" y="1536"/>
              <a:ext cx="9"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39" name="Oval 167"/>
            <p:cNvSpPr>
              <a:spLocks noChangeArrowheads="1"/>
            </p:cNvSpPr>
            <p:nvPr/>
          </p:nvSpPr>
          <p:spPr bwMode="auto">
            <a:xfrm>
              <a:off x="1672" y="62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40" name="Oval 168"/>
            <p:cNvSpPr>
              <a:spLocks noChangeArrowheads="1"/>
            </p:cNvSpPr>
            <p:nvPr/>
          </p:nvSpPr>
          <p:spPr bwMode="auto">
            <a:xfrm>
              <a:off x="1672" y="945"/>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41" name="Oval 169"/>
            <p:cNvSpPr>
              <a:spLocks noChangeArrowheads="1"/>
            </p:cNvSpPr>
            <p:nvPr/>
          </p:nvSpPr>
          <p:spPr bwMode="auto">
            <a:xfrm>
              <a:off x="1672" y="1106"/>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42" name="Oval 170"/>
            <p:cNvSpPr>
              <a:spLocks noChangeArrowheads="1"/>
            </p:cNvSpPr>
            <p:nvPr/>
          </p:nvSpPr>
          <p:spPr bwMode="auto">
            <a:xfrm>
              <a:off x="1720" y="1278"/>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43" name="Oval 171"/>
            <p:cNvSpPr>
              <a:spLocks noChangeArrowheads="1"/>
            </p:cNvSpPr>
            <p:nvPr/>
          </p:nvSpPr>
          <p:spPr bwMode="auto">
            <a:xfrm>
              <a:off x="1575" y="960"/>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44" name="Oval 172"/>
            <p:cNvSpPr>
              <a:spLocks noChangeArrowheads="1"/>
            </p:cNvSpPr>
            <p:nvPr/>
          </p:nvSpPr>
          <p:spPr bwMode="auto">
            <a:xfrm>
              <a:off x="1623" y="1086"/>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45" name="Oval 173"/>
            <p:cNvSpPr>
              <a:spLocks noChangeArrowheads="1"/>
            </p:cNvSpPr>
            <p:nvPr/>
          </p:nvSpPr>
          <p:spPr bwMode="auto">
            <a:xfrm>
              <a:off x="1712" y="67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46" name="Oval 174"/>
            <p:cNvSpPr>
              <a:spLocks noChangeArrowheads="1"/>
            </p:cNvSpPr>
            <p:nvPr/>
          </p:nvSpPr>
          <p:spPr bwMode="auto">
            <a:xfrm>
              <a:off x="1663" y="942"/>
              <a:ext cx="9"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47" name="Oval 175"/>
            <p:cNvSpPr>
              <a:spLocks noChangeArrowheads="1"/>
            </p:cNvSpPr>
            <p:nvPr/>
          </p:nvSpPr>
          <p:spPr bwMode="auto">
            <a:xfrm>
              <a:off x="1615" y="1101"/>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48" name="Oval 176"/>
            <p:cNvSpPr>
              <a:spLocks noChangeArrowheads="1"/>
            </p:cNvSpPr>
            <p:nvPr/>
          </p:nvSpPr>
          <p:spPr bwMode="auto">
            <a:xfrm>
              <a:off x="1615" y="126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49" name="Oval 177"/>
            <p:cNvSpPr>
              <a:spLocks noChangeArrowheads="1"/>
            </p:cNvSpPr>
            <p:nvPr/>
          </p:nvSpPr>
          <p:spPr bwMode="auto">
            <a:xfrm>
              <a:off x="1624" y="113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50" name="Oval 178"/>
            <p:cNvSpPr>
              <a:spLocks noChangeArrowheads="1"/>
            </p:cNvSpPr>
            <p:nvPr/>
          </p:nvSpPr>
          <p:spPr bwMode="auto">
            <a:xfrm>
              <a:off x="1712" y="1101"/>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51" name="Oval 179"/>
            <p:cNvSpPr>
              <a:spLocks noChangeArrowheads="1"/>
            </p:cNvSpPr>
            <p:nvPr/>
          </p:nvSpPr>
          <p:spPr bwMode="auto">
            <a:xfrm>
              <a:off x="1712" y="127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52" name="Oval 180"/>
            <p:cNvSpPr>
              <a:spLocks noChangeArrowheads="1"/>
            </p:cNvSpPr>
            <p:nvPr/>
          </p:nvSpPr>
          <p:spPr bwMode="auto">
            <a:xfrm>
              <a:off x="1655" y="1068"/>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53" name="Oval 181"/>
            <p:cNvSpPr>
              <a:spLocks noChangeArrowheads="1"/>
            </p:cNvSpPr>
            <p:nvPr/>
          </p:nvSpPr>
          <p:spPr bwMode="auto">
            <a:xfrm>
              <a:off x="1655" y="1293"/>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54" name="Oval 182"/>
            <p:cNvSpPr>
              <a:spLocks noChangeArrowheads="1"/>
            </p:cNvSpPr>
            <p:nvPr/>
          </p:nvSpPr>
          <p:spPr bwMode="auto">
            <a:xfrm>
              <a:off x="1655" y="1550"/>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55" name="Oval 183"/>
            <p:cNvSpPr>
              <a:spLocks noChangeArrowheads="1"/>
            </p:cNvSpPr>
            <p:nvPr/>
          </p:nvSpPr>
          <p:spPr bwMode="auto">
            <a:xfrm>
              <a:off x="1600" y="158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56" name="Oval 184"/>
            <p:cNvSpPr>
              <a:spLocks noChangeArrowheads="1"/>
            </p:cNvSpPr>
            <p:nvPr/>
          </p:nvSpPr>
          <p:spPr bwMode="auto">
            <a:xfrm>
              <a:off x="1544" y="158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57" name="Oval 185"/>
            <p:cNvSpPr>
              <a:spLocks noChangeArrowheads="1"/>
            </p:cNvSpPr>
            <p:nvPr/>
          </p:nvSpPr>
          <p:spPr bwMode="auto">
            <a:xfrm>
              <a:off x="1712" y="62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58" name="Oval 186"/>
            <p:cNvSpPr>
              <a:spLocks noChangeArrowheads="1"/>
            </p:cNvSpPr>
            <p:nvPr/>
          </p:nvSpPr>
          <p:spPr bwMode="auto">
            <a:xfrm>
              <a:off x="1712" y="1106"/>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59" name="Oval 187"/>
            <p:cNvSpPr>
              <a:spLocks noChangeArrowheads="1"/>
            </p:cNvSpPr>
            <p:nvPr/>
          </p:nvSpPr>
          <p:spPr bwMode="auto">
            <a:xfrm>
              <a:off x="1615" y="978"/>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60" name="Oval 188"/>
            <p:cNvSpPr>
              <a:spLocks noChangeArrowheads="1"/>
            </p:cNvSpPr>
            <p:nvPr/>
          </p:nvSpPr>
          <p:spPr bwMode="auto">
            <a:xfrm>
              <a:off x="1663" y="1086"/>
              <a:ext cx="9"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61" name="Oval 189"/>
            <p:cNvSpPr>
              <a:spLocks noChangeArrowheads="1"/>
            </p:cNvSpPr>
            <p:nvPr/>
          </p:nvSpPr>
          <p:spPr bwMode="auto">
            <a:xfrm>
              <a:off x="1536" y="158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62" name="Oval 190"/>
            <p:cNvSpPr>
              <a:spLocks noChangeArrowheads="1"/>
            </p:cNvSpPr>
            <p:nvPr/>
          </p:nvSpPr>
          <p:spPr bwMode="auto">
            <a:xfrm>
              <a:off x="1536" y="115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63" name="Oval 191"/>
            <p:cNvSpPr>
              <a:spLocks noChangeArrowheads="1"/>
            </p:cNvSpPr>
            <p:nvPr/>
          </p:nvSpPr>
          <p:spPr bwMode="auto">
            <a:xfrm>
              <a:off x="1536" y="1278"/>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64" name="Oval 192"/>
            <p:cNvSpPr>
              <a:spLocks noChangeArrowheads="1"/>
            </p:cNvSpPr>
            <p:nvPr/>
          </p:nvSpPr>
          <p:spPr bwMode="auto">
            <a:xfrm>
              <a:off x="1536" y="960"/>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65" name="Oval 193"/>
            <p:cNvSpPr>
              <a:spLocks noChangeArrowheads="1"/>
            </p:cNvSpPr>
            <p:nvPr/>
          </p:nvSpPr>
          <p:spPr bwMode="auto">
            <a:xfrm>
              <a:off x="1632" y="67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66" name="Oval 194"/>
            <p:cNvSpPr>
              <a:spLocks noChangeArrowheads="1"/>
            </p:cNvSpPr>
            <p:nvPr/>
          </p:nvSpPr>
          <p:spPr bwMode="auto">
            <a:xfrm>
              <a:off x="1536" y="65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67" name="Oval 195"/>
            <p:cNvSpPr>
              <a:spLocks noChangeArrowheads="1"/>
            </p:cNvSpPr>
            <p:nvPr/>
          </p:nvSpPr>
          <p:spPr bwMode="auto">
            <a:xfrm>
              <a:off x="1584" y="67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68" name="Oval 196"/>
            <p:cNvSpPr>
              <a:spLocks noChangeArrowheads="1"/>
            </p:cNvSpPr>
            <p:nvPr/>
          </p:nvSpPr>
          <p:spPr bwMode="auto">
            <a:xfrm>
              <a:off x="1680" y="67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69" name="Oval 197"/>
            <p:cNvSpPr>
              <a:spLocks noChangeArrowheads="1"/>
            </p:cNvSpPr>
            <p:nvPr/>
          </p:nvSpPr>
          <p:spPr bwMode="auto">
            <a:xfrm>
              <a:off x="1576" y="990"/>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70" name="Oval 198"/>
            <p:cNvSpPr>
              <a:spLocks noChangeArrowheads="1"/>
            </p:cNvSpPr>
            <p:nvPr/>
          </p:nvSpPr>
          <p:spPr bwMode="auto">
            <a:xfrm>
              <a:off x="1672" y="1086"/>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71" name="Oval 199"/>
            <p:cNvSpPr>
              <a:spLocks noChangeArrowheads="1"/>
            </p:cNvSpPr>
            <p:nvPr/>
          </p:nvSpPr>
          <p:spPr bwMode="auto">
            <a:xfrm>
              <a:off x="1632" y="110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72" name="Oval 200"/>
            <p:cNvSpPr>
              <a:spLocks noChangeArrowheads="1"/>
            </p:cNvSpPr>
            <p:nvPr/>
          </p:nvSpPr>
          <p:spPr bwMode="auto">
            <a:xfrm>
              <a:off x="1536" y="1248"/>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73" name="Oval 201"/>
            <p:cNvSpPr>
              <a:spLocks noChangeArrowheads="1"/>
            </p:cNvSpPr>
            <p:nvPr/>
          </p:nvSpPr>
          <p:spPr bwMode="auto">
            <a:xfrm>
              <a:off x="1632" y="1248"/>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74" name="Oval 202"/>
            <p:cNvSpPr>
              <a:spLocks noChangeArrowheads="1"/>
            </p:cNvSpPr>
            <p:nvPr/>
          </p:nvSpPr>
          <p:spPr bwMode="auto">
            <a:xfrm>
              <a:off x="1584" y="1518"/>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75" name="Oval 203"/>
            <p:cNvSpPr>
              <a:spLocks noChangeArrowheads="1"/>
            </p:cNvSpPr>
            <p:nvPr/>
          </p:nvSpPr>
          <p:spPr bwMode="auto">
            <a:xfrm>
              <a:off x="1680" y="161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76" name="Oval 204"/>
            <p:cNvSpPr>
              <a:spLocks noChangeArrowheads="1"/>
            </p:cNvSpPr>
            <p:nvPr/>
          </p:nvSpPr>
          <p:spPr bwMode="auto">
            <a:xfrm>
              <a:off x="1632" y="158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77" name="Oval 205"/>
            <p:cNvSpPr>
              <a:spLocks noChangeArrowheads="1"/>
            </p:cNvSpPr>
            <p:nvPr/>
          </p:nvSpPr>
          <p:spPr bwMode="auto">
            <a:xfrm>
              <a:off x="1632" y="62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78" name="Oval 206"/>
            <p:cNvSpPr>
              <a:spLocks noChangeArrowheads="1"/>
            </p:cNvSpPr>
            <p:nvPr/>
          </p:nvSpPr>
          <p:spPr bwMode="auto">
            <a:xfrm>
              <a:off x="1584" y="113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79" name="Oval 207"/>
            <p:cNvSpPr>
              <a:spLocks noChangeArrowheads="1"/>
            </p:cNvSpPr>
            <p:nvPr/>
          </p:nvSpPr>
          <p:spPr bwMode="auto">
            <a:xfrm>
              <a:off x="1584" y="110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80" name="Oval 208"/>
            <p:cNvSpPr>
              <a:spLocks noChangeArrowheads="1"/>
            </p:cNvSpPr>
            <p:nvPr/>
          </p:nvSpPr>
          <p:spPr bwMode="auto">
            <a:xfrm>
              <a:off x="1680" y="115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81" name="Oval 209"/>
            <p:cNvSpPr>
              <a:spLocks noChangeArrowheads="1"/>
            </p:cNvSpPr>
            <p:nvPr/>
          </p:nvSpPr>
          <p:spPr bwMode="auto">
            <a:xfrm>
              <a:off x="1584" y="115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482" name="Group 210"/>
          <p:cNvGrpSpPr>
            <a:grpSpLocks/>
          </p:cNvGrpSpPr>
          <p:nvPr/>
        </p:nvGrpSpPr>
        <p:grpSpPr bwMode="auto">
          <a:xfrm>
            <a:off x="7620000" y="1981200"/>
            <a:ext cx="609600" cy="3200400"/>
            <a:chOff x="1536" y="624"/>
            <a:chExt cx="192" cy="1008"/>
          </a:xfrm>
        </p:grpSpPr>
        <p:sp>
          <p:nvSpPr>
            <p:cNvPr id="483" name="Oval 211"/>
            <p:cNvSpPr>
              <a:spLocks noChangeArrowheads="1"/>
            </p:cNvSpPr>
            <p:nvPr/>
          </p:nvSpPr>
          <p:spPr bwMode="auto">
            <a:xfrm>
              <a:off x="1712" y="64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84" name="Oval 212"/>
            <p:cNvSpPr>
              <a:spLocks noChangeArrowheads="1"/>
            </p:cNvSpPr>
            <p:nvPr/>
          </p:nvSpPr>
          <p:spPr bwMode="auto">
            <a:xfrm>
              <a:off x="1672" y="990"/>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85" name="Oval 213"/>
            <p:cNvSpPr>
              <a:spLocks noChangeArrowheads="1"/>
            </p:cNvSpPr>
            <p:nvPr/>
          </p:nvSpPr>
          <p:spPr bwMode="auto">
            <a:xfrm>
              <a:off x="1712" y="1089"/>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86" name="Oval 214"/>
            <p:cNvSpPr>
              <a:spLocks noChangeArrowheads="1"/>
            </p:cNvSpPr>
            <p:nvPr/>
          </p:nvSpPr>
          <p:spPr bwMode="auto">
            <a:xfrm>
              <a:off x="1712" y="126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87" name="Oval 215"/>
            <p:cNvSpPr>
              <a:spLocks noChangeArrowheads="1"/>
            </p:cNvSpPr>
            <p:nvPr/>
          </p:nvSpPr>
          <p:spPr bwMode="auto">
            <a:xfrm>
              <a:off x="1537" y="110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88" name="Oval 216"/>
            <p:cNvSpPr>
              <a:spLocks noChangeArrowheads="1"/>
            </p:cNvSpPr>
            <p:nvPr/>
          </p:nvSpPr>
          <p:spPr bwMode="auto">
            <a:xfrm>
              <a:off x="1575" y="65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89" name="Oval 217"/>
            <p:cNvSpPr>
              <a:spLocks noChangeArrowheads="1"/>
            </p:cNvSpPr>
            <p:nvPr/>
          </p:nvSpPr>
          <p:spPr bwMode="auto">
            <a:xfrm>
              <a:off x="1623" y="936"/>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90" name="Oval 218"/>
            <p:cNvSpPr>
              <a:spLocks noChangeArrowheads="1"/>
            </p:cNvSpPr>
            <p:nvPr/>
          </p:nvSpPr>
          <p:spPr bwMode="auto">
            <a:xfrm>
              <a:off x="1624" y="1101"/>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91" name="Oval 219"/>
            <p:cNvSpPr>
              <a:spLocks noChangeArrowheads="1"/>
            </p:cNvSpPr>
            <p:nvPr/>
          </p:nvSpPr>
          <p:spPr bwMode="auto">
            <a:xfrm>
              <a:off x="1575" y="126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92" name="Oval 220"/>
            <p:cNvSpPr>
              <a:spLocks noChangeArrowheads="1"/>
            </p:cNvSpPr>
            <p:nvPr/>
          </p:nvSpPr>
          <p:spPr bwMode="auto">
            <a:xfrm>
              <a:off x="1623" y="1296"/>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93" name="Oval 221"/>
            <p:cNvSpPr>
              <a:spLocks noChangeArrowheads="1"/>
            </p:cNvSpPr>
            <p:nvPr/>
          </p:nvSpPr>
          <p:spPr bwMode="auto">
            <a:xfrm>
              <a:off x="1663" y="1134"/>
              <a:ext cx="9"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94" name="Oval 222"/>
            <p:cNvSpPr>
              <a:spLocks noChangeArrowheads="1"/>
            </p:cNvSpPr>
            <p:nvPr/>
          </p:nvSpPr>
          <p:spPr bwMode="auto">
            <a:xfrm>
              <a:off x="1720" y="94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95" name="Oval 223"/>
            <p:cNvSpPr>
              <a:spLocks noChangeArrowheads="1"/>
            </p:cNvSpPr>
            <p:nvPr/>
          </p:nvSpPr>
          <p:spPr bwMode="auto">
            <a:xfrm>
              <a:off x="1672" y="1101"/>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96" name="Oval 224"/>
            <p:cNvSpPr>
              <a:spLocks noChangeArrowheads="1"/>
            </p:cNvSpPr>
            <p:nvPr/>
          </p:nvSpPr>
          <p:spPr bwMode="auto">
            <a:xfrm>
              <a:off x="1672" y="126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97" name="Oval 225"/>
            <p:cNvSpPr>
              <a:spLocks noChangeArrowheads="1"/>
            </p:cNvSpPr>
            <p:nvPr/>
          </p:nvSpPr>
          <p:spPr bwMode="auto">
            <a:xfrm>
              <a:off x="1720" y="1228"/>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98" name="Oval 226"/>
            <p:cNvSpPr>
              <a:spLocks noChangeArrowheads="1"/>
            </p:cNvSpPr>
            <p:nvPr/>
          </p:nvSpPr>
          <p:spPr bwMode="auto">
            <a:xfrm>
              <a:off x="1615" y="1068"/>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99" name="Oval 227"/>
            <p:cNvSpPr>
              <a:spLocks noChangeArrowheads="1"/>
            </p:cNvSpPr>
            <p:nvPr/>
          </p:nvSpPr>
          <p:spPr bwMode="auto">
            <a:xfrm>
              <a:off x="1615" y="1293"/>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00" name="Oval 228"/>
            <p:cNvSpPr>
              <a:spLocks noChangeArrowheads="1"/>
            </p:cNvSpPr>
            <p:nvPr/>
          </p:nvSpPr>
          <p:spPr bwMode="auto">
            <a:xfrm>
              <a:off x="1615" y="1550"/>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01" name="Oval 229"/>
            <p:cNvSpPr>
              <a:spLocks noChangeArrowheads="1"/>
            </p:cNvSpPr>
            <p:nvPr/>
          </p:nvSpPr>
          <p:spPr bwMode="auto">
            <a:xfrm>
              <a:off x="1623" y="1536"/>
              <a:ext cx="9"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02" name="Oval 230"/>
            <p:cNvSpPr>
              <a:spLocks noChangeArrowheads="1"/>
            </p:cNvSpPr>
            <p:nvPr/>
          </p:nvSpPr>
          <p:spPr bwMode="auto">
            <a:xfrm>
              <a:off x="1672" y="62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03" name="Oval 231"/>
            <p:cNvSpPr>
              <a:spLocks noChangeArrowheads="1"/>
            </p:cNvSpPr>
            <p:nvPr/>
          </p:nvSpPr>
          <p:spPr bwMode="auto">
            <a:xfrm>
              <a:off x="1672" y="945"/>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04" name="Oval 232"/>
            <p:cNvSpPr>
              <a:spLocks noChangeArrowheads="1"/>
            </p:cNvSpPr>
            <p:nvPr/>
          </p:nvSpPr>
          <p:spPr bwMode="auto">
            <a:xfrm>
              <a:off x="1672" y="1106"/>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05" name="Oval 233"/>
            <p:cNvSpPr>
              <a:spLocks noChangeArrowheads="1"/>
            </p:cNvSpPr>
            <p:nvPr/>
          </p:nvSpPr>
          <p:spPr bwMode="auto">
            <a:xfrm>
              <a:off x="1720" y="1278"/>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06" name="Oval 234"/>
            <p:cNvSpPr>
              <a:spLocks noChangeArrowheads="1"/>
            </p:cNvSpPr>
            <p:nvPr/>
          </p:nvSpPr>
          <p:spPr bwMode="auto">
            <a:xfrm>
              <a:off x="1575" y="960"/>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07" name="Oval 235"/>
            <p:cNvSpPr>
              <a:spLocks noChangeArrowheads="1"/>
            </p:cNvSpPr>
            <p:nvPr/>
          </p:nvSpPr>
          <p:spPr bwMode="auto">
            <a:xfrm>
              <a:off x="1623" y="1086"/>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08" name="Oval 236"/>
            <p:cNvSpPr>
              <a:spLocks noChangeArrowheads="1"/>
            </p:cNvSpPr>
            <p:nvPr/>
          </p:nvSpPr>
          <p:spPr bwMode="auto">
            <a:xfrm>
              <a:off x="1712" y="67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09" name="Oval 237"/>
            <p:cNvSpPr>
              <a:spLocks noChangeArrowheads="1"/>
            </p:cNvSpPr>
            <p:nvPr/>
          </p:nvSpPr>
          <p:spPr bwMode="auto">
            <a:xfrm>
              <a:off x="1663" y="942"/>
              <a:ext cx="9"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10" name="Oval 238"/>
            <p:cNvSpPr>
              <a:spLocks noChangeArrowheads="1"/>
            </p:cNvSpPr>
            <p:nvPr/>
          </p:nvSpPr>
          <p:spPr bwMode="auto">
            <a:xfrm>
              <a:off x="1615" y="1101"/>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11" name="Oval 239"/>
            <p:cNvSpPr>
              <a:spLocks noChangeArrowheads="1"/>
            </p:cNvSpPr>
            <p:nvPr/>
          </p:nvSpPr>
          <p:spPr bwMode="auto">
            <a:xfrm>
              <a:off x="1615" y="126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12" name="Oval 240"/>
            <p:cNvSpPr>
              <a:spLocks noChangeArrowheads="1"/>
            </p:cNvSpPr>
            <p:nvPr/>
          </p:nvSpPr>
          <p:spPr bwMode="auto">
            <a:xfrm>
              <a:off x="1624" y="113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13" name="Oval 241"/>
            <p:cNvSpPr>
              <a:spLocks noChangeArrowheads="1"/>
            </p:cNvSpPr>
            <p:nvPr/>
          </p:nvSpPr>
          <p:spPr bwMode="auto">
            <a:xfrm>
              <a:off x="1712" y="1101"/>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14" name="Oval 242"/>
            <p:cNvSpPr>
              <a:spLocks noChangeArrowheads="1"/>
            </p:cNvSpPr>
            <p:nvPr/>
          </p:nvSpPr>
          <p:spPr bwMode="auto">
            <a:xfrm>
              <a:off x="1712" y="127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15" name="Oval 243"/>
            <p:cNvSpPr>
              <a:spLocks noChangeArrowheads="1"/>
            </p:cNvSpPr>
            <p:nvPr/>
          </p:nvSpPr>
          <p:spPr bwMode="auto">
            <a:xfrm>
              <a:off x="1655" y="1068"/>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16" name="Oval 244"/>
            <p:cNvSpPr>
              <a:spLocks noChangeArrowheads="1"/>
            </p:cNvSpPr>
            <p:nvPr/>
          </p:nvSpPr>
          <p:spPr bwMode="auto">
            <a:xfrm>
              <a:off x="1655" y="1293"/>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17" name="Oval 245"/>
            <p:cNvSpPr>
              <a:spLocks noChangeArrowheads="1"/>
            </p:cNvSpPr>
            <p:nvPr/>
          </p:nvSpPr>
          <p:spPr bwMode="auto">
            <a:xfrm>
              <a:off x="1655" y="1550"/>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18" name="Oval 246"/>
            <p:cNvSpPr>
              <a:spLocks noChangeArrowheads="1"/>
            </p:cNvSpPr>
            <p:nvPr/>
          </p:nvSpPr>
          <p:spPr bwMode="auto">
            <a:xfrm>
              <a:off x="1600" y="158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19" name="Oval 247"/>
            <p:cNvSpPr>
              <a:spLocks noChangeArrowheads="1"/>
            </p:cNvSpPr>
            <p:nvPr/>
          </p:nvSpPr>
          <p:spPr bwMode="auto">
            <a:xfrm>
              <a:off x="1544" y="158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20" name="Oval 248"/>
            <p:cNvSpPr>
              <a:spLocks noChangeArrowheads="1"/>
            </p:cNvSpPr>
            <p:nvPr/>
          </p:nvSpPr>
          <p:spPr bwMode="auto">
            <a:xfrm>
              <a:off x="1712" y="62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21" name="Oval 249"/>
            <p:cNvSpPr>
              <a:spLocks noChangeArrowheads="1"/>
            </p:cNvSpPr>
            <p:nvPr/>
          </p:nvSpPr>
          <p:spPr bwMode="auto">
            <a:xfrm>
              <a:off x="1712" y="1106"/>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22" name="Oval 250"/>
            <p:cNvSpPr>
              <a:spLocks noChangeArrowheads="1"/>
            </p:cNvSpPr>
            <p:nvPr/>
          </p:nvSpPr>
          <p:spPr bwMode="auto">
            <a:xfrm>
              <a:off x="1615" y="978"/>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23" name="Oval 251"/>
            <p:cNvSpPr>
              <a:spLocks noChangeArrowheads="1"/>
            </p:cNvSpPr>
            <p:nvPr/>
          </p:nvSpPr>
          <p:spPr bwMode="auto">
            <a:xfrm>
              <a:off x="1663" y="1086"/>
              <a:ext cx="9"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24" name="Oval 252"/>
            <p:cNvSpPr>
              <a:spLocks noChangeArrowheads="1"/>
            </p:cNvSpPr>
            <p:nvPr/>
          </p:nvSpPr>
          <p:spPr bwMode="auto">
            <a:xfrm>
              <a:off x="1536" y="158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25" name="Oval 253"/>
            <p:cNvSpPr>
              <a:spLocks noChangeArrowheads="1"/>
            </p:cNvSpPr>
            <p:nvPr/>
          </p:nvSpPr>
          <p:spPr bwMode="auto">
            <a:xfrm>
              <a:off x="1536" y="115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26" name="Oval 254"/>
            <p:cNvSpPr>
              <a:spLocks noChangeArrowheads="1"/>
            </p:cNvSpPr>
            <p:nvPr/>
          </p:nvSpPr>
          <p:spPr bwMode="auto">
            <a:xfrm>
              <a:off x="1536" y="1278"/>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27" name="Oval 255"/>
            <p:cNvSpPr>
              <a:spLocks noChangeArrowheads="1"/>
            </p:cNvSpPr>
            <p:nvPr/>
          </p:nvSpPr>
          <p:spPr bwMode="auto">
            <a:xfrm>
              <a:off x="1536" y="960"/>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28" name="Oval 256"/>
            <p:cNvSpPr>
              <a:spLocks noChangeArrowheads="1"/>
            </p:cNvSpPr>
            <p:nvPr/>
          </p:nvSpPr>
          <p:spPr bwMode="auto">
            <a:xfrm>
              <a:off x="1632" y="67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29" name="Oval 257"/>
            <p:cNvSpPr>
              <a:spLocks noChangeArrowheads="1"/>
            </p:cNvSpPr>
            <p:nvPr/>
          </p:nvSpPr>
          <p:spPr bwMode="auto">
            <a:xfrm>
              <a:off x="1536" y="65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30" name="Oval 258"/>
            <p:cNvSpPr>
              <a:spLocks noChangeArrowheads="1"/>
            </p:cNvSpPr>
            <p:nvPr/>
          </p:nvSpPr>
          <p:spPr bwMode="auto">
            <a:xfrm>
              <a:off x="1584" y="67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31" name="Oval 259"/>
            <p:cNvSpPr>
              <a:spLocks noChangeArrowheads="1"/>
            </p:cNvSpPr>
            <p:nvPr/>
          </p:nvSpPr>
          <p:spPr bwMode="auto">
            <a:xfrm>
              <a:off x="1680" y="67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32" name="Oval 260"/>
            <p:cNvSpPr>
              <a:spLocks noChangeArrowheads="1"/>
            </p:cNvSpPr>
            <p:nvPr/>
          </p:nvSpPr>
          <p:spPr bwMode="auto">
            <a:xfrm>
              <a:off x="1576" y="990"/>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33" name="Oval 261"/>
            <p:cNvSpPr>
              <a:spLocks noChangeArrowheads="1"/>
            </p:cNvSpPr>
            <p:nvPr/>
          </p:nvSpPr>
          <p:spPr bwMode="auto">
            <a:xfrm>
              <a:off x="1672" y="1086"/>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34" name="Oval 262"/>
            <p:cNvSpPr>
              <a:spLocks noChangeArrowheads="1"/>
            </p:cNvSpPr>
            <p:nvPr/>
          </p:nvSpPr>
          <p:spPr bwMode="auto">
            <a:xfrm>
              <a:off x="1632" y="110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35" name="Oval 263"/>
            <p:cNvSpPr>
              <a:spLocks noChangeArrowheads="1"/>
            </p:cNvSpPr>
            <p:nvPr/>
          </p:nvSpPr>
          <p:spPr bwMode="auto">
            <a:xfrm>
              <a:off x="1536" y="1248"/>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36" name="Oval 264"/>
            <p:cNvSpPr>
              <a:spLocks noChangeArrowheads="1"/>
            </p:cNvSpPr>
            <p:nvPr/>
          </p:nvSpPr>
          <p:spPr bwMode="auto">
            <a:xfrm>
              <a:off x="1632" y="1248"/>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37" name="Oval 265"/>
            <p:cNvSpPr>
              <a:spLocks noChangeArrowheads="1"/>
            </p:cNvSpPr>
            <p:nvPr/>
          </p:nvSpPr>
          <p:spPr bwMode="auto">
            <a:xfrm>
              <a:off x="1584" y="1518"/>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38" name="Oval 266"/>
            <p:cNvSpPr>
              <a:spLocks noChangeArrowheads="1"/>
            </p:cNvSpPr>
            <p:nvPr/>
          </p:nvSpPr>
          <p:spPr bwMode="auto">
            <a:xfrm>
              <a:off x="1680" y="161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39" name="Oval 267"/>
            <p:cNvSpPr>
              <a:spLocks noChangeArrowheads="1"/>
            </p:cNvSpPr>
            <p:nvPr/>
          </p:nvSpPr>
          <p:spPr bwMode="auto">
            <a:xfrm>
              <a:off x="1632" y="158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40" name="Oval 268"/>
            <p:cNvSpPr>
              <a:spLocks noChangeArrowheads="1"/>
            </p:cNvSpPr>
            <p:nvPr/>
          </p:nvSpPr>
          <p:spPr bwMode="auto">
            <a:xfrm>
              <a:off x="1632" y="62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41" name="Oval 269"/>
            <p:cNvSpPr>
              <a:spLocks noChangeArrowheads="1"/>
            </p:cNvSpPr>
            <p:nvPr/>
          </p:nvSpPr>
          <p:spPr bwMode="auto">
            <a:xfrm>
              <a:off x="1584" y="113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42" name="Oval 270"/>
            <p:cNvSpPr>
              <a:spLocks noChangeArrowheads="1"/>
            </p:cNvSpPr>
            <p:nvPr/>
          </p:nvSpPr>
          <p:spPr bwMode="auto">
            <a:xfrm>
              <a:off x="1584" y="110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43" name="Oval 271"/>
            <p:cNvSpPr>
              <a:spLocks noChangeArrowheads="1"/>
            </p:cNvSpPr>
            <p:nvPr/>
          </p:nvSpPr>
          <p:spPr bwMode="auto">
            <a:xfrm>
              <a:off x="1680" y="115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44" name="Oval 272"/>
            <p:cNvSpPr>
              <a:spLocks noChangeArrowheads="1"/>
            </p:cNvSpPr>
            <p:nvPr/>
          </p:nvSpPr>
          <p:spPr bwMode="auto">
            <a:xfrm>
              <a:off x="1584" y="115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545" name="Group 273"/>
          <p:cNvGrpSpPr>
            <a:grpSpLocks/>
          </p:cNvGrpSpPr>
          <p:nvPr/>
        </p:nvGrpSpPr>
        <p:grpSpPr bwMode="auto">
          <a:xfrm>
            <a:off x="8077200" y="1981200"/>
            <a:ext cx="457200" cy="3200400"/>
            <a:chOff x="1536" y="624"/>
            <a:chExt cx="192" cy="1008"/>
          </a:xfrm>
        </p:grpSpPr>
        <p:sp>
          <p:nvSpPr>
            <p:cNvPr id="546" name="Oval 274"/>
            <p:cNvSpPr>
              <a:spLocks noChangeArrowheads="1"/>
            </p:cNvSpPr>
            <p:nvPr/>
          </p:nvSpPr>
          <p:spPr bwMode="auto">
            <a:xfrm>
              <a:off x="1712" y="64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47" name="Oval 275"/>
            <p:cNvSpPr>
              <a:spLocks noChangeArrowheads="1"/>
            </p:cNvSpPr>
            <p:nvPr/>
          </p:nvSpPr>
          <p:spPr bwMode="auto">
            <a:xfrm>
              <a:off x="1672" y="990"/>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48" name="Oval 276"/>
            <p:cNvSpPr>
              <a:spLocks noChangeArrowheads="1"/>
            </p:cNvSpPr>
            <p:nvPr/>
          </p:nvSpPr>
          <p:spPr bwMode="auto">
            <a:xfrm>
              <a:off x="1712" y="1089"/>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49" name="Oval 277"/>
            <p:cNvSpPr>
              <a:spLocks noChangeArrowheads="1"/>
            </p:cNvSpPr>
            <p:nvPr/>
          </p:nvSpPr>
          <p:spPr bwMode="auto">
            <a:xfrm>
              <a:off x="1712" y="126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50" name="Oval 278"/>
            <p:cNvSpPr>
              <a:spLocks noChangeArrowheads="1"/>
            </p:cNvSpPr>
            <p:nvPr/>
          </p:nvSpPr>
          <p:spPr bwMode="auto">
            <a:xfrm>
              <a:off x="1537" y="110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51" name="Oval 279"/>
            <p:cNvSpPr>
              <a:spLocks noChangeArrowheads="1"/>
            </p:cNvSpPr>
            <p:nvPr/>
          </p:nvSpPr>
          <p:spPr bwMode="auto">
            <a:xfrm>
              <a:off x="1575" y="65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52" name="Oval 280"/>
            <p:cNvSpPr>
              <a:spLocks noChangeArrowheads="1"/>
            </p:cNvSpPr>
            <p:nvPr/>
          </p:nvSpPr>
          <p:spPr bwMode="auto">
            <a:xfrm>
              <a:off x="1623" y="936"/>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53" name="Oval 281"/>
            <p:cNvSpPr>
              <a:spLocks noChangeArrowheads="1"/>
            </p:cNvSpPr>
            <p:nvPr/>
          </p:nvSpPr>
          <p:spPr bwMode="auto">
            <a:xfrm>
              <a:off x="1624" y="1101"/>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54" name="Oval 282"/>
            <p:cNvSpPr>
              <a:spLocks noChangeArrowheads="1"/>
            </p:cNvSpPr>
            <p:nvPr/>
          </p:nvSpPr>
          <p:spPr bwMode="auto">
            <a:xfrm>
              <a:off x="1575" y="126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55" name="Oval 283"/>
            <p:cNvSpPr>
              <a:spLocks noChangeArrowheads="1"/>
            </p:cNvSpPr>
            <p:nvPr/>
          </p:nvSpPr>
          <p:spPr bwMode="auto">
            <a:xfrm>
              <a:off x="1623" y="1296"/>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56" name="Oval 284"/>
            <p:cNvSpPr>
              <a:spLocks noChangeArrowheads="1"/>
            </p:cNvSpPr>
            <p:nvPr/>
          </p:nvSpPr>
          <p:spPr bwMode="auto">
            <a:xfrm>
              <a:off x="1663" y="1134"/>
              <a:ext cx="9"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57" name="Oval 285"/>
            <p:cNvSpPr>
              <a:spLocks noChangeArrowheads="1"/>
            </p:cNvSpPr>
            <p:nvPr/>
          </p:nvSpPr>
          <p:spPr bwMode="auto">
            <a:xfrm>
              <a:off x="1720" y="94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58" name="Oval 286"/>
            <p:cNvSpPr>
              <a:spLocks noChangeArrowheads="1"/>
            </p:cNvSpPr>
            <p:nvPr/>
          </p:nvSpPr>
          <p:spPr bwMode="auto">
            <a:xfrm>
              <a:off x="1672" y="1101"/>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59" name="Oval 287"/>
            <p:cNvSpPr>
              <a:spLocks noChangeArrowheads="1"/>
            </p:cNvSpPr>
            <p:nvPr/>
          </p:nvSpPr>
          <p:spPr bwMode="auto">
            <a:xfrm>
              <a:off x="1672" y="126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60" name="Oval 288"/>
            <p:cNvSpPr>
              <a:spLocks noChangeArrowheads="1"/>
            </p:cNvSpPr>
            <p:nvPr/>
          </p:nvSpPr>
          <p:spPr bwMode="auto">
            <a:xfrm>
              <a:off x="1720" y="1228"/>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61" name="Oval 289"/>
            <p:cNvSpPr>
              <a:spLocks noChangeArrowheads="1"/>
            </p:cNvSpPr>
            <p:nvPr/>
          </p:nvSpPr>
          <p:spPr bwMode="auto">
            <a:xfrm>
              <a:off x="1615" y="1068"/>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62" name="Oval 290"/>
            <p:cNvSpPr>
              <a:spLocks noChangeArrowheads="1"/>
            </p:cNvSpPr>
            <p:nvPr/>
          </p:nvSpPr>
          <p:spPr bwMode="auto">
            <a:xfrm>
              <a:off x="1615" y="1293"/>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63" name="Oval 291"/>
            <p:cNvSpPr>
              <a:spLocks noChangeArrowheads="1"/>
            </p:cNvSpPr>
            <p:nvPr/>
          </p:nvSpPr>
          <p:spPr bwMode="auto">
            <a:xfrm>
              <a:off x="1615" y="1550"/>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64" name="Oval 292"/>
            <p:cNvSpPr>
              <a:spLocks noChangeArrowheads="1"/>
            </p:cNvSpPr>
            <p:nvPr/>
          </p:nvSpPr>
          <p:spPr bwMode="auto">
            <a:xfrm>
              <a:off x="1623" y="1536"/>
              <a:ext cx="9"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65" name="Oval 293"/>
            <p:cNvSpPr>
              <a:spLocks noChangeArrowheads="1"/>
            </p:cNvSpPr>
            <p:nvPr/>
          </p:nvSpPr>
          <p:spPr bwMode="auto">
            <a:xfrm>
              <a:off x="1672" y="62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66" name="Oval 294"/>
            <p:cNvSpPr>
              <a:spLocks noChangeArrowheads="1"/>
            </p:cNvSpPr>
            <p:nvPr/>
          </p:nvSpPr>
          <p:spPr bwMode="auto">
            <a:xfrm>
              <a:off x="1672" y="945"/>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67" name="Oval 295"/>
            <p:cNvSpPr>
              <a:spLocks noChangeArrowheads="1"/>
            </p:cNvSpPr>
            <p:nvPr/>
          </p:nvSpPr>
          <p:spPr bwMode="auto">
            <a:xfrm>
              <a:off x="1672" y="1106"/>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68" name="Oval 296"/>
            <p:cNvSpPr>
              <a:spLocks noChangeArrowheads="1"/>
            </p:cNvSpPr>
            <p:nvPr/>
          </p:nvSpPr>
          <p:spPr bwMode="auto">
            <a:xfrm>
              <a:off x="1720" y="1278"/>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69" name="Oval 297"/>
            <p:cNvSpPr>
              <a:spLocks noChangeArrowheads="1"/>
            </p:cNvSpPr>
            <p:nvPr/>
          </p:nvSpPr>
          <p:spPr bwMode="auto">
            <a:xfrm>
              <a:off x="1575" y="960"/>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70" name="Oval 298"/>
            <p:cNvSpPr>
              <a:spLocks noChangeArrowheads="1"/>
            </p:cNvSpPr>
            <p:nvPr/>
          </p:nvSpPr>
          <p:spPr bwMode="auto">
            <a:xfrm>
              <a:off x="1623" y="1086"/>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71" name="Oval 299"/>
            <p:cNvSpPr>
              <a:spLocks noChangeArrowheads="1"/>
            </p:cNvSpPr>
            <p:nvPr/>
          </p:nvSpPr>
          <p:spPr bwMode="auto">
            <a:xfrm>
              <a:off x="1712" y="67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72" name="Oval 300"/>
            <p:cNvSpPr>
              <a:spLocks noChangeArrowheads="1"/>
            </p:cNvSpPr>
            <p:nvPr/>
          </p:nvSpPr>
          <p:spPr bwMode="auto">
            <a:xfrm>
              <a:off x="1663" y="942"/>
              <a:ext cx="9"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73" name="Oval 301"/>
            <p:cNvSpPr>
              <a:spLocks noChangeArrowheads="1"/>
            </p:cNvSpPr>
            <p:nvPr/>
          </p:nvSpPr>
          <p:spPr bwMode="auto">
            <a:xfrm>
              <a:off x="1615" y="1101"/>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74" name="Oval 302"/>
            <p:cNvSpPr>
              <a:spLocks noChangeArrowheads="1"/>
            </p:cNvSpPr>
            <p:nvPr/>
          </p:nvSpPr>
          <p:spPr bwMode="auto">
            <a:xfrm>
              <a:off x="1615" y="126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75" name="Oval 303"/>
            <p:cNvSpPr>
              <a:spLocks noChangeArrowheads="1"/>
            </p:cNvSpPr>
            <p:nvPr/>
          </p:nvSpPr>
          <p:spPr bwMode="auto">
            <a:xfrm>
              <a:off x="1624" y="113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76" name="Oval 304"/>
            <p:cNvSpPr>
              <a:spLocks noChangeArrowheads="1"/>
            </p:cNvSpPr>
            <p:nvPr/>
          </p:nvSpPr>
          <p:spPr bwMode="auto">
            <a:xfrm>
              <a:off x="1712" y="1101"/>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77" name="Oval 305"/>
            <p:cNvSpPr>
              <a:spLocks noChangeArrowheads="1"/>
            </p:cNvSpPr>
            <p:nvPr/>
          </p:nvSpPr>
          <p:spPr bwMode="auto">
            <a:xfrm>
              <a:off x="1712" y="127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78" name="Oval 306"/>
            <p:cNvSpPr>
              <a:spLocks noChangeArrowheads="1"/>
            </p:cNvSpPr>
            <p:nvPr/>
          </p:nvSpPr>
          <p:spPr bwMode="auto">
            <a:xfrm>
              <a:off x="1655" y="1068"/>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79" name="Oval 307"/>
            <p:cNvSpPr>
              <a:spLocks noChangeArrowheads="1"/>
            </p:cNvSpPr>
            <p:nvPr/>
          </p:nvSpPr>
          <p:spPr bwMode="auto">
            <a:xfrm>
              <a:off x="1655" y="1293"/>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80" name="Oval 308"/>
            <p:cNvSpPr>
              <a:spLocks noChangeArrowheads="1"/>
            </p:cNvSpPr>
            <p:nvPr/>
          </p:nvSpPr>
          <p:spPr bwMode="auto">
            <a:xfrm>
              <a:off x="1655" y="1550"/>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81" name="Oval 309"/>
            <p:cNvSpPr>
              <a:spLocks noChangeArrowheads="1"/>
            </p:cNvSpPr>
            <p:nvPr/>
          </p:nvSpPr>
          <p:spPr bwMode="auto">
            <a:xfrm>
              <a:off x="1600" y="158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82" name="Oval 310"/>
            <p:cNvSpPr>
              <a:spLocks noChangeArrowheads="1"/>
            </p:cNvSpPr>
            <p:nvPr/>
          </p:nvSpPr>
          <p:spPr bwMode="auto">
            <a:xfrm>
              <a:off x="1544" y="158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83" name="Oval 311"/>
            <p:cNvSpPr>
              <a:spLocks noChangeArrowheads="1"/>
            </p:cNvSpPr>
            <p:nvPr/>
          </p:nvSpPr>
          <p:spPr bwMode="auto">
            <a:xfrm>
              <a:off x="1712" y="62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84" name="Oval 312"/>
            <p:cNvSpPr>
              <a:spLocks noChangeArrowheads="1"/>
            </p:cNvSpPr>
            <p:nvPr/>
          </p:nvSpPr>
          <p:spPr bwMode="auto">
            <a:xfrm>
              <a:off x="1712" y="1106"/>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85" name="Oval 313"/>
            <p:cNvSpPr>
              <a:spLocks noChangeArrowheads="1"/>
            </p:cNvSpPr>
            <p:nvPr/>
          </p:nvSpPr>
          <p:spPr bwMode="auto">
            <a:xfrm>
              <a:off x="1615" y="978"/>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86" name="Oval 314"/>
            <p:cNvSpPr>
              <a:spLocks noChangeArrowheads="1"/>
            </p:cNvSpPr>
            <p:nvPr/>
          </p:nvSpPr>
          <p:spPr bwMode="auto">
            <a:xfrm>
              <a:off x="1663" y="1086"/>
              <a:ext cx="9"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87" name="Oval 315"/>
            <p:cNvSpPr>
              <a:spLocks noChangeArrowheads="1"/>
            </p:cNvSpPr>
            <p:nvPr/>
          </p:nvSpPr>
          <p:spPr bwMode="auto">
            <a:xfrm>
              <a:off x="1536" y="158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88" name="Oval 316"/>
            <p:cNvSpPr>
              <a:spLocks noChangeArrowheads="1"/>
            </p:cNvSpPr>
            <p:nvPr/>
          </p:nvSpPr>
          <p:spPr bwMode="auto">
            <a:xfrm>
              <a:off x="1536" y="115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89" name="Oval 317"/>
            <p:cNvSpPr>
              <a:spLocks noChangeArrowheads="1"/>
            </p:cNvSpPr>
            <p:nvPr/>
          </p:nvSpPr>
          <p:spPr bwMode="auto">
            <a:xfrm>
              <a:off x="1536" y="1278"/>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90" name="Oval 318"/>
            <p:cNvSpPr>
              <a:spLocks noChangeArrowheads="1"/>
            </p:cNvSpPr>
            <p:nvPr/>
          </p:nvSpPr>
          <p:spPr bwMode="auto">
            <a:xfrm>
              <a:off x="1536" y="960"/>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91" name="Oval 319"/>
            <p:cNvSpPr>
              <a:spLocks noChangeArrowheads="1"/>
            </p:cNvSpPr>
            <p:nvPr/>
          </p:nvSpPr>
          <p:spPr bwMode="auto">
            <a:xfrm>
              <a:off x="1632" y="67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92" name="Oval 320"/>
            <p:cNvSpPr>
              <a:spLocks noChangeArrowheads="1"/>
            </p:cNvSpPr>
            <p:nvPr/>
          </p:nvSpPr>
          <p:spPr bwMode="auto">
            <a:xfrm>
              <a:off x="1536" y="65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93" name="Oval 321"/>
            <p:cNvSpPr>
              <a:spLocks noChangeArrowheads="1"/>
            </p:cNvSpPr>
            <p:nvPr/>
          </p:nvSpPr>
          <p:spPr bwMode="auto">
            <a:xfrm>
              <a:off x="1584" y="67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94" name="Oval 322"/>
            <p:cNvSpPr>
              <a:spLocks noChangeArrowheads="1"/>
            </p:cNvSpPr>
            <p:nvPr/>
          </p:nvSpPr>
          <p:spPr bwMode="auto">
            <a:xfrm>
              <a:off x="1680" y="67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95" name="Oval 323"/>
            <p:cNvSpPr>
              <a:spLocks noChangeArrowheads="1"/>
            </p:cNvSpPr>
            <p:nvPr/>
          </p:nvSpPr>
          <p:spPr bwMode="auto">
            <a:xfrm>
              <a:off x="1576" y="990"/>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96" name="Oval 324"/>
            <p:cNvSpPr>
              <a:spLocks noChangeArrowheads="1"/>
            </p:cNvSpPr>
            <p:nvPr/>
          </p:nvSpPr>
          <p:spPr bwMode="auto">
            <a:xfrm>
              <a:off x="1672" y="1086"/>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97" name="Oval 325"/>
            <p:cNvSpPr>
              <a:spLocks noChangeArrowheads="1"/>
            </p:cNvSpPr>
            <p:nvPr/>
          </p:nvSpPr>
          <p:spPr bwMode="auto">
            <a:xfrm>
              <a:off x="1632" y="110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98" name="Oval 326"/>
            <p:cNvSpPr>
              <a:spLocks noChangeArrowheads="1"/>
            </p:cNvSpPr>
            <p:nvPr/>
          </p:nvSpPr>
          <p:spPr bwMode="auto">
            <a:xfrm>
              <a:off x="1536" y="1248"/>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99" name="Oval 327"/>
            <p:cNvSpPr>
              <a:spLocks noChangeArrowheads="1"/>
            </p:cNvSpPr>
            <p:nvPr/>
          </p:nvSpPr>
          <p:spPr bwMode="auto">
            <a:xfrm>
              <a:off x="1632" y="1248"/>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00" name="Oval 328"/>
            <p:cNvSpPr>
              <a:spLocks noChangeArrowheads="1"/>
            </p:cNvSpPr>
            <p:nvPr/>
          </p:nvSpPr>
          <p:spPr bwMode="auto">
            <a:xfrm>
              <a:off x="1584" y="1518"/>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01" name="Oval 329"/>
            <p:cNvSpPr>
              <a:spLocks noChangeArrowheads="1"/>
            </p:cNvSpPr>
            <p:nvPr/>
          </p:nvSpPr>
          <p:spPr bwMode="auto">
            <a:xfrm>
              <a:off x="1680" y="161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02" name="Oval 330"/>
            <p:cNvSpPr>
              <a:spLocks noChangeArrowheads="1"/>
            </p:cNvSpPr>
            <p:nvPr/>
          </p:nvSpPr>
          <p:spPr bwMode="auto">
            <a:xfrm>
              <a:off x="1632" y="158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03" name="Oval 331"/>
            <p:cNvSpPr>
              <a:spLocks noChangeArrowheads="1"/>
            </p:cNvSpPr>
            <p:nvPr/>
          </p:nvSpPr>
          <p:spPr bwMode="auto">
            <a:xfrm>
              <a:off x="1632" y="62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04" name="Oval 332"/>
            <p:cNvSpPr>
              <a:spLocks noChangeArrowheads="1"/>
            </p:cNvSpPr>
            <p:nvPr/>
          </p:nvSpPr>
          <p:spPr bwMode="auto">
            <a:xfrm>
              <a:off x="1584" y="113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05" name="Oval 333"/>
            <p:cNvSpPr>
              <a:spLocks noChangeArrowheads="1"/>
            </p:cNvSpPr>
            <p:nvPr/>
          </p:nvSpPr>
          <p:spPr bwMode="auto">
            <a:xfrm>
              <a:off x="1584" y="1104"/>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06" name="Oval 334"/>
            <p:cNvSpPr>
              <a:spLocks noChangeArrowheads="1"/>
            </p:cNvSpPr>
            <p:nvPr/>
          </p:nvSpPr>
          <p:spPr bwMode="auto">
            <a:xfrm>
              <a:off x="1680" y="115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07" name="Oval 335"/>
            <p:cNvSpPr>
              <a:spLocks noChangeArrowheads="1"/>
            </p:cNvSpPr>
            <p:nvPr/>
          </p:nvSpPr>
          <p:spPr bwMode="auto">
            <a:xfrm>
              <a:off x="1584" y="1152"/>
              <a:ext cx="8" cy="18"/>
            </a:xfrm>
            <a:prstGeom prst="ellipse">
              <a:avLst/>
            </a:prstGeom>
            <a:solidFill>
              <a:srgbClr val="FFFFFF"/>
            </a:solidFill>
            <a:ln w="12700">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608" name="Oval 339"/>
          <p:cNvSpPr>
            <a:spLocks noChangeArrowheads="1"/>
          </p:cNvSpPr>
          <p:nvPr/>
        </p:nvSpPr>
        <p:spPr bwMode="auto">
          <a:xfrm>
            <a:off x="7924800" y="4057650"/>
            <a:ext cx="57150" cy="57150"/>
          </a:xfrm>
          <a:prstGeom prst="ellipse">
            <a:avLst/>
          </a:prstGeom>
          <a:solidFill>
            <a:srgbClr val="FFFFFF"/>
          </a:solidFill>
          <a:ln w="12700">
            <a:no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47" name="Line 55"/>
          <p:cNvSpPr>
            <a:spLocks noChangeShapeType="1"/>
          </p:cNvSpPr>
          <p:nvPr/>
        </p:nvSpPr>
        <p:spPr bwMode="auto">
          <a:xfrm rot="16200000" flipV="1">
            <a:off x="8140501" y="3595687"/>
            <a:ext cx="6416675" cy="22225"/>
          </a:xfrm>
          <a:prstGeom prst="line">
            <a:avLst/>
          </a:prstGeom>
          <a:noFill/>
          <a:ln w="12700">
            <a:solidFill>
              <a:srgbClr val="000000"/>
            </a:solidFill>
            <a:round/>
            <a:headEnd type="none" w="med" len="med"/>
            <a:tailEnd type="non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56" name="Rectangle 64"/>
          <p:cNvSpPr>
            <a:spLocks noChangeArrowheads="1"/>
          </p:cNvSpPr>
          <p:nvPr/>
        </p:nvSpPr>
        <p:spPr bwMode="auto">
          <a:xfrm>
            <a:off x="8991601" y="241300"/>
            <a:ext cx="1628653" cy="523862"/>
          </a:xfrm>
          <a:prstGeom prst="rect">
            <a:avLst/>
          </a:prstGeom>
          <a:noFill/>
          <a:ln w="9525">
            <a:noFill/>
            <a:miter lim="800000"/>
            <a:headEnd/>
            <a:tailEnd/>
          </a:ln>
        </p:spPr>
        <p:txBody>
          <a:bodyPr wrap="none" lIns="92076" tIns="46038" rIns="92076" bIns="46038">
            <a:spAutoFit/>
          </a:bodyPr>
          <a:lstStyle/>
          <a:p>
            <a:pPr eaLnBrk="0" fontAlgn="auto" hangingPunct="0">
              <a:spcBef>
                <a:spcPts val="0"/>
              </a:spcBef>
              <a:spcAft>
                <a:spcPts val="0"/>
              </a:spcAft>
              <a:defRPr/>
            </a:pPr>
            <a:r>
              <a:rPr lang="zh-CN" altLang="en-US" sz="2800" b="1" kern="0" dirty="0">
                <a:solidFill>
                  <a:srgbClr val="FF00FF"/>
                </a:solidFill>
                <a:latin typeface="楷体_GB2312" pitchFamily="49" charset="-122"/>
                <a:ea typeface="楷体_GB2312" pitchFamily="49" charset="-122"/>
              </a:rPr>
              <a:t>光强分布</a:t>
            </a:r>
          </a:p>
        </p:txBody>
      </p:sp>
      <p:sp>
        <p:nvSpPr>
          <p:cNvPr id="657" name="Text Box 12"/>
          <p:cNvSpPr txBox="1">
            <a:spLocks noChangeArrowheads="1"/>
          </p:cNvSpPr>
          <p:nvPr/>
        </p:nvSpPr>
        <p:spPr bwMode="auto">
          <a:xfrm>
            <a:off x="2286000" y="335629"/>
            <a:ext cx="65440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FF0000"/>
                </a:solidFill>
                <a:latin typeface="+mn-ea"/>
                <a:ea typeface="+mn-ea"/>
              </a:rPr>
              <a:t>一个一个光子依次入射双缝的衍射实验：</a:t>
            </a:r>
          </a:p>
        </p:txBody>
      </p:sp>
      <p:sp>
        <p:nvSpPr>
          <p:cNvPr id="659" name="Text Box 104"/>
          <p:cNvSpPr txBox="1">
            <a:spLocks noChangeArrowheads="1"/>
          </p:cNvSpPr>
          <p:nvPr/>
        </p:nvSpPr>
        <p:spPr bwMode="auto">
          <a:xfrm>
            <a:off x="4226942" y="942808"/>
            <a:ext cx="2922666"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zh-CN" altLang="en-US" sz="2800" b="1" dirty="0">
                <a:solidFill>
                  <a:srgbClr val="009900"/>
                </a:solidFill>
                <a:latin typeface="Times New Roman" panose="02020603050405020304" pitchFamily="18" charset="0"/>
              </a:rPr>
              <a:t>光子出现的概率密度正比于</a:t>
            </a:r>
            <a:r>
              <a:rPr lang="en-US" altLang="zh-CN" sz="2800" b="1" i="1" dirty="0">
                <a:solidFill>
                  <a:srgbClr val="FF0000"/>
                </a:solidFill>
                <a:latin typeface="Times New Roman" panose="02020603050405020304" pitchFamily="18" charset="0"/>
              </a:rPr>
              <a:t>E</a:t>
            </a:r>
            <a:r>
              <a:rPr lang="en-US" altLang="zh-CN" sz="2800" b="1" baseline="-25000" dirty="0">
                <a:solidFill>
                  <a:srgbClr val="FF0000"/>
                </a:solidFill>
                <a:latin typeface="Times New Roman" panose="02020603050405020304" pitchFamily="18" charset="0"/>
              </a:rPr>
              <a:t>0</a:t>
            </a:r>
            <a:r>
              <a:rPr lang="en-US" altLang="zh-CN" sz="2800" b="1" baseline="30000" dirty="0">
                <a:solidFill>
                  <a:srgbClr val="FF0000"/>
                </a:solidFill>
                <a:latin typeface="Times New Roman" panose="02020603050405020304" pitchFamily="18" charset="0"/>
              </a:rPr>
              <a:t>2</a:t>
            </a:r>
            <a:r>
              <a:rPr lang="en-US" altLang="zh-CN" sz="2800" b="1" i="1" baseline="30000" dirty="0">
                <a:solidFill>
                  <a:srgbClr val="FF0000"/>
                </a:solidFill>
                <a:latin typeface="Times New Roman" panose="02020603050405020304" pitchFamily="18" charset="0"/>
              </a:rPr>
              <a:t> </a:t>
            </a:r>
            <a:r>
              <a:rPr lang="zh-CN" altLang="en-US" sz="2800" b="1" dirty="0">
                <a:solidFill>
                  <a:srgbClr val="009900"/>
                </a:solidFill>
                <a:latin typeface="Times New Roman" panose="02020603050405020304" pitchFamily="18" charset="0"/>
              </a:rPr>
              <a:t>。 </a:t>
            </a:r>
          </a:p>
        </p:txBody>
      </p:sp>
      <p:sp>
        <p:nvSpPr>
          <p:cNvPr id="658" name="Text Box 12"/>
          <p:cNvSpPr txBox="1">
            <a:spLocks noChangeArrowheads="1"/>
          </p:cNvSpPr>
          <p:nvPr/>
        </p:nvSpPr>
        <p:spPr bwMode="auto">
          <a:xfrm>
            <a:off x="4185874" y="2343151"/>
            <a:ext cx="3425669"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0000FF"/>
                </a:solidFill>
                <a:latin typeface="+mn-ea"/>
              </a:rPr>
              <a:t>一次入射一个光子，</a:t>
            </a:r>
            <a:r>
              <a:rPr lang="zh-CN" altLang="en-US" sz="2800" b="1" dirty="0">
                <a:solidFill>
                  <a:srgbClr val="0000FF"/>
                </a:solidFill>
                <a:latin typeface="+mn-ea"/>
                <a:ea typeface="+mn-ea"/>
              </a:rPr>
              <a:t>经过足够长时间，所得</a:t>
            </a:r>
            <a:r>
              <a:rPr lang="zh-CN" altLang="en-US" sz="2800" b="1" dirty="0">
                <a:solidFill>
                  <a:srgbClr val="0000FF"/>
                </a:solidFill>
                <a:latin typeface="+mn-ea"/>
              </a:rPr>
              <a:t>衍射图像与一次入射很多光子所得衍射图像相同</a:t>
            </a:r>
            <a:endParaRPr lang="zh-CN" altLang="en-US" sz="2800" b="1" dirty="0">
              <a:solidFill>
                <a:srgbClr val="0000FF"/>
              </a:solidFill>
              <a:latin typeface="+mn-ea"/>
              <a:ea typeface="+mn-ea"/>
            </a:endParaRPr>
          </a:p>
        </p:txBody>
      </p:sp>
      <p:sp>
        <p:nvSpPr>
          <p:cNvPr id="661" name="矩形 660"/>
          <p:cNvSpPr/>
          <p:nvPr/>
        </p:nvSpPr>
        <p:spPr>
          <a:xfrm>
            <a:off x="354387" y="935817"/>
            <a:ext cx="2614791" cy="954107"/>
          </a:xfrm>
          <a:prstGeom prst="rect">
            <a:avLst/>
          </a:prstGeom>
        </p:spPr>
        <p:txBody>
          <a:bodyPr wrap="square">
            <a:spAutoFit/>
          </a:bodyPr>
          <a:lstStyle/>
          <a:p>
            <a:r>
              <a:rPr lang="zh-CN" altLang="en-US" sz="2800" b="1" dirty="0">
                <a:latin typeface="Calibri" panose="020F0502020204030204" pitchFamily="34" charset="0"/>
                <a:ea typeface="楷体_GB2312" pitchFamily="49" charset="-122"/>
              </a:rPr>
              <a:t>证明光波是概率波的实验</a:t>
            </a:r>
            <a:endParaRPr lang="zh-CN" altLang="en-US" sz="2800" dirty="0"/>
          </a:p>
        </p:txBody>
      </p:sp>
      <p:sp>
        <p:nvSpPr>
          <p:cNvPr id="694" name="Freeform 41"/>
          <p:cNvSpPr>
            <a:spLocks/>
          </p:cNvSpPr>
          <p:nvPr/>
        </p:nvSpPr>
        <p:spPr bwMode="auto">
          <a:xfrm flipH="1">
            <a:off x="8823446" y="1754099"/>
            <a:ext cx="2791208" cy="3844011"/>
          </a:xfrm>
          <a:custGeom>
            <a:avLst/>
            <a:gdLst>
              <a:gd name="T0" fmla="*/ 4 w 1537"/>
              <a:gd name="T1" fmla="*/ 0 h 2052"/>
              <a:gd name="T2" fmla="*/ 4 w 1537"/>
              <a:gd name="T3" fmla="*/ 180 h 2052"/>
              <a:gd name="T4" fmla="*/ 4 w 1537"/>
              <a:gd name="T5" fmla="*/ 396 h 2052"/>
              <a:gd name="T6" fmla="*/ 10 w 1537"/>
              <a:gd name="T7" fmla="*/ 552 h 2052"/>
              <a:gd name="T8" fmla="*/ 4 w 1537"/>
              <a:gd name="T9" fmla="*/ 699 h 2052"/>
              <a:gd name="T10" fmla="*/ 28 w 1537"/>
              <a:gd name="T11" fmla="*/ 987 h 2052"/>
              <a:gd name="T12" fmla="*/ 4 w 1537"/>
              <a:gd name="T13" fmla="*/ 1272 h 2052"/>
              <a:gd name="T14" fmla="*/ 10 w 1537"/>
              <a:gd name="T15" fmla="*/ 1464 h 2052"/>
              <a:gd name="T16" fmla="*/ 4 w 1537"/>
              <a:gd name="T17" fmla="*/ 1620 h 2052"/>
              <a:gd name="T18" fmla="*/ 5 w 1537"/>
              <a:gd name="T19" fmla="*/ 1824 h 2052"/>
              <a:gd name="T20" fmla="*/ 4 w 1537"/>
              <a:gd name="T21" fmla="*/ 2052 h 20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37"/>
              <a:gd name="T34" fmla="*/ 0 h 2052"/>
              <a:gd name="T35" fmla="*/ 1537 w 1537"/>
              <a:gd name="T36" fmla="*/ 2052 h 205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37" h="2052">
                <a:moveTo>
                  <a:pt x="155" y="0"/>
                </a:moveTo>
                <a:cubicBezTo>
                  <a:pt x="173" y="32"/>
                  <a:pt x="237" y="114"/>
                  <a:pt x="241" y="180"/>
                </a:cubicBezTo>
                <a:cubicBezTo>
                  <a:pt x="245" y="246"/>
                  <a:pt x="135" y="334"/>
                  <a:pt x="181" y="396"/>
                </a:cubicBezTo>
                <a:cubicBezTo>
                  <a:pt x="227" y="458"/>
                  <a:pt x="517" y="502"/>
                  <a:pt x="517" y="552"/>
                </a:cubicBezTo>
                <a:cubicBezTo>
                  <a:pt x="517" y="602"/>
                  <a:pt x="13" y="627"/>
                  <a:pt x="183" y="699"/>
                </a:cubicBezTo>
                <a:cubicBezTo>
                  <a:pt x="353" y="771"/>
                  <a:pt x="1537" y="892"/>
                  <a:pt x="1536" y="987"/>
                </a:cubicBezTo>
                <a:cubicBezTo>
                  <a:pt x="1535" y="1082"/>
                  <a:pt x="348" y="1193"/>
                  <a:pt x="174" y="1272"/>
                </a:cubicBezTo>
                <a:cubicBezTo>
                  <a:pt x="0" y="1351"/>
                  <a:pt x="496" y="1406"/>
                  <a:pt x="491" y="1464"/>
                </a:cubicBezTo>
                <a:cubicBezTo>
                  <a:pt x="486" y="1522"/>
                  <a:pt x="185" y="1560"/>
                  <a:pt x="145" y="1620"/>
                </a:cubicBezTo>
                <a:cubicBezTo>
                  <a:pt x="105" y="1680"/>
                  <a:pt x="253" y="1752"/>
                  <a:pt x="253" y="1824"/>
                </a:cubicBezTo>
                <a:cubicBezTo>
                  <a:pt x="253" y="1896"/>
                  <a:pt x="166" y="2005"/>
                  <a:pt x="143" y="2052"/>
                </a:cubicBezTo>
              </a:path>
            </a:pathLst>
          </a:custGeom>
          <a:solidFill>
            <a:srgbClr val="FF0000"/>
          </a:solidFill>
          <a:ln w="9525">
            <a:solidFill>
              <a:srgbClr val="FF6600"/>
            </a:solidFill>
            <a:round/>
            <a:headEnd/>
            <a:tailEnd/>
          </a:ln>
        </p:spPr>
        <p:txBody>
          <a:bodyPr wrap="none" anchor="ctr"/>
          <a:lstStyle/>
          <a:p>
            <a:endParaRPr lang="zh-CN" altLang="en-US"/>
          </a:p>
        </p:txBody>
      </p:sp>
      <p:sp>
        <p:nvSpPr>
          <p:cNvPr id="695" name="Text Box 12"/>
          <p:cNvSpPr txBox="1">
            <a:spLocks noChangeArrowheads="1"/>
          </p:cNvSpPr>
          <p:nvPr/>
        </p:nvSpPr>
        <p:spPr bwMode="auto">
          <a:xfrm>
            <a:off x="4215196" y="4797860"/>
            <a:ext cx="318890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9900CC"/>
                </a:solidFill>
                <a:latin typeface="+mn-ea"/>
              </a:rPr>
              <a:t>说明衍射图像是由</a:t>
            </a:r>
            <a:r>
              <a:rPr lang="zh-CN" altLang="en-US" sz="2800" b="1" dirty="0">
                <a:solidFill>
                  <a:srgbClr val="CC3300"/>
                </a:solidFill>
                <a:latin typeface="Times New Roman" panose="02020603050405020304" pitchFamily="18" charset="0"/>
              </a:rPr>
              <a:t>光子出现的概率密度</a:t>
            </a:r>
            <a:r>
              <a:rPr lang="zh-CN" altLang="en-US" sz="2800" b="1" dirty="0">
                <a:solidFill>
                  <a:srgbClr val="9900CC"/>
                </a:solidFill>
                <a:latin typeface="Times New Roman" panose="02020603050405020304" pitchFamily="18" charset="0"/>
              </a:rPr>
              <a:t>决定的</a:t>
            </a:r>
            <a:endParaRPr lang="zh-CN" altLang="en-US" sz="2800" b="1" dirty="0">
              <a:solidFill>
                <a:srgbClr val="9900CC"/>
              </a:solidFill>
              <a:latin typeface="+mn-ea"/>
              <a:ea typeface="+mn-ea"/>
            </a:endParaRPr>
          </a:p>
        </p:txBody>
      </p:sp>
      <p:sp>
        <p:nvSpPr>
          <p:cNvPr id="696" name="矩形 695"/>
          <p:cNvSpPr/>
          <p:nvPr/>
        </p:nvSpPr>
        <p:spPr>
          <a:xfrm>
            <a:off x="4396077" y="6240524"/>
            <a:ext cx="2348720" cy="523220"/>
          </a:xfrm>
          <a:prstGeom prst="rect">
            <a:avLst/>
          </a:prstGeom>
        </p:spPr>
        <p:txBody>
          <a:bodyPr wrap="none">
            <a:spAutoFit/>
          </a:bodyPr>
          <a:lstStyle/>
          <a:p>
            <a:r>
              <a:rPr lang="zh-CN" altLang="en-US" sz="2800" b="1" dirty="0">
                <a:latin typeface="Calibri" panose="020F0502020204030204" pitchFamily="34" charset="0"/>
                <a:ea typeface="楷体_GB2312" pitchFamily="49" charset="-122"/>
              </a:rPr>
              <a:t>光波是概率波</a:t>
            </a:r>
            <a:endParaRPr lang="zh-CN" altLang="en-US" sz="2800" dirty="0"/>
          </a:p>
        </p:txBody>
      </p:sp>
    </p:spTree>
    <p:extLst>
      <p:ext uri="{BB962C8B-B14F-4D97-AF65-F5344CB8AC3E}">
        <p14:creationId xmlns:p14="http://schemas.microsoft.com/office/powerpoint/2010/main" val="328548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fill="hold"/>
                                        <p:tgtEl>
                                          <p:spTgt spid="3"/>
                                        </p:tgtEl>
                                        <p:attrNameLst>
                                          <p:attrName>ppt_x</p:attrName>
                                        </p:attrNameLst>
                                      </p:cBhvr>
                                      <p:tavLst>
                                        <p:tav tm="0">
                                          <p:val>
                                            <p:strVal val="#ppt_x"/>
                                          </p:val>
                                        </p:tav>
                                        <p:tav tm="100000">
                                          <p:val>
                                            <p:strVal val="#ppt_x"/>
                                          </p:val>
                                        </p:tav>
                                      </p:tavLst>
                                    </p:anim>
                                    <p:anim calcmode="lin" valueType="num">
                                      <p:cBhvr additive="base">
                                        <p:cTn id="5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 presetClass="entr" presetSubtype="32" fill="hold" grpId="0" nodeType="clickEffect">
                                  <p:stCondLst>
                                    <p:cond delay="0"/>
                                  </p:stCondLst>
                                  <p:childTnLst>
                                    <p:set>
                                      <p:cBhvr>
                                        <p:cTn id="60" dur="1" fill="hold">
                                          <p:stCondLst>
                                            <p:cond delay="0"/>
                                          </p:stCondLst>
                                        </p:cTn>
                                        <p:tgtEl>
                                          <p:spTgt spid="336"/>
                                        </p:tgtEl>
                                        <p:attrNameLst>
                                          <p:attrName>style.visibility</p:attrName>
                                        </p:attrNameLst>
                                      </p:cBhvr>
                                      <p:to>
                                        <p:strVal val="visible"/>
                                      </p:to>
                                    </p:set>
                                    <p:animEffect transition="in" filter="box(out)">
                                      <p:cBhvr>
                                        <p:cTn id="61" dur="500"/>
                                        <p:tgtEl>
                                          <p:spTgt spid="336"/>
                                        </p:tgtEl>
                                      </p:cBhvr>
                                    </p:animEffect>
                                  </p:childTnLst>
                                  <p:subTnLst>
                                    <p:audio>
                                      <p:cMediaNode>
                                        <p:cTn display="0" masterRel="sameClick">
                                          <p:stCondLst>
                                            <p:cond evt="begin" delay="0">
                                              <p:tn val="59"/>
                                            </p:cond>
                                          </p:stCondLst>
                                          <p:endCondLst>
                                            <p:cond evt="onStopAudio" delay="0">
                                              <p:tgtEl>
                                                <p:sldTgt/>
                                              </p:tgtEl>
                                            </p:cond>
                                          </p:endCondLst>
                                        </p:cTn>
                                        <p:tgtEl>
                                          <p:sndTgt r:embed="rId3" name="CAMERA.WAV"/>
                                        </p:tgtEl>
                                      </p:cMediaNode>
                                    </p:audio>
                                  </p:subTnLst>
                                </p:cTn>
                              </p:par>
                            </p:childTnLst>
                          </p:cTn>
                        </p:par>
                      </p:childTnLst>
                    </p:cTn>
                  </p:par>
                  <p:par>
                    <p:cTn id="62" fill="hold">
                      <p:stCondLst>
                        <p:cond delay="indefinite"/>
                      </p:stCondLst>
                      <p:childTnLst>
                        <p:par>
                          <p:cTn id="63" fill="hold">
                            <p:stCondLst>
                              <p:cond delay="0"/>
                            </p:stCondLst>
                            <p:childTnLst>
                              <p:par>
                                <p:cTn id="64" presetID="4" presetClass="entr" presetSubtype="32" fill="hold" grpId="0" nodeType="clickEffect">
                                  <p:stCondLst>
                                    <p:cond delay="0"/>
                                  </p:stCondLst>
                                  <p:childTnLst>
                                    <p:set>
                                      <p:cBhvr>
                                        <p:cTn id="65" dur="1" fill="hold">
                                          <p:stCondLst>
                                            <p:cond delay="0"/>
                                          </p:stCondLst>
                                        </p:cTn>
                                        <p:tgtEl>
                                          <p:spTgt spid="608"/>
                                        </p:tgtEl>
                                        <p:attrNameLst>
                                          <p:attrName>style.visibility</p:attrName>
                                        </p:attrNameLst>
                                      </p:cBhvr>
                                      <p:to>
                                        <p:strVal val="visible"/>
                                      </p:to>
                                    </p:set>
                                    <p:animEffect transition="in" filter="box(out)">
                                      <p:cBhvr>
                                        <p:cTn id="66" dur="500"/>
                                        <p:tgtEl>
                                          <p:spTgt spid="608"/>
                                        </p:tgtEl>
                                      </p:cBhvr>
                                    </p:animEffect>
                                  </p:childTnLst>
                                  <p:subTnLst>
                                    <p:audio>
                                      <p:cMediaNode>
                                        <p:cTn display="0" masterRel="sameClick">
                                          <p:stCondLst>
                                            <p:cond evt="begin" delay="0">
                                              <p:tn val="64"/>
                                            </p:cond>
                                          </p:stCondLst>
                                          <p:endCondLst>
                                            <p:cond evt="onStopAudio" delay="0">
                                              <p:tgtEl>
                                                <p:sldTgt/>
                                              </p:tgtEl>
                                            </p:cond>
                                          </p:endCondLst>
                                        </p:cTn>
                                        <p:tgtEl>
                                          <p:sndTgt r:embed="rId3" name="CAMERA.WAV"/>
                                        </p:tgtEl>
                                      </p:cMediaNode>
                                    </p:audio>
                                  </p:subTnLst>
                                </p:cTn>
                              </p:par>
                            </p:childTnLst>
                          </p:cTn>
                        </p:par>
                      </p:childTnLst>
                    </p:cTn>
                  </p:par>
                  <p:par>
                    <p:cTn id="67" fill="hold">
                      <p:stCondLst>
                        <p:cond delay="indefinite"/>
                      </p:stCondLst>
                      <p:childTnLst>
                        <p:par>
                          <p:cTn id="68" fill="hold">
                            <p:stCondLst>
                              <p:cond delay="0"/>
                            </p:stCondLst>
                            <p:childTnLst>
                              <p:par>
                                <p:cTn id="69" presetID="4" presetClass="entr" presetSubtype="32" fill="hold" nodeType="clickEffect">
                                  <p:stCondLst>
                                    <p:cond delay="0"/>
                                  </p:stCondLst>
                                  <p:childTnLst>
                                    <p:set>
                                      <p:cBhvr>
                                        <p:cTn id="70" dur="1" fill="hold">
                                          <p:stCondLst>
                                            <p:cond delay="0"/>
                                          </p:stCondLst>
                                        </p:cTn>
                                        <p:tgtEl>
                                          <p:spTgt spid="347"/>
                                        </p:tgtEl>
                                        <p:attrNameLst>
                                          <p:attrName>style.visibility</p:attrName>
                                        </p:attrNameLst>
                                      </p:cBhvr>
                                      <p:to>
                                        <p:strVal val="visible"/>
                                      </p:to>
                                    </p:set>
                                    <p:animEffect transition="in" filter="box(out)">
                                      <p:cBhvr>
                                        <p:cTn id="71" dur="500"/>
                                        <p:tgtEl>
                                          <p:spTgt spid="347"/>
                                        </p:tgtEl>
                                      </p:cBhvr>
                                    </p:animEffect>
                                  </p:childTnLst>
                                  <p:subTnLst>
                                    <p:audio>
                                      <p:cMediaNode>
                                        <p:cTn display="0" masterRel="sameClick">
                                          <p:stCondLst>
                                            <p:cond evt="begin" delay="0">
                                              <p:tn val="69"/>
                                            </p:cond>
                                          </p:stCondLst>
                                          <p:endCondLst>
                                            <p:cond evt="onStopAudio" delay="0">
                                              <p:tgtEl>
                                                <p:sldTgt/>
                                              </p:tgtEl>
                                            </p:cond>
                                          </p:endCondLst>
                                        </p:cTn>
                                        <p:tgtEl>
                                          <p:sndTgt r:embed="rId3" name="CAMERA.WAV"/>
                                        </p:tgtEl>
                                      </p:cMediaNode>
                                    </p:audio>
                                  </p:subTnLst>
                                </p:cTn>
                              </p:par>
                            </p:childTnLst>
                          </p:cTn>
                        </p:par>
                      </p:childTnLst>
                    </p:cTn>
                  </p:par>
                  <p:par>
                    <p:cTn id="72" fill="hold">
                      <p:stCondLst>
                        <p:cond delay="indefinite"/>
                      </p:stCondLst>
                      <p:childTnLst>
                        <p:par>
                          <p:cTn id="73" fill="hold">
                            <p:stCondLst>
                              <p:cond delay="0"/>
                            </p:stCondLst>
                            <p:childTnLst>
                              <p:par>
                                <p:cTn id="74" presetID="4" presetClass="entr" presetSubtype="32" fill="hold" nodeType="clickEffect">
                                  <p:stCondLst>
                                    <p:cond delay="0"/>
                                  </p:stCondLst>
                                  <p:childTnLst>
                                    <p:set>
                                      <p:cBhvr>
                                        <p:cTn id="75" dur="1" fill="hold">
                                          <p:stCondLst>
                                            <p:cond delay="0"/>
                                          </p:stCondLst>
                                        </p:cTn>
                                        <p:tgtEl>
                                          <p:spTgt spid="377"/>
                                        </p:tgtEl>
                                        <p:attrNameLst>
                                          <p:attrName>style.visibility</p:attrName>
                                        </p:attrNameLst>
                                      </p:cBhvr>
                                      <p:to>
                                        <p:strVal val="visible"/>
                                      </p:to>
                                    </p:set>
                                    <p:animEffect transition="in" filter="box(out)">
                                      <p:cBhvr>
                                        <p:cTn id="76" dur="500"/>
                                        <p:tgtEl>
                                          <p:spTgt spid="377"/>
                                        </p:tgtEl>
                                      </p:cBhvr>
                                    </p:animEffect>
                                  </p:childTnLst>
                                  <p:subTnLst>
                                    <p:audio>
                                      <p:cMediaNode>
                                        <p:cTn display="0" masterRel="sameClick">
                                          <p:stCondLst>
                                            <p:cond evt="begin" delay="0">
                                              <p:tn val="74"/>
                                            </p:cond>
                                          </p:stCondLst>
                                          <p:endCondLst>
                                            <p:cond evt="onStopAudio" delay="0">
                                              <p:tgtEl>
                                                <p:sldTgt/>
                                              </p:tgtEl>
                                            </p:cond>
                                          </p:endCondLst>
                                        </p:cTn>
                                        <p:tgtEl>
                                          <p:sndTgt r:embed="rId3" name="CAMERA.WAV"/>
                                        </p:tgtEl>
                                      </p:cMediaNode>
                                    </p:audio>
                                  </p:subTnLst>
                                </p:cTn>
                              </p:par>
                            </p:childTnLst>
                          </p:cTn>
                        </p:par>
                      </p:childTnLst>
                    </p:cTn>
                  </p:par>
                  <p:par>
                    <p:cTn id="77" fill="hold">
                      <p:stCondLst>
                        <p:cond delay="indefinite"/>
                      </p:stCondLst>
                      <p:childTnLst>
                        <p:par>
                          <p:cTn id="78" fill="hold">
                            <p:stCondLst>
                              <p:cond delay="0"/>
                            </p:stCondLst>
                            <p:childTnLst>
                              <p:par>
                                <p:cTn id="79" presetID="4" presetClass="entr" presetSubtype="32" fill="hold" nodeType="clickEffect">
                                  <p:stCondLst>
                                    <p:cond delay="0"/>
                                  </p:stCondLst>
                                  <p:childTnLst>
                                    <p:set>
                                      <p:cBhvr>
                                        <p:cTn id="80" dur="1" fill="hold">
                                          <p:stCondLst>
                                            <p:cond delay="0"/>
                                          </p:stCondLst>
                                        </p:cTn>
                                        <p:tgtEl>
                                          <p:spTgt spid="337"/>
                                        </p:tgtEl>
                                        <p:attrNameLst>
                                          <p:attrName>style.visibility</p:attrName>
                                        </p:attrNameLst>
                                      </p:cBhvr>
                                      <p:to>
                                        <p:strVal val="visible"/>
                                      </p:to>
                                    </p:set>
                                    <p:animEffect transition="in" filter="box(out)">
                                      <p:cBhvr>
                                        <p:cTn id="81" dur="500"/>
                                        <p:tgtEl>
                                          <p:spTgt spid="337"/>
                                        </p:tgtEl>
                                      </p:cBhvr>
                                    </p:animEffect>
                                  </p:childTnLst>
                                  <p:subTnLst>
                                    <p:audio>
                                      <p:cMediaNode>
                                        <p:cTn display="0" masterRel="sameClick">
                                          <p:stCondLst>
                                            <p:cond evt="begin" delay="0">
                                              <p:tn val="79"/>
                                            </p:cond>
                                          </p:stCondLst>
                                          <p:endCondLst>
                                            <p:cond evt="onStopAudio" delay="0">
                                              <p:tgtEl>
                                                <p:sldTgt/>
                                              </p:tgtEl>
                                            </p:cond>
                                          </p:endCondLst>
                                        </p:cTn>
                                        <p:tgtEl>
                                          <p:sndTgt r:embed="rId3" name="CAMERA.WAV"/>
                                        </p:tgtEl>
                                      </p:cMediaNode>
                                    </p:audio>
                                  </p:subTnLst>
                                </p:cTn>
                              </p:par>
                            </p:childTnLst>
                          </p:cTn>
                        </p:par>
                      </p:childTnLst>
                    </p:cTn>
                  </p:par>
                  <p:par>
                    <p:cTn id="82" fill="hold">
                      <p:stCondLst>
                        <p:cond delay="indefinite"/>
                      </p:stCondLst>
                      <p:childTnLst>
                        <p:par>
                          <p:cTn id="83" fill="hold">
                            <p:stCondLst>
                              <p:cond delay="0"/>
                            </p:stCondLst>
                            <p:childTnLst>
                              <p:par>
                                <p:cTn id="84" presetID="4" presetClass="entr" presetSubtype="32" fill="hold" nodeType="clickEffect">
                                  <p:stCondLst>
                                    <p:cond delay="0"/>
                                  </p:stCondLst>
                                  <p:childTnLst>
                                    <p:set>
                                      <p:cBhvr>
                                        <p:cTn id="85" dur="1" fill="hold">
                                          <p:stCondLst>
                                            <p:cond delay="0"/>
                                          </p:stCondLst>
                                        </p:cTn>
                                        <p:tgtEl>
                                          <p:spTgt spid="341"/>
                                        </p:tgtEl>
                                        <p:attrNameLst>
                                          <p:attrName>style.visibility</p:attrName>
                                        </p:attrNameLst>
                                      </p:cBhvr>
                                      <p:to>
                                        <p:strVal val="visible"/>
                                      </p:to>
                                    </p:set>
                                    <p:animEffect transition="in" filter="box(out)">
                                      <p:cBhvr>
                                        <p:cTn id="86" dur="500"/>
                                        <p:tgtEl>
                                          <p:spTgt spid="341"/>
                                        </p:tgtEl>
                                      </p:cBhvr>
                                    </p:animEffect>
                                  </p:childTnLst>
                                  <p:subTnLst>
                                    <p:audio>
                                      <p:cMediaNode>
                                        <p:cTn display="0" masterRel="sameClick">
                                          <p:stCondLst>
                                            <p:cond evt="begin" delay="0">
                                              <p:tn val="84"/>
                                            </p:cond>
                                          </p:stCondLst>
                                          <p:endCondLst>
                                            <p:cond evt="onStopAudio" delay="0">
                                              <p:tgtEl>
                                                <p:sldTgt/>
                                              </p:tgtEl>
                                            </p:cond>
                                          </p:endCondLst>
                                        </p:cTn>
                                        <p:tgtEl>
                                          <p:sndTgt r:embed="rId3" name="CAMERA.WAV"/>
                                        </p:tgtEl>
                                      </p:cMediaNode>
                                    </p:audio>
                                  </p:subTnLst>
                                </p:cTn>
                              </p:par>
                            </p:childTnLst>
                          </p:cTn>
                        </p:par>
                      </p:childTnLst>
                    </p:cTn>
                  </p:par>
                  <p:par>
                    <p:cTn id="87" fill="hold">
                      <p:stCondLst>
                        <p:cond delay="indefinite"/>
                      </p:stCondLst>
                      <p:childTnLst>
                        <p:par>
                          <p:cTn id="88" fill="hold">
                            <p:stCondLst>
                              <p:cond delay="0"/>
                            </p:stCondLst>
                            <p:childTnLst>
                              <p:par>
                                <p:cTn id="89" presetID="4" presetClass="entr" presetSubtype="32" fill="hold" nodeType="clickEffect">
                                  <p:stCondLst>
                                    <p:cond delay="0"/>
                                  </p:stCondLst>
                                  <p:childTnLst>
                                    <p:set>
                                      <p:cBhvr>
                                        <p:cTn id="90" dur="1" fill="hold">
                                          <p:stCondLst>
                                            <p:cond delay="0"/>
                                          </p:stCondLst>
                                        </p:cTn>
                                        <p:tgtEl>
                                          <p:spTgt spid="419"/>
                                        </p:tgtEl>
                                        <p:attrNameLst>
                                          <p:attrName>style.visibility</p:attrName>
                                        </p:attrNameLst>
                                      </p:cBhvr>
                                      <p:to>
                                        <p:strVal val="visible"/>
                                      </p:to>
                                    </p:set>
                                    <p:animEffect transition="in" filter="box(out)">
                                      <p:cBhvr>
                                        <p:cTn id="91" dur="500"/>
                                        <p:tgtEl>
                                          <p:spTgt spid="419"/>
                                        </p:tgtEl>
                                      </p:cBhvr>
                                    </p:animEffect>
                                  </p:childTnLst>
                                  <p:subTnLst>
                                    <p:audio>
                                      <p:cMediaNode>
                                        <p:cTn display="0" masterRel="sameClick">
                                          <p:stCondLst>
                                            <p:cond evt="begin" delay="0">
                                              <p:tn val="89"/>
                                            </p:cond>
                                          </p:stCondLst>
                                          <p:endCondLst>
                                            <p:cond evt="onStopAudio" delay="0">
                                              <p:tgtEl>
                                                <p:sldTgt/>
                                              </p:tgtEl>
                                            </p:cond>
                                          </p:endCondLst>
                                        </p:cTn>
                                        <p:tgtEl>
                                          <p:sndTgt r:embed="rId3" name="CAMERA.WAV"/>
                                        </p:tgtEl>
                                      </p:cMediaNode>
                                    </p:audio>
                                  </p:subTnLst>
                                </p:cTn>
                              </p:par>
                            </p:childTnLst>
                          </p:cTn>
                        </p:par>
                      </p:childTnLst>
                    </p:cTn>
                  </p:par>
                  <p:par>
                    <p:cTn id="92" fill="hold">
                      <p:stCondLst>
                        <p:cond delay="indefinite"/>
                      </p:stCondLst>
                      <p:childTnLst>
                        <p:par>
                          <p:cTn id="93" fill="hold">
                            <p:stCondLst>
                              <p:cond delay="0"/>
                            </p:stCondLst>
                            <p:childTnLst>
                              <p:par>
                                <p:cTn id="94" presetID="4" presetClass="entr" presetSubtype="32" fill="hold" nodeType="clickEffect">
                                  <p:stCondLst>
                                    <p:cond delay="0"/>
                                  </p:stCondLst>
                                  <p:childTnLst>
                                    <p:set>
                                      <p:cBhvr>
                                        <p:cTn id="95" dur="1" fill="hold">
                                          <p:stCondLst>
                                            <p:cond delay="0"/>
                                          </p:stCondLst>
                                        </p:cTn>
                                        <p:tgtEl>
                                          <p:spTgt spid="482"/>
                                        </p:tgtEl>
                                        <p:attrNameLst>
                                          <p:attrName>style.visibility</p:attrName>
                                        </p:attrNameLst>
                                      </p:cBhvr>
                                      <p:to>
                                        <p:strVal val="visible"/>
                                      </p:to>
                                    </p:set>
                                    <p:animEffect transition="in" filter="box(out)">
                                      <p:cBhvr>
                                        <p:cTn id="96" dur="500"/>
                                        <p:tgtEl>
                                          <p:spTgt spid="482"/>
                                        </p:tgtEl>
                                      </p:cBhvr>
                                    </p:animEffect>
                                  </p:childTnLst>
                                  <p:subTnLst>
                                    <p:audio>
                                      <p:cMediaNode>
                                        <p:cTn display="0" masterRel="sameClick">
                                          <p:stCondLst>
                                            <p:cond evt="begin" delay="0">
                                              <p:tn val="94"/>
                                            </p:cond>
                                          </p:stCondLst>
                                          <p:endCondLst>
                                            <p:cond evt="onStopAudio" delay="0">
                                              <p:tgtEl>
                                                <p:sldTgt/>
                                              </p:tgtEl>
                                            </p:cond>
                                          </p:endCondLst>
                                        </p:cTn>
                                        <p:tgtEl>
                                          <p:sndTgt r:embed="rId3" name="CAMERA.WAV"/>
                                        </p:tgtEl>
                                      </p:cMediaNode>
                                    </p:audio>
                                  </p:subTnLst>
                                </p:cTn>
                              </p:par>
                            </p:childTnLst>
                          </p:cTn>
                        </p:par>
                      </p:childTnLst>
                    </p:cTn>
                  </p:par>
                  <p:par>
                    <p:cTn id="97" fill="hold">
                      <p:stCondLst>
                        <p:cond delay="indefinite"/>
                      </p:stCondLst>
                      <p:childTnLst>
                        <p:par>
                          <p:cTn id="98" fill="hold">
                            <p:stCondLst>
                              <p:cond delay="0"/>
                            </p:stCondLst>
                            <p:childTnLst>
                              <p:par>
                                <p:cTn id="99" presetID="4" presetClass="entr" presetSubtype="32" fill="hold" nodeType="clickEffect">
                                  <p:stCondLst>
                                    <p:cond delay="0"/>
                                  </p:stCondLst>
                                  <p:childTnLst>
                                    <p:set>
                                      <p:cBhvr>
                                        <p:cTn id="100" dur="1" fill="hold">
                                          <p:stCondLst>
                                            <p:cond delay="0"/>
                                          </p:stCondLst>
                                        </p:cTn>
                                        <p:tgtEl>
                                          <p:spTgt spid="545"/>
                                        </p:tgtEl>
                                        <p:attrNameLst>
                                          <p:attrName>style.visibility</p:attrName>
                                        </p:attrNameLst>
                                      </p:cBhvr>
                                      <p:to>
                                        <p:strVal val="visible"/>
                                      </p:to>
                                    </p:set>
                                    <p:animEffect transition="in" filter="box(out)">
                                      <p:cBhvr>
                                        <p:cTn id="101" dur="500"/>
                                        <p:tgtEl>
                                          <p:spTgt spid="545"/>
                                        </p:tgtEl>
                                      </p:cBhvr>
                                    </p:animEffect>
                                  </p:childTnLst>
                                  <p:subTnLst>
                                    <p:audio>
                                      <p:cMediaNode>
                                        <p:cTn display="0" masterRel="sameClick">
                                          <p:stCondLst>
                                            <p:cond evt="begin" delay="0">
                                              <p:tn val="99"/>
                                            </p:cond>
                                          </p:stCondLst>
                                          <p:endCondLst>
                                            <p:cond evt="onStopAudio" delay="0">
                                              <p:tgtEl>
                                                <p:sldTgt/>
                                              </p:tgtEl>
                                            </p:cond>
                                          </p:endCondLst>
                                        </p:cTn>
                                        <p:tgtEl>
                                          <p:sndTgt r:embed="rId3" name="CAMERA.WAV"/>
                                        </p:tgtEl>
                                      </p:cMediaNode>
                                    </p:audio>
                                  </p:subTnLst>
                                </p:cTn>
                              </p:par>
                            </p:childTnLst>
                          </p:cTn>
                        </p:par>
                      </p:childTnLst>
                    </p:cTn>
                  </p:par>
                  <p:par>
                    <p:cTn id="102" fill="hold">
                      <p:stCondLst>
                        <p:cond delay="indefinite"/>
                      </p:stCondLst>
                      <p:childTnLst>
                        <p:par>
                          <p:cTn id="103" fill="hold">
                            <p:stCondLst>
                              <p:cond delay="0"/>
                            </p:stCondLst>
                            <p:childTnLst>
                              <p:par>
                                <p:cTn id="104" presetID="6" presetClass="entr" presetSubtype="16" fill="hold" grpId="0" nodeType="clickEffect">
                                  <p:stCondLst>
                                    <p:cond delay="0"/>
                                  </p:stCondLst>
                                  <p:childTnLst>
                                    <p:set>
                                      <p:cBhvr>
                                        <p:cTn id="105" dur="1" fill="hold">
                                          <p:stCondLst>
                                            <p:cond delay="0"/>
                                          </p:stCondLst>
                                        </p:cTn>
                                        <p:tgtEl>
                                          <p:spTgt spid="658"/>
                                        </p:tgtEl>
                                        <p:attrNameLst>
                                          <p:attrName>style.visibility</p:attrName>
                                        </p:attrNameLst>
                                      </p:cBhvr>
                                      <p:to>
                                        <p:strVal val="visible"/>
                                      </p:to>
                                    </p:set>
                                    <p:animEffect transition="in" filter="circle(in)">
                                      <p:cBhvr>
                                        <p:cTn id="106" dur="2000"/>
                                        <p:tgtEl>
                                          <p:spTgt spid="658"/>
                                        </p:tgtEl>
                                      </p:cBhvr>
                                    </p:animEffect>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647"/>
                                        </p:tgtEl>
                                        <p:attrNameLst>
                                          <p:attrName>style.visibility</p:attrName>
                                        </p:attrNameLst>
                                      </p:cBhvr>
                                      <p:to>
                                        <p:strVal val="visible"/>
                                      </p:to>
                                    </p:set>
                                    <p:anim calcmode="lin" valueType="num">
                                      <p:cBhvr additive="base">
                                        <p:cTn id="111" dur="500" fill="hold"/>
                                        <p:tgtEl>
                                          <p:spTgt spid="647"/>
                                        </p:tgtEl>
                                        <p:attrNameLst>
                                          <p:attrName>ppt_x</p:attrName>
                                        </p:attrNameLst>
                                      </p:cBhvr>
                                      <p:tavLst>
                                        <p:tav tm="0">
                                          <p:val>
                                            <p:strVal val="#ppt_x"/>
                                          </p:val>
                                        </p:tav>
                                        <p:tav tm="100000">
                                          <p:val>
                                            <p:strVal val="#ppt_x"/>
                                          </p:val>
                                        </p:tav>
                                      </p:tavLst>
                                    </p:anim>
                                    <p:anim calcmode="lin" valueType="num">
                                      <p:cBhvr additive="base">
                                        <p:cTn id="112" dur="500" fill="hold"/>
                                        <p:tgtEl>
                                          <p:spTgt spid="647"/>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656"/>
                                        </p:tgtEl>
                                        <p:attrNameLst>
                                          <p:attrName>style.visibility</p:attrName>
                                        </p:attrNameLst>
                                      </p:cBhvr>
                                      <p:to>
                                        <p:strVal val="visible"/>
                                      </p:to>
                                    </p:set>
                                    <p:anim calcmode="lin" valueType="num">
                                      <p:cBhvr additive="base">
                                        <p:cTn id="115" dur="500" fill="hold"/>
                                        <p:tgtEl>
                                          <p:spTgt spid="656"/>
                                        </p:tgtEl>
                                        <p:attrNameLst>
                                          <p:attrName>ppt_x</p:attrName>
                                        </p:attrNameLst>
                                      </p:cBhvr>
                                      <p:tavLst>
                                        <p:tav tm="0">
                                          <p:val>
                                            <p:strVal val="#ppt_x"/>
                                          </p:val>
                                        </p:tav>
                                        <p:tav tm="100000">
                                          <p:val>
                                            <p:strVal val="#ppt_x"/>
                                          </p:val>
                                        </p:tav>
                                      </p:tavLst>
                                    </p:anim>
                                    <p:anim calcmode="lin" valueType="num">
                                      <p:cBhvr additive="base">
                                        <p:cTn id="116" dur="500" fill="hold"/>
                                        <p:tgtEl>
                                          <p:spTgt spid="656"/>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694"/>
                                        </p:tgtEl>
                                        <p:attrNameLst>
                                          <p:attrName>style.visibility</p:attrName>
                                        </p:attrNameLst>
                                      </p:cBhvr>
                                      <p:to>
                                        <p:strVal val="visible"/>
                                      </p:to>
                                    </p:set>
                                    <p:anim calcmode="lin" valueType="num">
                                      <p:cBhvr additive="base">
                                        <p:cTn id="119" dur="500" fill="hold"/>
                                        <p:tgtEl>
                                          <p:spTgt spid="694"/>
                                        </p:tgtEl>
                                        <p:attrNameLst>
                                          <p:attrName>ppt_x</p:attrName>
                                        </p:attrNameLst>
                                      </p:cBhvr>
                                      <p:tavLst>
                                        <p:tav tm="0">
                                          <p:val>
                                            <p:strVal val="#ppt_x"/>
                                          </p:val>
                                        </p:tav>
                                        <p:tav tm="100000">
                                          <p:val>
                                            <p:strVal val="#ppt_x"/>
                                          </p:val>
                                        </p:tav>
                                      </p:tavLst>
                                    </p:anim>
                                    <p:anim calcmode="lin" valueType="num">
                                      <p:cBhvr additive="base">
                                        <p:cTn id="120" dur="500" fill="hold"/>
                                        <p:tgtEl>
                                          <p:spTgt spid="694"/>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6" presetClass="entr" presetSubtype="0" fill="hold" grpId="0" nodeType="clickEffect">
                                  <p:stCondLst>
                                    <p:cond delay="0"/>
                                  </p:stCondLst>
                                  <p:childTnLst>
                                    <p:set>
                                      <p:cBhvr>
                                        <p:cTn id="124" dur="1" fill="hold">
                                          <p:stCondLst>
                                            <p:cond delay="0"/>
                                          </p:stCondLst>
                                        </p:cTn>
                                        <p:tgtEl>
                                          <p:spTgt spid="695"/>
                                        </p:tgtEl>
                                        <p:attrNameLst>
                                          <p:attrName>style.visibility</p:attrName>
                                        </p:attrNameLst>
                                      </p:cBhvr>
                                      <p:to>
                                        <p:strVal val="visible"/>
                                      </p:to>
                                    </p:set>
                                    <p:animEffect transition="in" filter="wipe(down)">
                                      <p:cBhvr>
                                        <p:cTn id="125" dur="580">
                                          <p:stCondLst>
                                            <p:cond delay="0"/>
                                          </p:stCondLst>
                                        </p:cTn>
                                        <p:tgtEl>
                                          <p:spTgt spid="695"/>
                                        </p:tgtEl>
                                      </p:cBhvr>
                                    </p:animEffect>
                                    <p:anim calcmode="lin" valueType="num">
                                      <p:cBhvr>
                                        <p:cTn id="126" dur="1822" tmFilter="0,0; 0.14,0.36; 0.43,0.73; 0.71,0.91; 1.0,1.0">
                                          <p:stCondLst>
                                            <p:cond delay="0"/>
                                          </p:stCondLst>
                                        </p:cTn>
                                        <p:tgtEl>
                                          <p:spTgt spid="695"/>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695"/>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695"/>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695"/>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695"/>
                                        </p:tgtEl>
                                        <p:attrNameLst>
                                          <p:attrName>ppt_y</p:attrName>
                                        </p:attrNameLst>
                                      </p:cBhvr>
                                      <p:tavLst>
                                        <p:tav tm="0" fmla="#ppt_y-sin(pi*$)/81">
                                          <p:val>
                                            <p:fltVal val="0"/>
                                          </p:val>
                                        </p:tav>
                                        <p:tav tm="100000">
                                          <p:val>
                                            <p:fltVal val="1"/>
                                          </p:val>
                                        </p:tav>
                                      </p:tavLst>
                                    </p:anim>
                                    <p:animScale>
                                      <p:cBhvr>
                                        <p:cTn id="131" dur="26">
                                          <p:stCondLst>
                                            <p:cond delay="650"/>
                                          </p:stCondLst>
                                        </p:cTn>
                                        <p:tgtEl>
                                          <p:spTgt spid="695"/>
                                        </p:tgtEl>
                                      </p:cBhvr>
                                      <p:to x="100000" y="60000"/>
                                    </p:animScale>
                                    <p:animScale>
                                      <p:cBhvr>
                                        <p:cTn id="132" dur="166" decel="50000">
                                          <p:stCondLst>
                                            <p:cond delay="676"/>
                                          </p:stCondLst>
                                        </p:cTn>
                                        <p:tgtEl>
                                          <p:spTgt spid="695"/>
                                        </p:tgtEl>
                                      </p:cBhvr>
                                      <p:to x="100000" y="100000"/>
                                    </p:animScale>
                                    <p:animScale>
                                      <p:cBhvr>
                                        <p:cTn id="133" dur="26">
                                          <p:stCondLst>
                                            <p:cond delay="1312"/>
                                          </p:stCondLst>
                                        </p:cTn>
                                        <p:tgtEl>
                                          <p:spTgt spid="695"/>
                                        </p:tgtEl>
                                      </p:cBhvr>
                                      <p:to x="100000" y="80000"/>
                                    </p:animScale>
                                    <p:animScale>
                                      <p:cBhvr>
                                        <p:cTn id="134" dur="166" decel="50000">
                                          <p:stCondLst>
                                            <p:cond delay="1338"/>
                                          </p:stCondLst>
                                        </p:cTn>
                                        <p:tgtEl>
                                          <p:spTgt spid="695"/>
                                        </p:tgtEl>
                                      </p:cBhvr>
                                      <p:to x="100000" y="100000"/>
                                    </p:animScale>
                                    <p:animScale>
                                      <p:cBhvr>
                                        <p:cTn id="135" dur="26">
                                          <p:stCondLst>
                                            <p:cond delay="1642"/>
                                          </p:stCondLst>
                                        </p:cTn>
                                        <p:tgtEl>
                                          <p:spTgt spid="695"/>
                                        </p:tgtEl>
                                      </p:cBhvr>
                                      <p:to x="100000" y="90000"/>
                                    </p:animScale>
                                    <p:animScale>
                                      <p:cBhvr>
                                        <p:cTn id="136" dur="166" decel="50000">
                                          <p:stCondLst>
                                            <p:cond delay="1668"/>
                                          </p:stCondLst>
                                        </p:cTn>
                                        <p:tgtEl>
                                          <p:spTgt spid="695"/>
                                        </p:tgtEl>
                                      </p:cBhvr>
                                      <p:to x="100000" y="100000"/>
                                    </p:animScale>
                                    <p:animScale>
                                      <p:cBhvr>
                                        <p:cTn id="137" dur="26">
                                          <p:stCondLst>
                                            <p:cond delay="1808"/>
                                          </p:stCondLst>
                                        </p:cTn>
                                        <p:tgtEl>
                                          <p:spTgt spid="695"/>
                                        </p:tgtEl>
                                      </p:cBhvr>
                                      <p:to x="100000" y="95000"/>
                                    </p:animScale>
                                    <p:animScale>
                                      <p:cBhvr>
                                        <p:cTn id="138" dur="166" decel="50000">
                                          <p:stCondLst>
                                            <p:cond delay="1834"/>
                                          </p:stCondLst>
                                        </p:cTn>
                                        <p:tgtEl>
                                          <p:spTgt spid="695"/>
                                        </p:tgtEl>
                                      </p:cBhvr>
                                      <p:to x="100000" y="100000"/>
                                    </p:animScale>
                                  </p:childTnLst>
                                </p:cTn>
                              </p:par>
                            </p:childTnLst>
                          </p:cTn>
                        </p:par>
                      </p:childTnLst>
                    </p:cTn>
                  </p:par>
                  <p:par>
                    <p:cTn id="139" fill="hold">
                      <p:stCondLst>
                        <p:cond delay="indefinite"/>
                      </p:stCondLst>
                      <p:childTnLst>
                        <p:par>
                          <p:cTn id="140" fill="hold">
                            <p:stCondLst>
                              <p:cond delay="0"/>
                            </p:stCondLst>
                            <p:childTnLst>
                              <p:par>
                                <p:cTn id="141" presetID="6" presetClass="entr" presetSubtype="16" fill="hold" grpId="0" nodeType="clickEffect">
                                  <p:stCondLst>
                                    <p:cond delay="0"/>
                                  </p:stCondLst>
                                  <p:childTnLst>
                                    <p:set>
                                      <p:cBhvr>
                                        <p:cTn id="142" dur="1" fill="hold">
                                          <p:stCondLst>
                                            <p:cond delay="0"/>
                                          </p:stCondLst>
                                        </p:cTn>
                                        <p:tgtEl>
                                          <p:spTgt spid="696"/>
                                        </p:tgtEl>
                                        <p:attrNameLst>
                                          <p:attrName>style.visibility</p:attrName>
                                        </p:attrNameLst>
                                      </p:cBhvr>
                                      <p:to>
                                        <p:strVal val="visible"/>
                                      </p:to>
                                    </p:set>
                                    <p:animEffect transition="in" filter="circle(in)">
                                      <p:cBhvr>
                                        <p:cTn id="143" dur="2000"/>
                                        <p:tgtEl>
                                          <p:spTgt spid="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animBg="1"/>
      <p:bldP spid="7" grpId="0" animBg="1"/>
      <p:bldP spid="8" grpId="0" animBg="1"/>
      <p:bldP spid="9" grpId="0" animBg="1"/>
      <p:bldP spid="10" grpId="0" animBg="1"/>
      <p:bldP spid="11" grpId="0" animBg="1"/>
      <p:bldP spid="13" grpId="0"/>
      <p:bldP spid="14" grpId="0"/>
      <p:bldP spid="15" grpId="0" animBg="1"/>
      <p:bldP spid="336" grpId="0" animBg="1"/>
      <p:bldP spid="608" grpId="0" animBg="1"/>
      <p:bldP spid="647" grpId="0" animBg="1"/>
      <p:bldP spid="656" grpId="0"/>
      <p:bldP spid="658" grpId="0"/>
      <p:bldP spid="694" grpId="0" animBg="1"/>
      <p:bldP spid="695" grpId="0"/>
      <p:bldP spid="69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798639" y="1020763"/>
            <a:ext cx="8396287" cy="569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Char char="•"/>
            </a:pPr>
            <a:r>
              <a:rPr lang="zh-CN" altLang="en-US" sz="2800" b="1">
                <a:solidFill>
                  <a:srgbClr val="C00000"/>
                </a:solidFill>
                <a:latin typeface="Times New Roman" panose="02020603050405020304" pitchFamily="18" charset="0"/>
              </a:rPr>
              <a:t>根据光的波动性：</a:t>
            </a:r>
            <a:r>
              <a:rPr lang="zh-CN" altLang="en-US" sz="2800" b="1">
                <a:latin typeface="Times New Roman" panose="02020603050405020304" pitchFamily="18" charset="0"/>
              </a:rPr>
              <a:t>光是一种电磁波，在衍射图样中，亮处波的强度大，暗处波的强度小。而波的强度与振幅的平方成正比，所以</a:t>
            </a:r>
            <a:r>
              <a:rPr lang="zh-CN" altLang="en-US" sz="2800" b="1">
                <a:solidFill>
                  <a:srgbClr val="3333FF"/>
                </a:solidFill>
                <a:latin typeface="Times New Roman" panose="02020603050405020304" pitchFamily="18" charset="0"/>
              </a:rPr>
              <a:t>衍射图样中，亮处的波的振幅的平方大，暗处的波的振幅平方小</a:t>
            </a:r>
            <a:r>
              <a:rPr lang="zh-CN" altLang="en-US" sz="2800" b="1">
                <a:latin typeface="Times New Roman" panose="02020603050405020304" pitchFamily="18" charset="0"/>
              </a:rPr>
              <a:t>。</a:t>
            </a:r>
          </a:p>
          <a:p>
            <a:pPr eaLnBrk="1" hangingPunct="1">
              <a:buFontTx/>
              <a:buChar char="•"/>
            </a:pPr>
            <a:r>
              <a:rPr lang="zh-CN" altLang="en-US" sz="2800" b="1">
                <a:solidFill>
                  <a:srgbClr val="C00000"/>
                </a:solidFill>
                <a:latin typeface="Times New Roman" panose="02020603050405020304" pitchFamily="18" charset="0"/>
              </a:rPr>
              <a:t>根据光的粒子性：</a:t>
            </a:r>
            <a:r>
              <a:rPr lang="zh-CN" altLang="en-US" sz="2800" b="1">
                <a:latin typeface="Times New Roman" panose="02020603050405020304" pitchFamily="18" charset="0"/>
              </a:rPr>
              <a:t>某处光的强度大，表示</a:t>
            </a:r>
            <a:r>
              <a:rPr lang="zh-CN" altLang="en-US" sz="2800" b="1">
                <a:solidFill>
                  <a:srgbClr val="3333FF"/>
                </a:solidFill>
                <a:latin typeface="Times New Roman" panose="02020603050405020304" pitchFamily="18" charset="0"/>
              </a:rPr>
              <a:t>单位时间内到达该处的光子数多</a:t>
            </a:r>
            <a:r>
              <a:rPr lang="zh-CN" altLang="en-US" sz="2800" b="1">
                <a:latin typeface="Times New Roman" panose="02020603050405020304" pitchFamily="18" charset="0"/>
              </a:rPr>
              <a:t>；某处光的强度小，表示</a:t>
            </a:r>
            <a:r>
              <a:rPr lang="zh-CN" altLang="en-US" sz="2800" b="1">
                <a:solidFill>
                  <a:srgbClr val="3333FF"/>
                </a:solidFill>
                <a:latin typeface="Times New Roman" panose="02020603050405020304" pitchFamily="18" charset="0"/>
              </a:rPr>
              <a:t>单位时间内到达该处的光子数少</a:t>
            </a:r>
            <a:r>
              <a:rPr lang="zh-CN" altLang="en-US" sz="2800" b="1">
                <a:latin typeface="Times New Roman" panose="02020603050405020304" pitchFamily="18" charset="0"/>
              </a:rPr>
              <a:t>。</a:t>
            </a:r>
          </a:p>
          <a:p>
            <a:pPr eaLnBrk="1" hangingPunct="1">
              <a:buFontTx/>
              <a:buChar char="•"/>
            </a:pPr>
            <a:r>
              <a:rPr lang="zh-CN" altLang="en-US" sz="2800" b="1">
                <a:solidFill>
                  <a:srgbClr val="009900"/>
                </a:solidFill>
                <a:latin typeface="Times New Roman" panose="02020603050405020304" pitchFamily="18" charset="0"/>
              </a:rPr>
              <a:t>从统计的观点来看：相当于光子到达亮处的概率要远大于光子到达暗处的概率。因此可以说，粒子在某处出现附近出现的概率是与该处波的强度成正比的，而波的强度与波的振幅的平方成正比，所以也可以说，</a:t>
            </a:r>
            <a:r>
              <a:rPr lang="zh-CN" altLang="en-US" sz="2800" b="1">
                <a:solidFill>
                  <a:srgbClr val="FF00FF"/>
                </a:solidFill>
                <a:latin typeface="Times New Roman" panose="02020603050405020304" pitchFamily="18" charset="0"/>
              </a:rPr>
              <a:t>粒子在某处附近出现的概率是与该处的波的振幅的平方成正比的。</a:t>
            </a:r>
            <a:endParaRPr lang="zh-CN" altLang="en-US" sz="2800" b="1">
              <a:solidFill>
                <a:srgbClr val="FF00FF"/>
              </a:solidFill>
              <a:latin typeface="Times New Roman" panose="02020603050405020304" pitchFamily="18" charset="0"/>
              <a:ea typeface="楷体_GB2312" pitchFamily="49" charset="-122"/>
            </a:endParaRPr>
          </a:p>
        </p:txBody>
      </p:sp>
      <p:sp>
        <p:nvSpPr>
          <p:cNvPr id="11267" name="矩形 6"/>
          <p:cNvSpPr>
            <a:spLocks noChangeArrowheads="1"/>
          </p:cNvSpPr>
          <p:nvPr/>
        </p:nvSpPr>
        <p:spPr bwMode="auto">
          <a:xfrm>
            <a:off x="1966914" y="317501"/>
            <a:ext cx="45862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20000"/>
              </a:spcBef>
              <a:defRPr/>
            </a:pPr>
            <a:r>
              <a:rPr lang="en-US" altLang="zh-CN" sz="3600" b="1" dirty="0">
                <a:solidFill>
                  <a:srgbClr val="3333FF"/>
                </a:solidFill>
                <a:latin typeface="楷体_GB2312" pitchFamily="49" charset="-122"/>
                <a:ea typeface="楷体_GB2312" pitchFamily="49" charset="-122"/>
              </a:rPr>
              <a:t> </a:t>
            </a:r>
            <a:r>
              <a:rPr lang="zh-CN" altLang="en-US" sz="3600" b="1" dirty="0">
                <a:solidFill>
                  <a:srgbClr val="3333FF"/>
                </a:solidFill>
                <a:latin typeface="楷体_GB2312" pitchFamily="49" charset="-122"/>
                <a:ea typeface="楷体_GB2312" pitchFamily="49" charset="-122"/>
              </a:rPr>
              <a:t>光的衍射的</a:t>
            </a:r>
            <a:r>
              <a:rPr lang="zh-CN" altLang="en-US" sz="3600" b="1" kern="0" dirty="0">
                <a:solidFill>
                  <a:srgbClr val="3333CC"/>
                </a:solidFill>
                <a:latin typeface="隶书" pitchFamily="49" charset="-122"/>
                <a:ea typeface="隶书" pitchFamily="49" charset="-122"/>
              </a:rPr>
              <a:t>统计解释</a:t>
            </a:r>
            <a:endParaRPr lang="zh-CN" altLang="en-US" sz="3600" b="1" dirty="0">
              <a:latin typeface="Times New Roman" pitchFamily="18" charset="0"/>
            </a:endParaRPr>
          </a:p>
        </p:txBody>
      </p:sp>
      <p:sp>
        <p:nvSpPr>
          <p:cNvPr id="10244" name="矩形 2"/>
          <p:cNvSpPr>
            <a:spLocks noChangeArrowheads="1"/>
          </p:cNvSpPr>
          <p:nvPr/>
        </p:nvSpPr>
        <p:spPr bwMode="auto">
          <a:xfrm>
            <a:off x="7104063" y="317501"/>
            <a:ext cx="11112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rgbClr val="FF0000"/>
                </a:solidFill>
              </a:rPr>
              <a:t>总结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851</TotalTime>
  <Words>5892</Words>
  <Application>Microsoft Office PowerPoint</Application>
  <PresentationFormat>宽屏</PresentationFormat>
  <Paragraphs>317</Paragraphs>
  <Slides>49</Slides>
  <Notes>7</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4</vt:i4>
      </vt:variant>
      <vt:variant>
        <vt:lpstr>幻灯片标题</vt:lpstr>
      </vt:variant>
      <vt:variant>
        <vt:i4>49</vt:i4>
      </vt:variant>
    </vt:vector>
  </HeadingPairs>
  <TitlesOfParts>
    <vt:vector size="66" baseType="lpstr">
      <vt:lpstr>Monotype Sorts</vt:lpstr>
      <vt:lpstr>黑体</vt:lpstr>
      <vt:lpstr>华文新魏</vt:lpstr>
      <vt:lpstr>楷体_GB2312</vt:lpstr>
      <vt:lpstr>隶书</vt:lpstr>
      <vt:lpstr>宋体</vt:lpstr>
      <vt:lpstr>Arial</vt:lpstr>
      <vt:lpstr>Calibri</vt:lpstr>
      <vt:lpstr>Century Schoolbook</vt:lpstr>
      <vt:lpstr>Symbol</vt:lpstr>
      <vt:lpstr>Times New Roman</vt:lpstr>
      <vt:lpstr>Wingdings</vt:lpstr>
      <vt:lpstr>Office 主题</vt:lpstr>
      <vt:lpstr>公式</vt:lpstr>
      <vt:lpstr>Equation</vt:lpstr>
      <vt:lpstr>Picture</vt:lpstr>
      <vt:lpstr>Photo Editor 照片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王先智</dc:creator>
  <cp:lastModifiedBy>etc</cp:lastModifiedBy>
  <cp:revision>171</cp:revision>
  <dcterms:created xsi:type="dcterms:W3CDTF">2013-02-06T07:42:18Z</dcterms:created>
  <dcterms:modified xsi:type="dcterms:W3CDTF">2019-12-17T01:38:04Z</dcterms:modified>
</cp:coreProperties>
</file>